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notesMasterIdLst>
    <p:notesMasterId r:id="rId25"/>
  </p:notesMasterIdLst>
  <p:sldIdLst>
    <p:sldId id="437" r:id="rId3"/>
    <p:sldId id="546" r:id="rId4"/>
    <p:sldId id="548" r:id="rId5"/>
    <p:sldId id="547" r:id="rId6"/>
    <p:sldId id="550" r:id="rId7"/>
    <p:sldId id="551" r:id="rId8"/>
    <p:sldId id="552" r:id="rId9"/>
    <p:sldId id="540" r:id="rId10"/>
    <p:sldId id="444" r:id="rId11"/>
    <p:sldId id="542" r:id="rId12"/>
    <p:sldId id="482" r:id="rId13"/>
    <p:sldId id="492" r:id="rId14"/>
    <p:sldId id="502" r:id="rId15"/>
    <p:sldId id="503" r:id="rId16"/>
    <p:sldId id="505" r:id="rId17"/>
    <p:sldId id="506" r:id="rId18"/>
    <p:sldId id="507" r:id="rId19"/>
    <p:sldId id="508" r:id="rId20"/>
    <p:sldId id="544" r:id="rId21"/>
    <p:sldId id="438" r:id="rId22"/>
    <p:sldId id="485" r:id="rId23"/>
    <p:sldId id="500" r:id="rId24"/>
  </p:sldIdLst>
  <p:sldSz cx="9144000" cy="6858000" type="screen4x3"/>
  <p:notesSz cx="7315200" cy="96012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10F"/>
    <a:srgbClr val="6CB50B"/>
    <a:srgbClr val="D91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C745EBA2-52AF-4E74-B200-F94C3F254DD5}" type="datetimeFigureOut">
              <a:rPr lang="en-US"/>
              <a:pPr>
                <a:defRPr/>
              </a:pPr>
              <a:t>2014-07-10</a:t>
            </a:fld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 smtClean="0"/>
            </a:lvl1pPr>
          </a:lstStyle>
          <a:p>
            <a:pPr>
              <a:defRPr/>
            </a:pPr>
            <a:fld id="{D70D73F7-3D30-4BB9-8416-FB1974A21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7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651B1B-0A86-457F-AECE-6609C1490A83}" type="slidenum">
              <a:rPr lang="en-US" sz="1300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30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9C344CA-A98E-4A80-8898-E457EB80277B}" type="slidenum">
              <a:rPr lang="en-US" sz="1300">
                <a:latin typeface="Calibri" pitchFamily="34" charset="0"/>
              </a:rPr>
              <a:pPr algn="r" eaLnBrk="1" hangingPunct="1"/>
              <a:t>9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6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0E7367E-8A4F-4C5E-83AB-4286A83079C9}" type="slidenum">
              <a:rPr lang="en-US" sz="1300">
                <a:latin typeface="Calibri" pitchFamily="34" charset="0"/>
              </a:rPr>
              <a:pPr algn="r" eaLnBrk="1" hangingPunct="1"/>
              <a:t>10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2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72DF39-F08A-4600-9A2B-821047F9EAD3}" type="slidenum">
              <a:rPr lang="en-US" sz="1300">
                <a:latin typeface="Calibri" pitchFamily="34" charset="0"/>
              </a:rPr>
              <a:pPr algn="r" eaLnBrk="1" hangingPunct="1"/>
              <a:t>11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1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A41A725-2928-463F-92D9-EE612A0BB63C}" type="slidenum">
              <a:rPr lang="en-US" sz="1300">
                <a:latin typeface="Calibri" pitchFamily="34" charset="0"/>
              </a:rPr>
              <a:pPr algn="r" eaLnBrk="1" hangingPunct="1"/>
              <a:t>12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08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D586197-843F-4D42-ABE3-C09F4204AA73}" type="slidenum">
              <a:rPr lang="ro-RO" smtClean="0">
                <a:solidFill>
                  <a:prstClr val="black"/>
                </a:solidFill>
              </a:rPr>
              <a:pPr eaLnBrk="1" hangingPunct="1"/>
              <a:t>19</a:t>
            </a:fld>
            <a:endParaRPr lang="ro-RO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7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D6F476-72C0-4283-A0BA-8190CC9C287E}" type="slidenum">
              <a:rPr lang="en-US" sz="1300">
                <a:latin typeface="Calibri" pitchFamily="34" charset="0"/>
              </a:rPr>
              <a:pPr algn="r" eaLnBrk="1" hangingPunct="1"/>
              <a:t>21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1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B82E920-BACB-4BEC-82AD-518C5474E035}" type="slidenum">
              <a:rPr lang="en-US" sz="1300">
                <a:latin typeface="Calibri" pitchFamily="34" charset="0"/>
              </a:rPr>
              <a:pPr algn="r" eaLnBrk="1" hangingPunct="1"/>
              <a:t>22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16D9-1FA7-4821-8F33-18347EB0F60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831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56AA-81E9-4CB4-96D2-77770AAD453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6165304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3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4DCD-D384-4A7C-9D89-6E85D5EAD5C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sp>
        <p:nvSpPr>
          <p:cNvPr id="7" name="Rectangle 6"/>
          <p:cNvSpPr/>
          <p:nvPr userDrawn="1"/>
        </p:nvSpPr>
        <p:spPr>
          <a:xfrm>
            <a:off x="7164288" y="6165304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64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0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70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9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78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69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3F98-C207-41AC-AD10-91D079775D4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690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0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77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10.07.2014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3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4EAA-785E-4238-A093-70F80A8276E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6755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8724-9E90-4EE6-A1E6-7BE8016618E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359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86677-83DB-40C9-A9BE-2C0A07CFFAF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02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AAB50-970C-45F3-AE98-8CACD912AE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973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/>
          <p:nvPr userDrawn="1"/>
        </p:nvSpPr>
        <p:spPr>
          <a:xfrm>
            <a:off x="7164288" y="6165304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7"/>
          <p:cNvSpPr/>
          <p:nvPr userDrawn="1"/>
        </p:nvSpPr>
        <p:spPr>
          <a:xfrm>
            <a:off x="7164288" y="6165304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5F95F-4BB9-40A1-9F7D-4A2951E62B9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sp>
        <p:nvSpPr>
          <p:cNvPr id="8" name="Rectangle 7"/>
          <p:cNvSpPr/>
          <p:nvPr userDrawn="1"/>
        </p:nvSpPr>
        <p:spPr>
          <a:xfrm>
            <a:off x="7164288" y="6165304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8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3C691A-3188-4D44-A1B1-C4D4770512A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  <p:pic>
        <p:nvPicPr>
          <p:cNvPr id="1031" name="Picture 12" descr="CAF_logo_Corel_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8286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Bergenbier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58" b="32821"/>
          <a:stretch/>
        </p:blipFill>
        <p:spPr bwMode="auto">
          <a:xfrm>
            <a:off x="7164288" y="6193008"/>
            <a:ext cx="1573560" cy="38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rebuchet MS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rebuchet MS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o-R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848B22-F5D1-4F35-A8A7-5397591AA04A}" type="datetimeFigureOut">
              <a:rPr lang="ro-R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10.07.2014</a:t>
            </a:fld>
            <a:endParaRPr lang="ro-R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o-R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1DC8F6-E496-4266-A532-5E300B4ED59A}" type="slidenum">
              <a:rPr lang="ro-RO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o-RO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 descr="C:\PROIECTE\BUSINESS\Blue Idea\Evenimente\Cupa Agentiilor la Gaming\cupa_agentii_gaming8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6191250"/>
            <a:ext cx="1400175" cy="44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35818" y="6191250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iqads.ro/podcast/87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@BlueIdea.r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mailto:Adriana@BlueIdea.r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png"/><Relationship Id="rId19" Type="http://schemas.openxmlformats.org/officeDocument/2006/relationships/image" Target="../media/image25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edia/set/?set=a.534197109976359.1073741844.105155819547159&amp;type=3" TargetMode="External"/><Relationship Id="rId3" Type="http://schemas.openxmlformats.org/officeDocument/2006/relationships/image" Target="../media/image32.jpeg"/><Relationship Id="rId7" Type="http://schemas.openxmlformats.org/officeDocument/2006/relationships/hyperlink" Target="https://www.facebook.com/media/set/?set=a.529596100436460.1073741841.105155819547159&amp;type=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hyperlink" Target="https://www.facebook.com/media/set/?set=a.533738113355592.1073741843.105155819547159&amp;type=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ads.ro/podcast/968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hoto.php?fbid=598679103528159&amp;set=a.598594890203247.1073741879.105155819547159&amp;type=3&amp;theater" TargetMode="External"/><Relationship Id="rId3" Type="http://schemas.openxmlformats.org/officeDocument/2006/relationships/image" Target="../media/image42.jpeg"/><Relationship Id="rId7" Type="http://schemas.openxmlformats.org/officeDocument/2006/relationships/hyperlink" Target="https://www.facebook.com/media/set/?set=a.588366184559451.1073741878.105155819547159&amp;type=3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/>
          <p:cNvSpPr txBox="1">
            <a:spLocks noChangeArrowheads="1"/>
          </p:cNvSpPr>
          <p:nvPr/>
        </p:nvSpPr>
        <p:spPr bwMode="auto">
          <a:xfrm>
            <a:off x="4800600" y="6172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/>
              <a:t>un </a:t>
            </a:r>
            <a:r>
              <a:rPr lang="en-US" smtClean="0"/>
              <a:t>eveniment</a:t>
            </a:r>
            <a:endParaRPr lang="en-US"/>
          </a:p>
        </p:txBody>
      </p:sp>
      <p:pic>
        <p:nvPicPr>
          <p:cNvPr id="6149" name="Rectangl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31" y="2325439"/>
            <a:ext cx="669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itle 2"/>
          <p:cNvSpPr>
            <a:spLocks/>
          </p:cNvSpPr>
          <p:nvPr/>
        </p:nvSpPr>
        <p:spPr bwMode="auto">
          <a:xfrm>
            <a:off x="209550" y="4221088"/>
            <a:ext cx="8616398" cy="1899214"/>
          </a:xfrm>
          <a:prstGeom prst="rect">
            <a:avLst/>
          </a:prstGeom>
          <a:solidFill>
            <a:srgbClr val="96B10F">
              <a:alpha val="85000"/>
            </a:srgbClr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o-RO" sz="2000" dirty="0" smtClean="0">
                <a:solidFill>
                  <a:schemeClr val="bg1"/>
                </a:solidFill>
                <a:latin typeface="Trebuchet MS" pitchFamily="34" charset="0"/>
              </a:rPr>
              <a:t>Brand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este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sponsor al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celui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mai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important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eveniment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sportiv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pentru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industria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creativ</a:t>
            </a:r>
            <a:r>
              <a:rPr lang="ro-RO" sz="2000" dirty="0" smtClean="0">
                <a:solidFill>
                  <a:schemeClr val="bg1"/>
                </a:solidFill>
                <a:latin typeface="Trebuchet MS" pitchFamily="34" charset="0"/>
              </a:rPr>
              <a:t>ă din România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aflat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la a </a:t>
            </a:r>
            <a:r>
              <a:rPr lang="ro-RO" sz="2000" dirty="0" smtClean="0">
                <a:solidFill>
                  <a:schemeClr val="bg1"/>
                </a:solidFill>
                <a:latin typeface="Trebuchet MS" pitchFamily="34" charset="0"/>
              </a:rPr>
              <a:t>șasea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edi</a:t>
            </a:r>
            <a:r>
              <a:rPr lang="ro-RO" sz="2000" dirty="0" smtClean="0">
                <a:solidFill>
                  <a:schemeClr val="bg1"/>
                </a:solidFill>
                <a:latin typeface="Trebuchet MS" pitchFamily="34" charset="0"/>
              </a:rPr>
              <a:t>ție.</a:t>
            </a:r>
          </a:p>
          <a:p>
            <a:pPr algn="ctr"/>
            <a:endParaRPr lang="ro-RO" sz="20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ro-RO" sz="2000" dirty="0" smtClean="0">
                <a:solidFill>
                  <a:schemeClr val="bg1"/>
                </a:solidFill>
                <a:latin typeface="Trebuchet MS" pitchFamily="34" charset="0"/>
              </a:rPr>
              <a:t>Competiția e legătura perfectă între fotbal 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+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masculinitate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+ creativitate,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pentru</a:t>
            </a:r>
            <a:r>
              <a:rPr lang="en-US" sz="2000" dirty="0" smtClean="0">
                <a:solidFill>
                  <a:schemeClr val="bg1"/>
                </a:solidFill>
                <a:latin typeface="Trebuchet MS" pitchFamily="34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latin typeface="Trebuchet MS" pitchFamily="34" charset="0"/>
              </a:rPr>
              <a:t>sus</a:t>
            </a:r>
            <a:r>
              <a:rPr lang="ro-RO" sz="2000" dirty="0" smtClean="0">
                <a:solidFill>
                  <a:schemeClr val="bg1"/>
                </a:solidFill>
                <a:latin typeface="Trebuchet MS" pitchFamily="34" charset="0"/>
              </a:rPr>
              <a:t>ţine perceperea cool a brandului şi a genera trial printre influenceri.</a:t>
            </a:r>
            <a:endParaRPr lang="en-US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6354" name="Picture 210" descr="C:\PROIECTE\BUSINESS\Blue Idea\All-in-One\Logos\_Blue_Idea\_IQads\IQads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120302"/>
            <a:ext cx="1205948" cy="4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90" name="Picture 246" descr="C:\Users\User\Downloads\logo\C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348410" cy="33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4417" y="2325439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Brand</a:t>
            </a:r>
            <a:endParaRPr lang="ro-RO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endParaRPr lang="en-US" sz="1800" dirty="0" smtClean="0"/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b="1" dirty="0" smtClean="0">
                <a:solidFill>
                  <a:srgbClr val="96B10F"/>
                </a:solidFill>
              </a:rPr>
              <a:t>Cupa Agențiilor: 29 - 30</a:t>
            </a:r>
            <a:r>
              <a:rPr lang="en-US" sz="1800" b="1" dirty="0" smtClean="0">
                <a:solidFill>
                  <a:srgbClr val="96B10F"/>
                </a:solidFill>
              </a:rPr>
              <a:t> </a:t>
            </a:r>
            <a:r>
              <a:rPr lang="ro-RO" sz="1800" b="1" dirty="0" smtClean="0">
                <a:solidFill>
                  <a:srgbClr val="96B10F"/>
                </a:solidFill>
              </a:rPr>
              <a:t>mai (joi și </a:t>
            </a:r>
            <a:r>
              <a:rPr lang="en-US" sz="1800" b="1" dirty="0" smtClean="0">
                <a:solidFill>
                  <a:srgbClr val="96B10F"/>
                </a:solidFill>
              </a:rPr>
              <a:t>v</a:t>
            </a:r>
            <a:r>
              <a:rPr lang="ro-RO" sz="1800" b="1" dirty="0" err="1" smtClean="0">
                <a:solidFill>
                  <a:srgbClr val="96B10F"/>
                </a:solidFill>
              </a:rPr>
              <a:t>ineri</a:t>
            </a:r>
            <a:r>
              <a:rPr lang="ro-RO" sz="1800" b="1" dirty="0" smtClean="0">
                <a:solidFill>
                  <a:srgbClr val="96B10F"/>
                </a:solidFill>
              </a:rPr>
              <a:t>,</a:t>
            </a:r>
            <a:r>
              <a:rPr lang="en-US" sz="1800" b="1" dirty="0" smtClean="0">
                <a:solidFill>
                  <a:srgbClr val="96B10F"/>
                </a:solidFill>
              </a:rPr>
              <a:t> </a:t>
            </a:r>
            <a:r>
              <a:rPr lang="en-US" sz="1800" b="1" dirty="0">
                <a:solidFill>
                  <a:srgbClr val="96B10F"/>
                </a:solidFill>
              </a:rPr>
              <a:t>10:00 – </a:t>
            </a:r>
            <a:r>
              <a:rPr lang="ro-RO" sz="1800" b="1" dirty="0" smtClean="0">
                <a:solidFill>
                  <a:srgbClr val="96B10F"/>
                </a:solidFill>
              </a:rPr>
              <a:t>20</a:t>
            </a:r>
            <a:r>
              <a:rPr lang="en-US" sz="1800" b="1" dirty="0" smtClean="0">
                <a:solidFill>
                  <a:srgbClr val="96B10F"/>
                </a:solidFill>
              </a:rPr>
              <a:t>:00</a:t>
            </a:r>
            <a:r>
              <a:rPr lang="ro-RO" sz="1800" b="1" dirty="0" smtClean="0">
                <a:solidFill>
                  <a:srgbClr val="96B10F"/>
                </a:solidFill>
              </a:rPr>
              <a:t>)</a:t>
            </a:r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en-US" sz="1800" dirty="0" err="1"/>
              <a:t>Campanie</a:t>
            </a:r>
            <a:r>
              <a:rPr lang="en-US" sz="1800" dirty="0"/>
              <a:t> de </a:t>
            </a:r>
            <a:r>
              <a:rPr lang="en-US" sz="1800" dirty="0" err="1"/>
              <a:t>comunicare</a:t>
            </a:r>
            <a:r>
              <a:rPr lang="en-US" sz="1800" dirty="0"/>
              <a:t>: </a:t>
            </a:r>
            <a:r>
              <a:rPr lang="ro-RO" sz="1800" dirty="0"/>
              <a:t>2</a:t>
            </a:r>
            <a:r>
              <a:rPr lang="ro-RO" sz="1800" dirty="0" smtClean="0"/>
              <a:t>4 martie – 20</a:t>
            </a:r>
            <a:r>
              <a:rPr lang="ro-RO" sz="1800" dirty="0"/>
              <a:t> </a:t>
            </a:r>
            <a:r>
              <a:rPr lang="ro-RO" sz="1800" dirty="0" smtClean="0"/>
              <a:t>iunie 2014</a:t>
            </a:r>
            <a:endParaRPr lang="ro-RO" sz="1800" dirty="0"/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 smtClean="0"/>
              <a:t>Înscrierile</a:t>
            </a:r>
            <a:r>
              <a:rPr lang="ro-RO" sz="1800" dirty="0"/>
              <a:t>:</a:t>
            </a:r>
            <a:r>
              <a:rPr lang="en-US" sz="1800" dirty="0"/>
              <a:t> </a:t>
            </a:r>
            <a:r>
              <a:rPr lang="ro-RO" sz="1800" dirty="0"/>
              <a:t>2</a:t>
            </a:r>
            <a:r>
              <a:rPr lang="ro-RO" sz="1800" dirty="0" smtClean="0"/>
              <a:t>4 martie – 25 aprilie </a:t>
            </a:r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/>
              <a:t>Tragerea la sorţi a </a:t>
            </a:r>
            <a:r>
              <a:rPr lang="ro-RO" sz="1800" dirty="0" smtClean="0"/>
              <a:t>grupelor: 28 </a:t>
            </a:r>
            <a:r>
              <a:rPr lang="en-US" sz="1800" dirty="0" err="1" smtClean="0"/>
              <a:t>aprilie</a:t>
            </a:r>
            <a:endParaRPr lang="ro-RO" sz="1800" dirty="0"/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endParaRPr lang="ro-RO" sz="1800" dirty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1800" dirty="0" err="1" smtClean="0"/>
              <a:t>Loca</a:t>
            </a:r>
            <a:r>
              <a:rPr lang="ro-RO" sz="1800" dirty="0" smtClean="0"/>
              <a:t>ț</a:t>
            </a:r>
            <a:r>
              <a:rPr lang="en-US" sz="1800" dirty="0" err="1" smtClean="0"/>
              <a:t>ie</a:t>
            </a:r>
            <a:r>
              <a:rPr lang="en-US" sz="1800" dirty="0"/>
              <a:t>: </a:t>
            </a:r>
            <a:r>
              <a:rPr lang="en-US" sz="1800" dirty="0" smtClean="0"/>
              <a:t>Club </a:t>
            </a:r>
            <a:r>
              <a:rPr lang="en-US" sz="1800" dirty="0" err="1" smtClean="0"/>
              <a:t>Daimon</a:t>
            </a:r>
            <a:r>
              <a:rPr lang="ro-RO" sz="1800" dirty="0" smtClean="0"/>
              <a:t>, Parcul Tineretului</a:t>
            </a:r>
            <a:endParaRPr lang="en-US" sz="1800" dirty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29</a:t>
            </a:r>
            <a:r>
              <a:rPr lang="en-US" sz="1800" dirty="0" smtClean="0"/>
              <a:t> </a:t>
            </a:r>
            <a:r>
              <a:rPr lang="en-US" sz="1800" dirty="0"/>
              <a:t>de </a:t>
            </a:r>
            <a:r>
              <a:rPr lang="en-US" sz="1800" dirty="0" err="1"/>
              <a:t>echipe</a:t>
            </a:r>
            <a:r>
              <a:rPr lang="en-US" sz="1800" dirty="0"/>
              <a:t>, </a:t>
            </a:r>
            <a:r>
              <a:rPr lang="ro-RO" sz="1800" dirty="0" smtClean="0"/>
              <a:t>7</a:t>
            </a:r>
            <a:r>
              <a:rPr lang="en-US" sz="1800" dirty="0" smtClean="0"/>
              <a:t> </a:t>
            </a:r>
            <a:r>
              <a:rPr lang="en-US" sz="1800" dirty="0" err="1"/>
              <a:t>grupe</a:t>
            </a:r>
            <a:r>
              <a:rPr lang="en-US" sz="1800" dirty="0"/>
              <a:t> / </a:t>
            </a:r>
            <a:r>
              <a:rPr lang="en-US" sz="1800" dirty="0" err="1"/>
              <a:t>Echipe</a:t>
            </a:r>
            <a:r>
              <a:rPr lang="en-US" sz="1800" dirty="0"/>
              <a:t> de 5 + 1, plus </a:t>
            </a:r>
            <a:r>
              <a:rPr lang="en-US" sz="1800" dirty="0" smtClean="0"/>
              <a:t>6 </a:t>
            </a:r>
            <a:r>
              <a:rPr lang="en-US" sz="1800" dirty="0" err="1"/>
              <a:t>rezerve</a:t>
            </a:r>
            <a:endParaRPr lang="en-US" sz="1800" dirty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1800" dirty="0"/>
              <a:t>Prima </a:t>
            </a:r>
            <a:r>
              <a:rPr lang="en-US" sz="1800" dirty="0" err="1"/>
              <a:t>zi</a:t>
            </a:r>
            <a:r>
              <a:rPr lang="en-US" sz="1800" dirty="0"/>
              <a:t>: </a:t>
            </a:r>
            <a:r>
              <a:rPr lang="en-US" sz="1800" dirty="0" err="1"/>
              <a:t>meciurile</a:t>
            </a:r>
            <a:r>
              <a:rPr lang="en-US" sz="1800" dirty="0"/>
              <a:t> de </a:t>
            </a:r>
            <a:r>
              <a:rPr lang="en-US" sz="1800" dirty="0" err="1"/>
              <a:t>calificare</a:t>
            </a:r>
            <a:endParaRPr lang="en-US" sz="1800" dirty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1800" dirty="0"/>
              <a:t>A </a:t>
            </a:r>
            <a:r>
              <a:rPr lang="en-US" sz="1800" dirty="0" err="1"/>
              <a:t>doua</a:t>
            </a:r>
            <a:r>
              <a:rPr lang="en-US" sz="1800" dirty="0"/>
              <a:t> </a:t>
            </a:r>
            <a:r>
              <a:rPr lang="en-US" sz="1800" dirty="0" err="1"/>
              <a:t>zi</a:t>
            </a:r>
            <a:r>
              <a:rPr lang="en-US" sz="1800" dirty="0"/>
              <a:t>: </a:t>
            </a:r>
            <a:r>
              <a:rPr lang="en-US" sz="1800" dirty="0" err="1"/>
              <a:t>turneul</a:t>
            </a:r>
            <a:r>
              <a:rPr lang="en-US" sz="1800" dirty="0"/>
              <a:t> final + </a:t>
            </a:r>
            <a:r>
              <a:rPr lang="en-US" sz="1800" dirty="0" err="1"/>
              <a:t>festivitatea</a:t>
            </a:r>
            <a:r>
              <a:rPr lang="en-US" sz="1800" dirty="0"/>
              <a:t> de </a:t>
            </a:r>
            <a:r>
              <a:rPr lang="en-US" sz="1800" dirty="0" smtClean="0"/>
              <a:t>premiere</a:t>
            </a:r>
            <a:endParaRPr lang="en-US" sz="1800" dirty="0"/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1907704" y="332656"/>
            <a:ext cx="6324600" cy="1143000"/>
          </a:xfrm>
        </p:spPr>
        <p:txBody>
          <a:bodyPr/>
          <a:lstStyle/>
          <a:p>
            <a:pPr eaLnBrk="1" hangingPunct="1"/>
            <a:r>
              <a:rPr lang="ro-RO" smtClean="0"/>
              <a:t>Coordonatele evenimentului</a:t>
            </a:r>
            <a:endParaRPr lang="en-US" smtClean="0"/>
          </a:p>
        </p:txBody>
      </p:sp>
      <p:pic>
        <p:nvPicPr>
          <p:cNvPr id="4" name="Picture 246" descr="C:\Users\User\Downloads\logo\C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92" y="404664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458200" cy="5328592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</a:pPr>
            <a:r>
              <a:rPr lang="ro-RO" sz="1800" b="1" dirty="0" smtClean="0"/>
              <a:t>7 premii tradiţionale ale Cupei</a:t>
            </a:r>
          </a:p>
          <a:p>
            <a:pPr lvl="1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Primele trei clasate: Agenţia Anului la Fotbal, locul 2, locul 3</a:t>
            </a:r>
            <a:endParaRPr lang="en-US" sz="1800" dirty="0" smtClean="0"/>
          </a:p>
          <a:p>
            <a:pPr lvl="1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800" dirty="0" err="1" smtClean="0"/>
              <a:t>Goalgetter-ul</a:t>
            </a:r>
            <a:r>
              <a:rPr lang="ro-RO" sz="1800" dirty="0" smtClean="0"/>
              <a:t> </a:t>
            </a:r>
            <a:r>
              <a:rPr lang="ro-RO" sz="1800" dirty="0"/>
              <a:t>competiţiei </a:t>
            </a:r>
            <a:endParaRPr lang="en-US" sz="1800" dirty="0"/>
          </a:p>
          <a:p>
            <a:pPr lvl="1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Cea mai fairplay echipă</a:t>
            </a:r>
          </a:p>
          <a:p>
            <a:pPr lvl="1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Cel mai frumos gol </a:t>
            </a:r>
          </a:p>
          <a:p>
            <a:pPr lvl="1"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Cea mai înfocată galerie</a:t>
            </a:r>
          </a:p>
          <a:p>
            <a:pPr lvl="1"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/>
              <a:t>Ce</a:t>
            </a:r>
            <a:r>
              <a:rPr lang="en-US" sz="1800" dirty="0"/>
              <a:t>a </a:t>
            </a:r>
            <a:r>
              <a:rPr lang="en-US" sz="1800" dirty="0" err="1"/>
              <a:t>mai</a:t>
            </a:r>
            <a:r>
              <a:rPr lang="en-US" sz="1800" dirty="0"/>
              <a:t> bun</a:t>
            </a:r>
            <a:r>
              <a:rPr lang="ro-RO" sz="1800" dirty="0"/>
              <a:t>ă emblemă (premiu dat prin like-uri pe </a:t>
            </a:r>
            <a:r>
              <a:rPr lang="ro-RO" sz="1800" dirty="0" err="1"/>
              <a:t>Facebook</a:t>
            </a:r>
            <a:r>
              <a:rPr lang="ro-RO" sz="1800" dirty="0" smtClean="0"/>
              <a:t>)</a:t>
            </a:r>
          </a:p>
          <a:p>
            <a:pPr lvl="1"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 smtClean="0"/>
              <a:t>Cel mai bun portar</a:t>
            </a:r>
          </a:p>
          <a:p>
            <a:pPr lvl="1" eaLnBrk="1" hangingPunct="1">
              <a:spcBef>
                <a:spcPts val="1200"/>
              </a:spcBef>
              <a:buFontTx/>
              <a:buBlip>
                <a:blip r:embed="rId3"/>
              </a:buBlip>
            </a:pPr>
            <a:endParaRPr lang="ro-RO" sz="100" dirty="0" smtClean="0"/>
          </a:p>
          <a:p>
            <a:pPr marL="0" lvl="1" indent="0" eaLnBrk="1" hangingPunct="1">
              <a:spcBef>
                <a:spcPts val="1200"/>
              </a:spcBef>
              <a:buNone/>
            </a:pPr>
            <a:r>
              <a:rPr lang="ro-RO" sz="1800" b="1" dirty="0" smtClean="0"/>
              <a:t>Mai multe premii speciale, oferite de </a:t>
            </a:r>
            <a:r>
              <a:rPr lang="ro-RO" sz="1800" b="1" dirty="0" smtClean="0"/>
              <a:t>Brand</a:t>
            </a:r>
            <a:r>
              <a:rPr lang="ro-RO" sz="1800" dirty="0" smtClean="0"/>
              <a:t>, </a:t>
            </a:r>
            <a:r>
              <a:rPr lang="ro-RO" sz="1800" dirty="0" smtClean="0"/>
              <a:t>exemplu:</a:t>
            </a:r>
          </a:p>
          <a:p>
            <a:pPr marL="800100" lvl="2" indent="-266700"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 smtClean="0"/>
              <a:t>Echipa tradițională a Cupei</a:t>
            </a:r>
          </a:p>
          <a:p>
            <a:pPr marL="800100" lvl="2" indent="-266700"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 smtClean="0"/>
              <a:t>Premiul pentru cea mai promițătoare echipă</a:t>
            </a:r>
          </a:p>
          <a:p>
            <a:pPr marL="800100" lvl="2" indent="-266700"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800" dirty="0" smtClean="0"/>
              <a:t>Cel mai masculin exemplar</a:t>
            </a:r>
          </a:p>
          <a:p>
            <a:pPr marL="800100" lvl="2" indent="-266700" eaLnBrk="1" hangingPunct="1">
              <a:spcBef>
                <a:spcPts val="1200"/>
              </a:spcBef>
              <a:buBlip>
                <a:blip r:embed="rId3"/>
              </a:buBlip>
            </a:pPr>
            <a:endParaRPr lang="ro-RO" sz="1800" dirty="0" smtClean="0"/>
          </a:p>
        </p:txBody>
      </p:sp>
      <p:sp>
        <p:nvSpPr>
          <p:cNvPr id="39939" name="Title 2"/>
          <p:cNvSpPr>
            <a:spLocks noGrp="1"/>
          </p:cNvSpPr>
          <p:nvPr>
            <p:ph type="title" idx="4294967295"/>
          </p:nvPr>
        </p:nvSpPr>
        <p:spPr>
          <a:xfrm>
            <a:off x="1907704" y="341784"/>
            <a:ext cx="6324600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Premiile tradiționale</a:t>
            </a:r>
            <a:endParaRPr lang="en-US" dirty="0" smtClean="0"/>
          </a:p>
        </p:txBody>
      </p:sp>
      <p:pic>
        <p:nvPicPr>
          <p:cNvPr id="4" name="Picture 246" descr="C:\Users\User\Downloads\logo\C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4294967295"/>
          </p:nvPr>
        </p:nvSpPr>
        <p:spPr>
          <a:xfrm>
            <a:off x="457200" y="1888232"/>
            <a:ext cx="8229600" cy="4205064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2000" dirty="0" smtClean="0"/>
              <a:t>Brand </a:t>
            </a:r>
            <a:r>
              <a:rPr lang="ro-RO" sz="2000" dirty="0" smtClean="0"/>
              <a:t>– sponsor al evenimentului, în formula: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 smtClean="0">
                <a:solidFill>
                  <a:srgbClr val="96B10F"/>
                </a:solidFill>
              </a:rPr>
              <a:t>Cupa Agenţiilor la Fotbal recomandată de </a:t>
            </a:r>
            <a:r>
              <a:rPr lang="ro-RO" sz="2000" dirty="0" smtClean="0">
                <a:solidFill>
                  <a:srgbClr val="96B10F"/>
                </a:solidFill>
              </a:rPr>
              <a:t>Brand </a:t>
            </a:r>
            <a:r>
              <a:rPr lang="ro-RO" sz="2000" dirty="0" smtClean="0"/>
              <a:t>(sau o altă titulatură agreată)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2000" dirty="0" smtClean="0">
                <a:solidFill>
                  <a:srgbClr val="96B10F"/>
                </a:solidFill>
              </a:rPr>
              <a:t>Asociere exclusivă </a:t>
            </a:r>
            <a:r>
              <a:rPr lang="ro-RO" sz="2000" dirty="0" smtClean="0"/>
              <a:t>pe categorie</a:t>
            </a:r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2000" dirty="0" err="1" smtClean="0">
                <a:solidFill>
                  <a:srgbClr val="96B10F"/>
                </a:solidFill>
              </a:rPr>
              <a:t>Branding</a:t>
            </a:r>
            <a:r>
              <a:rPr lang="ro-RO" sz="2000" dirty="0" smtClean="0">
                <a:solidFill>
                  <a:srgbClr val="96B10F"/>
                </a:solidFill>
              </a:rPr>
              <a:t> </a:t>
            </a:r>
            <a:r>
              <a:rPr lang="ro-RO" sz="2000" dirty="0">
                <a:solidFill>
                  <a:srgbClr val="96B10F"/>
                </a:solidFill>
              </a:rPr>
              <a:t>în toată campania media </a:t>
            </a:r>
            <a:r>
              <a:rPr lang="ro-RO" sz="2000" dirty="0">
                <a:solidFill>
                  <a:schemeClr val="accent4">
                    <a:lumMod val="75000"/>
                  </a:schemeClr>
                </a:solidFill>
              </a:rPr>
              <a:t>asociată evenimentului </a:t>
            </a:r>
            <a:endParaRPr lang="ro-RO" sz="2000" dirty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2000" dirty="0" smtClean="0"/>
              <a:t>Cea mai vizibilă şi extinsă activare în cadrul Cupei</a:t>
            </a:r>
            <a:endParaRPr lang="ro-RO" sz="500" dirty="0" smtClean="0"/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2000" dirty="0" smtClean="0"/>
              <a:t>Toată </a:t>
            </a:r>
            <a:r>
              <a:rPr lang="ro-RO" sz="2000" dirty="0"/>
              <a:t>promovarea va cuprinde campania media tradiţională şi reţelele sociale, plus buzz şi viralizare, generate de participanţii la </a:t>
            </a:r>
            <a:r>
              <a:rPr lang="ro-RO" sz="2000" dirty="0" smtClean="0"/>
              <a:t>Cupă şi </a:t>
            </a:r>
            <a:r>
              <a:rPr lang="ro-RO" sz="2000" dirty="0"/>
              <a:t>publicul din jurul </a:t>
            </a:r>
            <a:r>
              <a:rPr lang="ro-RO" sz="2000" dirty="0" smtClean="0"/>
              <a:t>lor</a:t>
            </a:r>
            <a:endParaRPr lang="ro-RO" sz="2000" dirty="0"/>
          </a:p>
        </p:txBody>
      </p:sp>
      <p:sp>
        <p:nvSpPr>
          <p:cNvPr id="37891" name="Tit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6324600" cy="1143000"/>
          </a:xfrm>
        </p:spPr>
        <p:txBody>
          <a:bodyPr/>
          <a:lstStyle/>
          <a:p>
            <a:pPr eaLnBrk="1" hangingPunct="1"/>
            <a:r>
              <a:rPr lang="ro-RO" smtClean="0"/>
              <a:t>Coordonatele asocierii</a:t>
            </a:r>
            <a:endParaRPr lang="en-US" smtClean="0"/>
          </a:p>
        </p:txBody>
      </p:sp>
      <p:pic>
        <p:nvPicPr>
          <p:cNvPr id="4" name="Picture 246" descr="C:\Users\User\Downloads\logo\C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7239000" cy="11430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Ante</a:t>
            </a:r>
            <a:r>
              <a:rPr lang="ro-RO" sz="2800" dirty="0" err="1" smtClean="0">
                <a:latin typeface="Arial" charset="0"/>
              </a:rPr>
              <a:t>-eveniment</a:t>
            </a:r>
            <a:r>
              <a:rPr lang="ro-RO" sz="2800" dirty="0" smtClean="0">
                <a:latin typeface="Arial" charset="0"/>
              </a:rPr>
              <a:t> </a:t>
            </a:r>
            <a:r>
              <a:rPr lang="ro-RO" sz="2800" dirty="0">
                <a:latin typeface="Arial" charset="0"/>
              </a:rPr>
              <a:t/>
            </a:r>
            <a:br>
              <a:rPr lang="ro-RO" sz="2800" dirty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20 – 28 mai: promovare</a:t>
            </a:r>
            <a:r>
              <a:rPr lang="en-US" sz="2400" dirty="0" smtClean="0">
                <a:latin typeface="Arial" charset="0"/>
              </a:rPr>
              <a:t>a </a:t>
            </a:r>
            <a:r>
              <a:rPr lang="en-US" sz="2400" dirty="0" err="1" smtClean="0">
                <a:latin typeface="Arial" charset="0"/>
              </a:rPr>
              <a:t>competi</a:t>
            </a:r>
            <a:r>
              <a:rPr lang="ro-RO" sz="2400" dirty="0">
                <a:latin typeface="Arial" charset="0"/>
              </a:rPr>
              <a:t>ţ</a:t>
            </a:r>
            <a:r>
              <a:rPr lang="en-US" sz="2400" dirty="0" err="1" smtClean="0">
                <a:latin typeface="Arial" charset="0"/>
              </a:rPr>
              <a:t>iei</a:t>
            </a:r>
            <a:r>
              <a:rPr lang="en-US" sz="2400" dirty="0" smtClean="0">
                <a:latin typeface="Arial" charset="0"/>
              </a:rPr>
              <a:t> CAF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ro-RO" sz="2400" b="0" dirty="0" smtClean="0">
                <a:latin typeface="Arial" charset="0"/>
              </a:rPr>
              <a:t>partea 1</a:t>
            </a:r>
            <a:endParaRPr lang="en-US" sz="2400" b="0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68680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o-RO" sz="1800" b="1" dirty="0" smtClean="0"/>
          </a:p>
          <a:p>
            <a:pPr>
              <a:lnSpc>
                <a:spcPct val="80000"/>
              </a:lnSpc>
            </a:pPr>
            <a:r>
              <a:rPr lang="en-US" sz="1800" b="1" dirty="0" smtClean="0"/>
              <a:t>Branding </a:t>
            </a:r>
            <a:r>
              <a:rPr lang="en-US" sz="1800" b="1" dirty="0"/>
              <a:t>banners campaign</a:t>
            </a:r>
            <a:r>
              <a:rPr lang="ro-RO" sz="1800" dirty="0"/>
              <a:t>, </a:t>
            </a:r>
            <a:r>
              <a:rPr lang="ro-RO" sz="1800" dirty="0" smtClean="0"/>
              <a:t>3</a:t>
            </a:r>
            <a:r>
              <a:rPr lang="en-US" sz="1800" dirty="0" smtClean="0"/>
              <a:t>00.000 </a:t>
            </a:r>
            <a:r>
              <a:rPr lang="en-US" sz="1800" dirty="0" err="1"/>
              <a:t>afişări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en-US" sz="1800" dirty="0"/>
              <a:t>IQads.ro, SMARK.ro, 24FUN.ro, Realitatea.net, </a:t>
            </a:r>
            <a:r>
              <a:rPr lang="en-US" sz="1800" dirty="0" smtClean="0"/>
              <a:t>Money.ro</a:t>
            </a:r>
            <a:br>
              <a:rPr lang="en-US" sz="1800" dirty="0" smtClean="0"/>
            </a:b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Comunitatea IQads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en-US" sz="1800" dirty="0" err="1" smtClean="0"/>
              <a:t>Newslettere</a:t>
            </a:r>
            <a:r>
              <a:rPr lang="en-US" sz="1800" dirty="0" smtClean="0"/>
              <a:t> </a:t>
            </a:r>
            <a:r>
              <a:rPr lang="en-US" sz="1800" dirty="0" err="1" smtClean="0"/>
              <a:t>către</a:t>
            </a:r>
            <a:r>
              <a:rPr lang="en-US" sz="1800" dirty="0" smtClean="0"/>
              <a:t> </a:t>
            </a:r>
            <a:r>
              <a:rPr lang="en-US" sz="1800" dirty="0" err="1" smtClean="0"/>
              <a:t>comunitatea</a:t>
            </a:r>
            <a:r>
              <a:rPr lang="en-US" sz="1800" dirty="0" smtClean="0"/>
              <a:t> IQads (2</a:t>
            </a:r>
            <a:r>
              <a:rPr lang="ro-RO" sz="1800" dirty="0" smtClean="0"/>
              <a:t>0</a:t>
            </a:r>
            <a:r>
              <a:rPr lang="en-US" sz="1800" dirty="0" smtClean="0"/>
              <a:t>.000+ </a:t>
            </a:r>
            <a:r>
              <a:rPr lang="en-US" sz="1800" dirty="0" err="1" smtClean="0"/>
              <a:t>membri</a:t>
            </a:r>
            <a:r>
              <a:rPr lang="en-US" sz="1800" dirty="0" smtClean="0"/>
              <a:t> </a:t>
            </a:r>
            <a:r>
              <a:rPr lang="en-US" sz="1800" dirty="0" err="1" smtClean="0"/>
              <a:t>activi</a:t>
            </a:r>
            <a:r>
              <a:rPr lang="en-US" sz="1800" dirty="0" smtClean="0"/>
              <a:t>)</a:t>
            </a:r>
            <a:r>
              <a:rPr lang="ro-RO" sz="1800" dirty="0"/>
              <a:t/>
            </a:r>
            <a:br>
              <a:rPr lang="ro-RO" sz="1800" dirty="0"/>
            </a:br>
            <a:r>
              <a:rPr lang="ro-RO" sz="1800" dirty="0"/>
              <a:t>1</a:t>
            </a:r>
            <a:r>
              <a:rPr lang="ro-RO" sz="1800" dirty="0" smtClean="0"/>
              <a:t> </a:t>
            </a:r>
            <a:r>
              <a:rPr lang="ro-RO" sz="1800" dirty="0"/>
              <a:t>x newsletter dedicat CAF „ mesaj branded cu invitaţie la </a:t>
            </a:r>
            <a:r>
              <a:rPr lang="ro-RO" sz="1800" dirty="0" smtClean="0"/>
              <a:t>CAF...” </a:t>
            </a:r>
            <a:br>
              <a:rPr lang="ro-RO" sz="1800" dirty="0" smtClean="0"/>
            </a:br>
            <a:r>
              <a:rPr lang="ro-RO" sz="1800" dirty="0" smtClean="0"/>
              <a:t>2 </a:t>
            </a:r>
            <a:r>
              <a:rPr lang="ro-RO" sz="1800" dirty="0"/>
              <a:t>x header CAF în newsletterul editorial IQads </a:t>
            </a:r>
            <a:r>
              <a:rPr lang="ro-RO" sz="1800" dirty="0" smtClean="0"/>
              <a:t/>
            </a:r>
            <a:br>
              <a:rPr lang="ro-RO" sz="1800" dirty="0" smtClean="0"/>
            </a:br>
            <a:r>
              <a:rPr lang="ro-RO" sz="1800" dirty="0" smtClean="0"/>
              <a:t>menţionarea înscrierilor în alte newslettere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en-US" sz="1800" b="1" dirty="0" err="1" smtClean="0"/>
              <a:t>Calendarul</a:t>
            </a:r>
            <a:r>
              <a:rPr lang="en-US" sz="1800" b="1" dirty="0" smtClean="0"/>
              <a:t> </a:t>
            </a:r>
            <a:r>
              <a:rPr lang="en-US" sz="1800" b="1" dirty="0"/>
              <a:t>de </a:t>
            </a:r>
            <a:r>
              <a:rPr lang="en-US" sz="1800" b="1" dirty="0" err="1"/>
              <a:t>evenimente</a:t>
            </a:r>
            <a:r>
              <a:rPr lang="en-US" sz="1800" b="1" dirty="0"/>
              <a:t> </a:t>
            </a:r>
            <a:r>
              <a:rPr lang="en-US" sz="1800" b="1" dirty="0" err="1"/>
              <a:t>IQads</a:t>
            </a:r>
            <a:r>
              <a:rPr lang="ro-RO" sz="1800" b="1" dirty="0"/>
              <a:t/>
            </a:r>
            <a:br>
              <a:rPr lang="ro-RO" sz="1800" b="1" dirty="0"/>
            </a:br>
            <a:r>
              <a:rPr lang="en-US" sz="1800" dirty="0" err="1" smtClean="0"/>
              <a:t>Includere</a:t>
            </a:r>
            <a:r>
              <a:rPr lang="ro-RO" sz="1800" dirty="0" smtClean="0"/>
              <a:t>a</a:t>
            </a:r>
            <a:r>
              <a:rPr lang="en-US" sz="1800" dirty="0" smtClean="0"/>
              <a:t> </a:t>
            </a:r>
            <a:r>
              <a:rPr lang="ro-RO" sz="1800" dirty="0" smtClean="0"/>
              <a:t>Cupei </a:t>
            </a:r>
            <a:r>
              <a:rPr lang="en-US" sz="1800" dirty="0" smtClean="0"/>
              <a:t>(text</a:t>
            </a:r>
            <a:r>
              <a:rPr lang="en-US" sz="1800" dirty="0"/>
              <a:t>, </a:t>
            </a:r>
            <a:r>
              <a:rPr lang="en-US" sz="1800" dirty="0" err="1"/>
              <a:t>afiş</a:t>
            </a:r>
            <a:r>
              <a:rPr lang="en-US" sz="1800" dirty="0"/>
              <a:t>, multimedia); </a:t>
            </a:r>
            <a:endParaRPr lang="ro-RO" sz="1800" dirty="0" smtClean="0"/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dirty="0" smtClean="0"/>
              <a:t>Print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o-RO" sz="1800" dirty="0" smtClean="0"/>
              <a:t>     Machetă ½ page în B24FUN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/>
          </a:p>
          <a:p>
            <a:pPr>
              <a:lnSpc>
                <a:spcPct val="80000"/>
              </a:lnSpc>
            </a:pPr>
            <a:endParaRPr lang="ro-RO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5" name="Pentagon 4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46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Ante</a:t>
            </a:r>
            <a:r>
              <a:rPr lang="ro-RO" sz="2800" dirty="0" err="1" smtClean="0">
                <a:latin typeface="Arial" charset="0"/>
              </a:rPr>
              <a:t>-eveniment</a:t>
            </a:r>
            <a:r>
              <a:rPr lang="ro-RO" sz="2800" dirty="0" smtClean="0">
                <a:latin typeface="Arial" charset="0"/>
              </a:rPr>
              <a:t> </a:t>
            </a:r>
            <a:r>
              <a:rPr lang="ro-RO" sz="2800" dirty="0">
                <a:latin typeface="Arial" charset="0"/>
              </a:rPr>
              <a:t/>
            </a:r>
            <a:br>
              <a:rPr lang="ro-RO" sz="2800" dirty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20 – 28 mai: promovare</a:t>
            </a:r>
            <a:r>
              <a:rPr lang="en-US" sz="2400" dirty="0" smtClean="0">
                <a:latin typeface="Arial" charset="0"/>
              </a:rPr>
              <a:t> CAF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ro-RO" sz="2400" b="0" dirty="0" smtClean="0">
                <a:latin typeface="Arial" charset="0"/>
              </a:rPr>
              <a:t>partea 2</a:t>
            </a:r>
            <a:endParaRPr lang="en-US" sz="2400" b="0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Social </a:t>
            </a:r>
            <a:r>
              <a:rPr lang="ro-RO" sz="1800" b="1" dirty="0"/>
              <a:t>media: </a:t>
            </a:r>
            <a:r>
              <a:rPr lang="ro-RO" sz="1800" dirty="0" smtClean="0"/>
              <a:t>update-uri </a:t>
            </a:r>
            <a:r>
              <a:rPr lang="ro-RO" sz="1800" dirty="0"/>
              <a:t>pe reţelele sociale, </a:t>
            </a:r>
            <a:r>
              <a:rPr lang="ro-RO" sz="1800" dirty="0" smtClean="0"/>
              <a:t>110.000</a:t>
            </a:r>
            <a:r>
              <a:rPr lang="en-US" sz="1800" dirty="0"/>
              <a:t>+ </a:t>
            </a:r>
            <a:r>
              <a:rPr lang="en-US" sz="1800" dirty="0" err="1"/>
              <a:t>prieteni</a:t>
            </a:r>
            <a:r>
              <a:rPr lang="en-US" sz="1800" dirty="0"/>
              <a:t>, </a:t>
            </a:r>
            <a:r>
              <a:rPr lang="en-US" sz="1800" dirty="0" err="1"/>
              <a:t>fani</a:t>
            </a:r>
            <a:r>
              <a:rPr lang="en-US" sz="1800" dirty="0"/>
              <a:t> </a:t>
            </a:r>
            <a:r>
              <a:rPr lang="ro-RO" sz="1800" dirty="0"/>
              <a:t>şi followeri IQads </a:t>
            </a:r>
            <a:r>
              <a:rPr lang="en-US" sz="1800" dirty="0"/>
              <a:t>+ </a:t>
            </a:r>
            <a:r>
              <a:rPr lang="en-US" sz="1800" dirty="0" err="1"/>
              <a:t>conturi</a:t>
            </a:r>
            <a:r>
              <a:rPr lang="en-US" sz="1800" dirty="0"/>
              <a:t> de social media </a:t>
            </a:r>
            <a:r>
              <a:rPr lang="en-US" sz="1800" dirty="0" err="1" smtClean="0"/>
              <a:t>partenere</a:t>
            </a:r>
            <a:endParaRPr lang="ro-RO" sz="1800" dirty="0" smtClean="0"/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Tagging </a:t>
            </a:r>
            <a:r>
              <a:rPr lang="ro-RO" sz="1800" b="1" dirty="0"/>
              <a:t>pe Facebook </a:t>
            </a:r>
            <a:r>
              <a:rPr lang="ro-RO" sz="1800" dirty="0"/>
              <a:t>cu </a:t>
            </a:r>
            <a:r>
              <a:rPr lang="ro-RO" sz="1800" dirty="0" smtClean="0"/>
              <a:t>jucătorii</a:t>
            </a:r>
            <a:r>
              <a:rPr lang="ro-RO" sz="1800" dirty="0"/>
              <a:t>, buzz pe </a:t>
            </a:r>
            <a:r>
              <a:rPr lang="ro-RO" sz="1800" dirty="0" smtClean="0"/>
              <a:t>rețele </a:t>
            </a:r>
            <a:r>
              <a:rPr lang="ro-RO" sz="1800" dirty="0"/>
              <a:t>sociale</a:t>
            </a:r>
          </a:p>
          <a:p>
            <a:pPr>
              <a:lnSpc>
                <a:spcPct val="80000"/>
              </a:lnSpc>
            </a:pPr>
            <a:endParaRPr lang="ro-RO" sz="1200" dirty="0"/>
          </a:p>
          <a:p>
            <a:r>
              <a:rPr lang="ro-RO" sz="1800" b="1" dirty="0"/>
              <a:t>Branding pe </a:t>
            </a:r>
            <a:r>
              <a:rPr lang="ro-RO" sz="1800" b="1" dirty="0" err="1" smtClean="0"/>
              <a:t>CupaAgentiilor.ro</a:t>
            </a:r>
            <a:endParaRPr lang="ro-RO" sz="1800" b="1" dirty="0" smtClean="0"/>
          </a:p>
          <a:p>
            <a:endParaRPr lang="ro-RO" sz="1800" b="1" dirty="0" smtClean="0"/>
          </a:p>
          <a:p>
            <a:r>
              <a:rPr lang="ro-RO" sz="1800" b="1" dirty="0"/>
              <a:t>PR despre Cupă: </a:t>
            </a:r>
            <a:r>
              <a:rPr lang="ro-RO" sz="1800" dirty="0"/>
              <a:t>ştiri publicate pe </a:t>
            </a:r>
            <a:r>
              <a:rPr lang="ro-RO" sz="1800" dirty="0" err="1"/>
              <a:t>IQads.ro</a:t>
            </a:r>
            <a:r>
              <a:rPr lang="ro-RO" sz="1800" dirty="0"/>
              <a:t>, comunicate de presă </a:t>
            </a:r>
            <a:r>
              <a:rPr lang="ro-RO" sz="1800" dirty="0" err="1"/>
              <a:t>pushed</a:t>
            </a:r>
            <a:r>
              <a:rPr lang="ro-RO" sz="1800" dirty="0"/>
              <a:t> către media relevante</a:t>
            </a:r>
            <a:r>
              <a:rPr lang="en-US" sz="1800" dirty="0"/>
              <a:t/>
            </a:r>
            <a:br>
              <a:rPr lang="en-US" sz="1800" dirty="0"/>
            </a:br>
            <a:endParaRPr lang="ro-RO" sz="1800" dirty="0"/>
          </a:p>
          <a:p>
            <a:endParaRPr lang="ro-RO" sz="1800" b="1" dirty="0" smtClean="0"/>
          </a:p>
          <a:p>
            <a:pPr marL="0" indent="0">
              <a:buNone/>
            </a:pPr>
            <a:r>
              <a:rPr lang="en-US" sz="1800" b="1" dirty="0"/>
              <a:t/>
            </a:r>
            <a:br>
              <a:rPr lang="en-US" sz="1800" b="1" dirty="0"/>
            </a:br>
            <a:endParaRPr lang="ro-RO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ro-RO" sz="1800" dirty="0"/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endParaRPr lang="it-IT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10" name="Pentagon 9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46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Comunicare directă către comunitatea CAF şi agenţii (3.000 </a:t>
            </a:r>
            <a:r>
              <a:rPr lang="en-US" sz="1800" b="1" dirty="0" smtClean="0"/>
              <a:t>+</a:t>
            </a:r>
            <a:r>
              <a:rPr lang="ro-RO" sz="1800" b="1" dirty="0" smtClean="0"/>
              <a:t>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o-RO" sz="1800" dirty="0" smtClean="0"/>
              <a:t>Mail-uri cu programul şi cu grupele, branded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b="1" dirty="0" smtClean="0"/>
              <a:t>Branding al materialelor folosite pentru participare</a:t>
            </a:r>
            <a:r>
              <a:rPr lang="ro-RO" sz="1800" dirty="0" smtClean="0"/>
              <a:t>:</a:t>
            </a:r>
            <a:br>
              <a:rPr lang="ro-RO" sz="1800" dirty="0" smtClean="0"/>
            </a:br>
            <a:r>
              <a:rPr lang="ro-RO" sz="1800" dirty="0" smtClean="0"/>
              <a:t>Program, grupe, tabel de calcul automat al clasamentelor etc.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b="1" dirty="0"/>
              <a:t>Embleme şi mesaje ale tuturor echipelor înscrise</a:t>
            </a:r>
            <a:r>
              <a:rPr lang="ro-RO" sz="1800" dirty="0"/>
              <a:t>,</a:t>
            </a:r>
            <a:br>
              <a:rPr lang="ro-RO" sz="1800" dirty="0"/>
            </a:br>
            <a:r>
              <a:rPr lang="ro-RO" sz="1800" dirty="0"/>
              <a:t>promovate pe reţelele </a:t>
            </a:r>
            <a:r>
              <a:rPr lang="ro-RO" sz="1800" dirty="0" smtClean="0"/>
              <a:t>sociale</a:t>
            </a:r>
            <a:endParaRPr lang="ro-RO" sz="1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Ante</a:t>
            </a:r>
            <a:r>
              <a:rPr lang="ro-RO" sz="2800" dirty="0" err="1" smtClean="0">
                <a:latin typeface="Arial" charset="0"/>
              </a:rPr>
              <a:t>-eveniment</a:t>
            </a:r>
            <a:r>
              <a:rPr lang="ro-RO" sz="2800" dirty="0" smtClean="0">
                <a:latin typeface="Arial" charset="0"/>
              </a:rPr>
              <a:t> </a:t>
            </a:r>
            <a:br>
              <a:rPr lang="ro-RO" sz="2800" dirty="0" smtClean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20 – 28 mai: </a:t>
            </a:r>
            <a:r>
              <a:rPr lang="ro-RO" sz="2400" dirty="0">
                <a:latin typeface="Arial" charset="0"/>
              </a:rPr>
              <a:t>promovare</a:t>
            </a:r>
            <a:r>
              <a:rPr lang="en-US" sz="2400" dirty="0">
                <a:latin typeface="Arial" charset="0"/>
              </a:rPr>
              <a:t> CAF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ro-RO" sz="2400" b="0" dirty="0" smtClean="0">
                <a:latin typeface="Arial" charset="0"/>
              </a:rPr>
              <a:t>partea 3</a:t>
            </a:r>
            <a:endParaRPr lang="en-US" sz="2400" b="0" dirty="0" smtClean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11" name="Pentagon 10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164288" y="6165304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46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91264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o-RO" sz="1800" b="1" dirty="0" err="1" smtClean="0"/>
              <a:t>Branding</a:t>
            </a:r>
            <a:r>
              <a:rPr lang="ro-RO" sz="1800" b="1" dirty="0" smtClean="0"/>
              <a:t> + produs la locaţie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Branding </a:t>
            </a:r>
            <a:r>
              <a:rPr lang="en-US" sz="1800" dirty="0" err="1" smtClean="0"/>
              <a:t>pe</a:t>
            </a:r>
            <a:r>
              <a:rPr lang="en-US" sz="1800" dirty="0" smtClean="0"/>
              <a:t> </a:t>
            </a:r>
            <a:r>
              <a:rPr lang="en-US" sz="1800" dirty="0" err="1" smtClean="0"/>
              <a:t>materialele</a:t>
            </a:r>
            <a:r>
              <a:rPr lang="en-US" sz="1800" dirty="0" smtClean="0"/>
              <a:t> </a:t>
            </a:r>
            <a:r>
              <a:rPr lang="en-US" sz="1800" dirty="0" err="1" smtClean="0"/>
              <a:t>printate</a:t>
            </a:r>
            <a:r>
              <a:rPr lang="ro-RO" sz="1800" dirty="0"/>
              <a:t>: programe, tabele de </a:t>
            </a:r>
            <a:r>
              <a:rPr lang="ro-RO" sz="1800" dirty="0" smtClean="0"/>
              <a:t>scor, foto panel, </a:t>
            </a:r>
            <a:r>
              <a:rPr lang="ro-RO" sz="1800" dirty="0" err="1" smtClean="0"/>
              <a:t>welcome</a:t>
            </a:r>
            <a:r>
              <a:rPr lang="ro-RO" sz="1800" dirty="0" smtClean="0"/>
              <a:t> </a:t>
            </a:r>
            <a:r>
              <a:rPr lang="ro-RO" sz="1800" dirty="0" err="1" smtClean="0"/>
              <a:t>desk</a:t>
            </a:r>
            <a:r>
              <a:rPr lang="ro-RO" sz="1800" dirty="0" smtClean="0"/>
              <a:t> etc.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dirty="0" smtClean="0"/>
              <a:t>Social media: scoruri, updates şi poze prezentate pe durata meciurilor, tagging al jucătorilor, publicate pe </a:t>
            </a:r>
            <a:r>
              <a:rPr lang="ro-RO" sz="1800" dirty="0"/>
              <a:t>reţelele sociale, într-un layout </a:t>
            </a:r>
            <a:r>
              <a:rPr lang="ro-RO" sz="1800" dirty="0" smtClean="0"/>
              <a:t>branded </a:t>
            </a:r>
            <a:r>
              <a:rPr lang="ro-RO" sz="1800" dirty="0" smtClean="0"/>
              <a:t>Brand</a:t>
            </a:r>
            <a:endParaRPr lang="ro-RO" sz="1800" dirty="0" smtClean="0"/>
          </a:p>
          <a:p>
            <a:pPr>
              <a:lnSpc>
                <a:spcPct val="80000"/>
              </a:lnSpc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1800" b="1" dirty="0"/>
              <a:t>Tagging pe Facebook </a:t>
            </a:r>
            <a:r>
              <a:rPr lang="ro-RO" sz="1800" dirty="0"/>
              <a:t>cu </a:t>
            </a:r>
            <a:r>
              <a:rPr lang="ro-RO" sz="1800" dirty="0" smtClean="0"/>
              <a:t>toți jucătorii</a:t>
            </a:r>
            <a:r>
              <a:rPr lang="ro-RO" sz="1800" dirty="0"/>
              <a:t>, buzz pe </a:t>
            </a:r>
            <a:r>
              <a:rPr lang="ro-RO" sz="1800" dirty="0" smtClean="0"/>
              <a:t>rețele </a:t>
            </a:r>
            <a:r>
              <a:rPr lang="ro-RO" sz="1800" dirty="0"/>
              <a:t>sociale / estimarea </a:t>
            </a:r>
            <a:r>
              <a:rPr lang="ro-RO" sz="1800" dirty="0" err="1" smtClean="0"/>
              <a:t>reach-ului</a:t>
            </a:r>
            <a:endParaRPr lang="ro-RO" sz="1800" dirty="0" smtClean="0"/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r>
              <a:rPr lang="ro-RO" sz="1800" dirty="0"/>
              <a:t>Minim 300 participanţi tagged * 300 prieteni fiecare* 50%</a:t>
            </a:r>
            <a:br>
              <a:rPr lang="ro-RO" sz="1800" dirty="0"/>
            </a:br>
            <a:r>
              <a:rPr lang="ro-RO" sz="1800" dirty="0"/>
              <a:t>(presupunând o rată de intersecţie de 50% între prieteni) = 45.000 oameni expuşi</a:t>
            </a:r>
          </a:p>
          <a:p>
            <a:pPr>
              <a:lnSpc>
                <a:spcPct val="80000"/>
              </a:lnSpc>
            </a:pPr>
            <a:endParaRPr lang="ro-RO" sz="1800" dirty="0"/>
          </a:p>
          <a:p>
            <a:pPr>
              <a:lnSpc>
                <a:spcPct val="80000"/>
              </a:lnSpc>
            </a:pPr>
            <a:endParaRPr lang="ro-RO" sz="18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smtClean="0">
                <a:latin typeface="Arial" charset="0"/>
              </a:rPr>
              <a:t>La e</a:t>
            </a:r>
            <a:r>
              <a:rPr lang="en-US" sz="2800" dirty="0" err="1" smtClean="0">
                <a:latin typeface="Arial" charset="0"/>
              </a:rPr>
              <a:t>veniment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ro-RO" sz="2800" dirty="0" smtClean="0">
                <a:latin typeface="Arial" charset="0"/>
              </a:rPr>
              <a:t>/ Etapa </a:t>
            </a:r>
            <a:r>
              <a:rPr lang="en-US" sz="2800" dirty="0" smtClean="0">
                <a:latin typeface="Arial" charset="0"/>
              </a:rPr>
              <a:t>3</a:t>
            </a:r>
            <a:r>
              <a:rPr lang="ro-RO" sz="2800" dirty="0" smtClean="0">
                <a:latin typeface="Arial" charset="0"/>
              </a:rPr>
              <a:t/>
            </a:r>
            <a:br>
              <a:rPr lang="ro-RO" sz="2800" dirty="0" smtClean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29, 30 mai: </a:t>
            </a:r>
            <a:r>
              <a:rPr lang="en-US" sz="2400" dirty="0" err="1" smtClean="0">
                <a:latin typeface="Arial" charset="0"/>
              </a:rPr>
              <a:t>Cupa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en-US" sz="2400" b="0" dirty="0" err="1" smtClean="0">
                <a:latin typeface="Arial" charset="0"/>
              </a:rPr>
              <a:t>partea</a:t>
            </a:r>
            <a:r>
              <a:rPr lang="en-US" sz="2400" b="0" dirty="0" smtClean="0">
                <a:latin typeface="Arial" charset="0"/>
              </a:rPr>
              <a:t>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5" name="Pentagon 4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46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5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o-RO" sz="2000" dirty="0" smtClean="0"/>
              <a:t>Produsul disponibil pentru trial, la eveniment</a:t>
            </a:r>
          </a:p>
          <a:p>
            <a:pPr marL="0" indent="0">
              <a:lnSpc>
                <a:spcPct val="90000"/>
              </a:lnSpc>
              <a:buNone/>
            </a:pPr>
            <a:endParaRPr lang="ro-RO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Logo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ro-RO" sz="2000" dirty="0" smtClean="0"/>
              <a:t>diplomele de premiere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ro-RO" sz="2000" dirty="0" smtClean="0"/>
              <a:t>oferirea </a:t>
            </a:r>
            <a:r>
              <a:rPr lang="ro-RO" sz="2000" dirty="0"/>
              <a:t>de premii speciale, pe platforma </a:t>
            </a:r>
            <a:r>
              <a:rPr lang="ro-RO" sz="2000" dirty="0" smtClean="0"/>
              <a:t>Brand</a:t>
            </a:r>
            <a:r>
              <a:rPr lang="en-US" sz="2000" dirty="0" smtClean="0"/>
              <a:t>, </a:t>
            </a:r>
            <a:r>
              <a:rPr lang="en-US" sz="2000" dirty="0"/>
              <a:t>de </a:t>
            </a:r>
            <a:r>
              <a:rPr lang="en-US" sz="2000" dirty="0" err="1"/>
              <a:t>exemplu</a:t>
            </a:r>
            <a:r>
              <a:rPr lang="ro-RO" sz="2000" dirty="0" smtClean="0"/>
              <a:t>:</a:t>
            </a:r>
          </a:p>
          <a:p>
            <a:pPr lvl="2" eaLnBrk="1" hangingPunct="1">
              <a:spcBef>
                <a:spcPts val="1200"/>
              </a:spcBef>
              <a:buFontTx/>
              <a:buBlip>
                <a:blip r:embed="rId2"/>
              </a:buBlip>
            </a:pPr>
            <a:r>
              <a:rPr lang="ro-RO" sz="1800" dirty="0" smtClean="0"/>
              <a:t>Echipa de tradiție a Cupei</a:t>
            </a:r>
          </a:p>
          <a:p>
            <a:pPr lvl="2" eaLnBrk="1" hangingPunct="1">
              <a:spcBef>
                <a:spcPts val="1200"/>
              </a:spcBef>
              <a:buFontTx/>
              <a:buBlip>
                <a:blip r:embed="rId2"/>
              </a:buBlip>
            </a:pPr>
            <a:endParaRPr lang="ro-RO" sz="1800" dirty="0" smtClean="0"/>
          </a:p>
          <a:p>
            <a:pPr>
              <a:lnSpc>
                <a:spcPct val="80000"/>
              </a:lnSpc>
            </a:pPr>
            <a:r>
              <a:rPr lang="ro-RO" sz="2000" dirty="0" smtClean="0"/>
              <a:t>Kit-uri de premiu branded de la </a:t>
            </a:r>
            <a:r>
              <a:rPr lang="ro-RO" sz="2000" dirty="0" smtClean="0"/>
              <a:t>Brand</a:t>
            </a:r>
            <a:endParaRPr lang="ro-RO" sz="2000" dirty="0" smtClean="0"/>
          </a:p>
          <a:p>
            <a:pPr>
              <a:lnSpc>
                <a:spcPct val="80000"/>
              </a:lnSpc>
            </a:pPr>
            <a:endParaRPr lang="ro-RO" sz="2000" dirty="0"/>
          </a:p>
          <a:p>
            <a:pPr>
              <a:lnSpc>
                <a:spcPct val="80000"/>
              </a:lnSpc>
            </a:pPr>
            <a:r>
              <a:rPr lang="ro-RO" sz="2000" dirty="0" smtClean="0"/>
              <a:t>Kit-uri de participare branded de la </a:t>
            </a:r>
            <a:r>
              <a:rPr lang="ro-RO" sz="2000" dirty="0" smtClean="0"/>
              <a:t>Brand</a:t>
            </a:r>
            <a:endParaRPr lang="ro-RO" sz="2000" dirty="0" smtClean="0"/>
          </a:p>
          <a:p>
            <a:pPr>
              <a:lnSpc>
                <a:spcPct val="80000"/>
              </a:lnSpc>
            </a:pPr>
            <a:endParaRPr lang="ro-RO" sz="2000" dirty="0"/>
          </a:p>
          <a:p>
            <a:pPr>
              <a:lnSpc>
                <a:spcPct val="80000"/>
              </a:lnSpc>
            </a:pPr>
            <a:r>
              <a:rPr lang="ro-RO" sz="2000" dirty="0" smtClean="0"/>
              <a:t>Alte activări agreate de ambele părți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smtClean="0">
                <a:latin typeface="Arial" charset="0"/>
              </a:rPr>
              <a:t>La eveniment / Etapa </a:t>
            </a:r>
            <a:r>
              <a:rPr lang="en-US" sz="2800" dirty="0" smtClean="0">
                <a:latin typeface="Arial" charset="0"/>
              </a:rPr>
              <a:t>3</a:t>
            </a:r>
            <a:r>
              <a:rPr lang="ro-RO" sz="2800" dirty="0" smtClean="0">
                <a:latin typeface="Arial" charset="0"/>
              </a:rPr>
              <a:t/>
            </a:r>
            <a:br>
              <a:rPr lang="ro-RO" sz="2800" dirty="0" smtClean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29, 30 mai: </a:t>
            </a:r>
            <a:r>
              <a:rPr lang="en-US" sz="2400" dirty="0" err="1" smtClean="0">
                <a:latin typeface="Arial" charset="0"/>
              </a:rPr>
              <a:t>Cupa</a:t>
            </a:r>
            <a:r>
              <a:rPr lang="ro-RO" sz="2400" dirty="0" smtClean="0">
                <a:latin typeface="Arial" charset="0"/>
              </a:rPr>
              <a:t/>
            </a:r>
            <a:br>
              <a:rPr lang="ro-RO" sz="2400" dirty="0" smtClean="0">
                <a:latin typeface="Arial" charset="0"/>
              </a:rPr>
            </a:br>
            <a:r>
              <a:rPr lang="ro-RO" sz="2400" b="0" dirty="0" smtClean="0">
                <a:latin typeface="Arial" charset="0"/>
              </a:rPr>
              <a:t>partea </a:t>
            </a:r>
            <a:r>
              <a:rPr lang="en-US" sz="2400" b="0" dirty="0">
                <a:latin typeface="Arial" charset="0"/>
              </a:rPr>
              <a:t>2</a:t>
            </a:r>
            <a:endParaRPr lang="en-US" sz="2400" b="0" dirty="0" smtClean="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11" name="Pentagon 10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46" descr="C:\Users\User\Downloads\logo\C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9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dirty="0" smtClean="0">
                <a:latin typeface="Arial" charset="0"/>
              </a:rPr>
              <a:t>Post-</a:t>
            </a:r>
            <a:r>
              <a:rPr lang="en-US" sz="2800" dirty="0" err="1">
                <a:latin typeface="Arial" charset="0"/>
              </a:rPr>
              <a:t>eveniment</a:t>
            </a:r>
            <a:r>
              <a:rPr lang="ro-RO" sz="2800" dirty="0">
                <a:latin typeface="Arial" charset="0"/>
              </a:rPr>
              <a:t> / Etapa 4</a:t>
            </a:r>
            <a:br>
              <a:rPr lang="ro-RO" sz="2800" dirty="0">
                <a:latin typeface="Arial" charset="0"/>
              </a:rPr>
            </a:br>
            <a:r>
              <a:rPr lang="ro-RO" sz="2400" dirty="0" smtClean="0">
                <a:latin typeface="Arial" charset="0"/>
              </a:rPr>
              <a:t>31 mai – 20 iunie: follow-up</a:t>
            </a:r>
            <a:endParaRPr lang="en-US" sz="2400" b="0" dirty="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Branding banners campaign</a:t>
            </a:r>
            <a:r>
              <a:rPr lang="ro-RO" sz="2000" dirty="0" smtClean="0"/>
              <a:t>, 5</a:t>
            </a:r>
            <a:r>
              <a:rPr lang="en-US" sz="2000" dirty="0" smtClean="0"/>
              <a:t>00.000 </a:t>
            </a:r>
            <a:r>
              <a:rPr lang="en-US" sz="2000" dirty="0" err="1" smtClean="0"/>
              <a:t>afişări</a:t>
            </a:r>
            <a:r>
              <a:rPr lang="ro-RO" sz="2000" dirty="0"/>
              <a:t/>
            </a:r>
            <a:br>
              <a:rPr lang="ro-RO" sz="2000" dirty="0"/>
            </a:br>
            <a:r>
              <a:rPr lang="ro-RO" sz="2000" dirty="0" smtClean="0"/>
              <a:t>mulţumiri participanţilor şi felicitări câştigătoarelor Cupei</a:t>
            </a:r>
            <a:br>
              <a:rPr lang="ro-RO" sz="2000" dirty="0" smtClean="0"/>
            </a:br>
            <a:r>
              <a:rPr lang="en-US" sz="2000" dirty="0" smtClean="0"/>
              <a:t>IQads.ro, SMARK.ro, 24FUN.ro, Realitatea.net, Money.ro</a:t>
            </a:r>
            <a:br>
              <a:rPr lang="en-US" sz="2000" dirty="0" smtClean="0"/>
            </a:br>
            <a:endParaRPr lang="ro-RO" sz="2000" dirty="0" smtClean="0"/>
          </a:p>
          <a:p>
            <a:pPr>
              <a:lnSpc>
                <a:spcPct val="80000"/>
              </a:lnSpc>
            </a:pPr>
            <a:r>
              <a:rPr lang="ro-RO" sz="2000" b="1" dirty="0" smtClean="0"/>
              <a:t>Comunitatea IQads</a:t>
            </a: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en-US" sz="2000" dirty="0" smtClean="0"/>
              <a:t>Newsletter </a:t>
            </a:r>
            <a:r>
              <a:rPr lang="en-US" sz="2000" dirty="0" err="1" smtClean="0"/>
              <a:t>către</a:t>
            </a:r>
            <a:r>
              <a:rPr lang="en-US" sz="2000" dirty="0" smtClean="0"/>
              <a:t> </a:t>
            </a:r>
            <a:r>
              <a:rPr lang="en-US" sz="2000" dirty="0" err="1" smtClean="0"/>
              <a:t>comunitatea</a:t>
            </a:r>
            <a:r>
              <a:rPr lang="en-US" sz="2000" dirty="0" smtClean="0"/>
              <a:t> IQads (2</a:t>
            </a:r>
            <a:r>
              <a:rPr lang="ro-RO" sz="2000" dirty="0" smtClean="0"/>
              <a:t>0</a:t>
            </a:r>
            <a:r>
              <a:rPr lang="en-US" sz="2000" dirty="0" smtClean="0"/>
              <a:t>.000+ </a:t>
            </a:r>
            <a:r>
              <a:rPr lang="en-US" sz="2000" dirty="0" err="1" smtClean="0"/>
              <a:t>membri</a:t>
            </a:r>
            <a:r>
              <a:rPr lang="en-US" sz="2000" dirty="0" smtClean="0"/>
              <a:t> </a:t>
            </a:r>
            <a:r>
              <a:rPr lang="en-US" sz="2000" dirty="0" err="1" smtClean="0"/>
              <a:t>activi</a:t>
            </a:r>
            <a:r>
              <a:rPr lang="en-US" sz="2000" dirty="0" smtClean="0"/>
              <a:t>)</a:t>
            </a:r>
            <a:r>
              <a:rPr lang="ro-RO" sz="2000" dirty="0" smtClean="0"/>
              <a:t/>
            </a:r>
            <a:br>
              <a:rPr lang="ro-RO" sz="2000" dirty="0" smtClean="0"/>
            </a:br>
            <a:r>
              <a:rPr lang="ro-RO" sz="2000" dirty="0" smtClean="0"/>
              <a:t>menţionarea rezultatelor în newsletterul editorial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o-RO" sz="2000" dirty="0" smtClean="0"/>
          </a:p>
          <a:p>
            <a:pPr>
              <a:lnSpc>
                <a:spcPct val="80000"/>
              </a:lnSpc>
            </a:pPr>
            <a:r>
              <a:rPr lang="ro-RO" sz="2000" b="1" dirty="0" smtClean="0"/>
              <a:t>PR </a:t>
            </a:r>
            <a:r>
              <a:rPr lang="ro-RO" sz="2000" b="1" dirty="0"/>
              <a:t>despre </a:t>
            </a:r>
            <a:r>
              <a:rPr lang="ro-RO" sz="2000" b="1" dirty="0" smtClean="0"/>
              <a:t>câştigătorii Cupei: </a:t>
            </a:r>
            <a:r>
              <a:rPr lang="ro-RO" sz="2000" dirty="0"/>
              <a:t>comunicate de presă şi ştiri publicate pe IQads.ro, </a:t>
            </a:r>
            <a:r>
              <a:rPr lang="ro-RO" sz="2000" dirty="0" smtClean="0"/>
              <a:t>pushed către alte media relevante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o-RO" sz="2000" dirty="0"/>
          </a:p>
          <a:p>
            <a:pPr>
              <a:lnSpc>
                <a:spcPct val="80000"/>
              </a:lnSpc>
            </a:pPr>
            <a:r>
              <a:rPr lang="ro-RO" sz="2000" b="1" dirty="0" smtClean="0"/>
              <a:t>Update-uri </a:t>
            </a:r>
            <a:r>
              <a:rPr lang="ro-RO" sz="2000" b="1" dirty="0"/>
              <a:t>pe reţelele sociale</a:t>
            </a:r>
            <a:r>
              <a:rPr lang="ro-RO" sz="2000" dirty="0"/>
              <a:t>, </a:t>
            </a:r>
            <a:r>
              <a:rPr lang="ro-RO" sz="2000" dirty="0" smtClean="0"/>
              <a:t>tagging cu poze de la cupă, cu toţi participanţii, 110.000</a:t>
            </a:r>
            <a:r>
              <a:rPr lang="en-US" sz="2000" dirty="0"/>
              <a:t>+ </a:t>
            </a:r>
            <a:r>
              <a:rPr lang="en-US" sz="2000" dirty="0" err="1"/>
              <a:t>prieteni</a:t>
            </a:r>
            <a:r>
              <a:rPr lang="en-US" sz="2000" dirty="0"/>
              <a:t>, </a:t>
            </a:r>
            <a:r>
              <a:rPr lang="en-US" sz="2000" dirty="0" err="1"/>
              <a:t>fani</a:t>
            </a:r>
            <a:r>
              <a:rPr lang="en-US" sz="2000" dirty="0"/>
              <a:t> </a:t>
            </a:r>
            <a:r>
              <a:rPr lang="ro-RO" sz="2000" dirty="0"/>
              <a:t>şi </a:t>
            </a:r>
            <a:r>
              <a:rPr lang="ro-RO" sz="2000" dirty="0" smtClean="0"/>
              <a:t>followeri</a:t>
            </a:r>
            <a:endParaRPr lang="ro-RO" sz="2000" dirty="0"/>
          </a:p>
          <a:p>
            <a:pPr>
              <a:lnSpc>
                <a:spcPct val="80000"/>
              </a:lnSpc>
            </a:pPr>
            <a:endParaRPr lang="ro-RO" sz="2000" dirty="0" smtClean="0"/>
          </a:p>
          <a:p>
            <a:pPr>
              <a:lnSpc>
                <a:spcPct val="80000"/>
              </a:lnSpc>
            </a:pPr>
            <a:r>
              <a:rPr lang="ro-RO" sz="2000" dirty="0" smtClean="0"/>
              <a:t>Making </a:t>
            </a:r>
            <a:r>
              <a:rPr lang="ro-RO" sz="2000" dirty="0"/>
              <a:t>Of </a:t>
            </a:r>
            <a:r>
              <a:rPr lang="ro-RO" sz="2000" dirty="0" smtClean="0"/>
              <a:t>Brand </a:t>
            </a:r>
            <a:r>
              <a:rPr lang="en-US" sz="2000" dirty="0"/>
              <a:t>+ CAF</a:t>
            </a:r>
            <a:r>
              <a:rPr lang="ro-RO" sz="2000" dirty="0"/>
              <a:t>: pe IQads, </a:t>
            </a:r>
            <a:r>
              <a:rPr lang="ro-RO" sz="2000" dirty="0" smtClean="0"/>
              <a:t>Facebook</a:t>
            </a:r>
            <a:endParaRPr lang="ro-RO" sz="2000" dirty="0"/>
          </a:p>
          <a:p>
            <a:pPr>
              <a:lnSpc>
                <a:spcPct val="80000"/>
              </a:lnSpc>
            </a:pPr>
            <a:endParaRPr lang="ro-RO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73149" y="6178320"/>
            <a:ext cx="6701604" cy="440039"/>
            <a:chOff x="3276220" y="983297"/>
            <a:chExt cx="8468864" cy="556080"/>
          </a:xfrm>
        </p:grpSpPr>
        <p:sp>
          <p:nvSpPr>
            <p:cNvPr id="4" name="Pentagon 3"/>
            <p:cNvSpPr/>
            <p:nvPr/>
          </p:nvSpPr>
          <p:spPr>
            <a:xfrm>
              <a:off x="3276220" y="998047"/>
              <a:ext cx="1728192" cy="504056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ÎNSCRIERI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4841806" y="999365"/>
              <a:ext cx="2888110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ANTE-EVENIMENT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08991" y="1003233"/>
              <a:ext cx="2305944" cy="50405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>
                      <a:lumMod val="6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EVENIMENT</a:t>
              </a:r>
              <a:endParaRPr lang="ro-RO" sz="1400" b="1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9790731" y="983297"/>
              <a:ext cx="1954353" cy="556080"/>
            </a:xfrm>
            <a:custGeom>
              <a:avLst/>
              <a:gdLst>
                <a:gd name="connsiteX0" fmla="*/ 0 w 1187624"/>
                <a:gd name="connsiteY0" fmla="*/ 0 h 504056"/>
                <a:gd name="connsiteX1" fmla="*/ 935596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04056"/>
                <a:gd name="connsiteX1" fmla="*/ 1171570 w 1187624"/>
                <a:gd name="connsiteY1" fmla="*/ 0 h 504056"/>
                <a:gd name="connsiteX2" fmla="*/ 1187624 w 1187624"/>
                <a:gd name="connsiteY2" fmla="*/ 252028 h 504056"/>
                <a:gd name="connsiteX3" fmla="*/ 935596 w 1187624"/>
                <a:gd name="connsiteY3" fmla="*/ 504056 h 504056"/>
                <a:gd name="connsiteX4" fmla="*/ 0 w 1187624"/>
                <a:gd name="connsiteY4" fmla="*/ 504056 h 504056"/>
                <a:gd name="connsiteX5" fmla="*/ 252028 w 1187624"/>
                <a:gd name="connsiteY5" fmla="*/ 252028 h 504056"/>
                <a:gd name="connsiteX6" fmla="*/ 0 w 1187624"/>
                <a:gd name="connsiteY6" fmla="*/ 0 h 504056"/>
                <a:gd name="connsiteX0" fmla="*/ 0 w 1187624"/>
                <a:gd name="connsiteY0" fmla="*/ 0 h 518804"/>
                <a:gd name="connsiteX1" fmla="*/ 1171570 w 1187624"/>
                <a:gd name="connsiteY1" fmla="*/ 0 h 518804"/>
                <a:gd name="connsiteX2" fmla="*/ 1187624 w 1187624"/>
                <a:gd name="connsiteY2" fmla="*/ 252028 h 518804"/>
                <a:gd name="connsiteX3" fmla="*/ 1186319 w 1187624"/>
                <a:gd name="connsiteY3" fmla="*/ 518804 h 518804"/>
                <a:gd name="connsiteX4" fmla="*/ 0 w 1187624"/>
                <a:gd name="connsiteY4" fmla="*/ 504056 h 518804"/>
                <a:gd name="connsiteX5" fmla="*/ 252028 w 1187624"/>
                <a:gd name="connsiteY5" fmla="*/ 252028 h 518804"/>
                <a:gd name="connsiteX6" fmla="*/ 0 w 1187624"/>
                <a:gd name="connsiteY6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86319"/>
                <a:gd name="connsiteY0" fmla="*/ 0 h 518804"/>
                <a:gd name="connsiteX1" fmla="*/ 1171570 w 1186319"/>
                <a:gd name="connsiteY1" fmla="*/ 0 h 518804"/>
                <a:gd name="connsiteX2" fmla="*/ 1186319 w 1186319"/>
                <a:gd name="connsiteY2" fmla="*/ 518804 h 518804"/>
                <a:gd name="connsiteX3" fmla="*/ 0 w 1186319"/>
                <a:gd name="connsiteY3" fmla="*/ 504056 h 518804"/>
                <a:gd name="connsiteX4" fmla="*/ 252028 w 1186319"/>
                <a:gd name="connsiteY4" fmla="*/ 252028 h 518804"/>
                <a:gd name="connsiteX5" fmla="*/ 0 w 1186319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1171571"/>
                <a:gd name="connsiteY0" fmla="*/ 0 h 518804"/>
                <a:gd name="connsiteX1" fmla="*/ 1171570 w 1171571"/>
                <a:gd name="connsiteY1" fmla="*/ 0 h 518804"/>
                <a:gd name="connsiteX2" fmla="*/ 1171571 w 1171571"/>
                <a:gd name="connsiteY2" fmla="*/ 518804 h 518804"/>
                <a:gd name="connsiteX3" fmla="*/ 0 w 1171571"/>
                <a:gd name="connsiteY3" fmla="*/ 504056 h 518804"/>
                <a:gd name="connsiteX4" fmla="*/ 252028 w 1171571"/>
                <a:gd name="connsiteY4" fmla="*/ 252028 h 518804"/>
                <a:gd name="connsiteX5" fmla="*/ 0 w 1171571"/>
                <a:gd name="connsiteY5" fmla="*/ 0 h 518804"/>
                <a:gd name="connsiteX0" fmla="*/ 0 w 2028901"/>
                <a:gd name="connsiteY0" fmla="*/ 0 h 518804"/>
                <a:gd name="connsiteX1" fmla="*/ 2028901 w 2028901"/>
                <a:gd name="connsiteY1" fmla="*/ 18637 h 518804"/>
                <a:gd name="connsiteX2" fmla="*/ 1171571 w 2028901"/>
                <a:gd name="connsiteY2" fmla="*/ 518804 h 518804"/>
                <a:gd name="connsiteX3" fmla="*/ 0 w 2028901"/>
                <a:gd name="connsiteY3" fmla="*/ 504056 h 518804"/>
                <a:gd name="connsiteX4" fmla="*/ 252028 w 2028901"/>
                <a:gd name="connsiteY4" fmla="*/ 252028 h 518804"/>
                <a:gd name="connsiteX5" fmla="*/ 0 w 2028901"/>
                <a:gd name="connsiteY5" fmla="*/ 0 h 518804"/>
                <a:gd name="connsiteX0" fmla="*/ 0 w 1730699"/>
                <a:gd name="connsiteY0" fmla="*/ 0 h 518804"/>
                <a:gd name="connsiteX1" fmla="*/ 1730699 w 1730699"/>
                <a:gd name="connsiteY1" fmla="*/ 18637 h 518804"/>
                <a:gd name="connsiteX2" fmla="*/ 1171571 w 1730699"/>
                <a:gd name="connsiteY2" fmla="*/ 518804 h 518804"/>
                <a:gd name="connsiteX3" fmla="*/ 0 w 1730699"/>
                <a:gd name="connsiteY3" fmla="*/ 504056 h 518804"/>
                <a:gd name="connsiteX4" fmla="*/ 252028 w 1730699"/>
                <a:gd name="connsiteY4" fmla="*/ 252028 h 518804"/>
                <a:gd name="connsiteX5" fmla="*/ 0 w 1730699"/>
                <a:gd name="connsiteY5" fmla="*/ 0 h 518804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171571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72990"/>
                <a:gd name="connsiteY0" fmla="*/ 18638 h 522695"/>
                <a:gd name="connsiteX1" fmla="*/ 1954350 w 1972990"/>
                <a:gd name="connsiteY1" fmla="*/ 0 h 522695"/>
                <a:gd name="connsiteX2" fmla="*/ 1972990 w 1972990"/>
                <a:gd name="connsiteY2" fmla="*/ 518804 h 522695"/>
                <a:gd name="connsiteX3" fmla="*/ 0 w 1972990"/>
                <a:gd name="connsiteY3" fmla="*/ 522694 h 522695"/>
                <a:gd name="connsiteX4" fmla="*/ 252028 w 1972990"/>
                <a:gd name="connsiteY4" fmla="*/ 270666 h 522695"/>
                <a:gd name="connsiteX5" fmla="*/ 0 w 1972990"/>
                <a:gd name="connsiteY5" fmla="*/ 18638 h 522695"/>
                <a:gd name="connsiteX0" fmla="*/ 0 w 1972990"/>
                <a:gd name="connsiteY0" fmla="*/ 18638 h 556078"/>
                <a:gd name="connsiteX1" fmla="*/ 1954350 w 1972990"/>
                <a:gd name="connsiteY1" fmla="*/ 0 h 556078"/>
                <a:gd name="connsiteX2" fmla="*/ 1972990 w 1972990"/>
                <a:gd name="connsiteY2" fmla="*/ 556078 h 556078"/>
                <a:gd name="connsiteX3" fmla="*/ 0 w 1972990"/>
                <a:gd name="connsiteY3" fmla="*/ 522694 h 556078"/>
                <a:gd name="connsiteX4" fmla="*/ 252028 w 1972990"/>
                <a:gd name="connsiteY4" fmla="*/ 270666 h 556078"/>
                <a:gd name="connsiteX5" fmla="*/ 0 w 1972990"/>
                <a:gd name="connsiteY5" fmla="*/ 18638 h 556078"/>
                <a:gd name="connsiteX0" fmla="*/ 0 w 1991627"/>
                <a:gd name="connsiteY0" fmla="*/ 18638 h 574716"/>
                <a:gd name="connsiteX1" fmla="*/ 1954350 w 1991627"/>
                <a:gd name="connsiteY1" fmla="*/ 0 h 574716"/>
                <a:gd name="connsiteX2" fmla="*/ 1991627 w 1991627"/>
                <a:gd name="connsiteY2" fmla="*/ 574716 h 574716"/>
                <a:gd name="connsiteX3" fmla="*/ 0 w 1991627"/>
                <a:gd name="connsiteY3" fmla="*/ 522694 h 574716"/>
                <a:gd name="connsiteX4" fmla="*/ 252028 w 1991627"/>
                <a:gd name="connsiteY4" fmla="*/ 270666 h 574716"/>
                <a:gd name="connsiteX5" fmla="*/ 0 w 1991627"/>
                <a:gd name="connsiteY5" fmla="*/ 18638 h 574716"/>
                <a:gd name="connsiteX0" fmla="*/ 0 w 1972990"/>
                <a:gd name="connsiteY0" fmla="*/ 18638 h 593354"/>
                <a:gd name="connsiteX1" fmla="*/ 1954350 w 1972990"/>
                <a:gd name="connsiteY1" fmla="*/ 0 h 593354"/>
                <a:gd name="connsiteX2" fmla="*/ 1972990 w 1972990"/>
                <a:gd name="connsiteY2" fmla="*/ 593354 h 593354"/>
                <a:gd name="connsiteX3" fmla="*/ 0 w 1972990"/>
                <a:gd name="connsiteY3" fmla="*/ 522694 h 593354"/>
                <a:gd name="connsiteX4" fmla="*/ 252028 w 1972990"/>
                <a:gd name="connsiteY4" fmla="*/ 270666 h 593354"/>
                <a:gd name="connsiteX5" fmla="*/ 0 w 1972990"/>
                <a:gd name="connsiteY5" fmla="*/ 18638 h 593354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54353"/>
                <a:gd name="connsiteY0" fmla="*/ 18638 h 522695"/>
                <a:gd name="connsiteX1" fmla="*/ 1954350 w 1954353"/>
                <a:gd name="connsiteY1" fmla="*/ 0 h 522695"/>
                <a:gd name="connsiteX2" fmla="*/ 1954353 w 1954353"/>
                <a:gd name="connsiteY2" fmla="*/ 500167 h 522695"/>
                <a:gd name="connsiteX3" fmla="*/ 0 w 1954353"/>
                <a:gd name="connsiteY3" fmla="*/ 522694 h 522695"/>
                <a:gd name="connsiteX4" fmla="*/ 252028 w 1954353"/>
                <a:gd name="connsiteY4" fmla="*/ 270666 h 522695"/>
                <a:gd name="connsiteX5" fmla="*/ 0 w 1954353"/>
                <a:gd name="connsiteY5" fmla="*/ 18638 h 522695"/>
                <a:gd name="connsiteX0" fmla="*/ 0 w 1954350"/>
                <a:gd name="connsiteY0" fmla="*/ 18638 h 537442"/>
                <a:gd name="connsiteX1" fmla="*/ 1954350 w 1954350"/>
                <a:gd name="connsiteY1" fmla="*/ 0 h 537442"/>
                <a:gd name="connsiteX2" fmla="*/ 1898440 w 1954350"/>
                <a:gd name="connsiteY2" fmla="*/ 537442 h 537442"/>
                <a:gd name="connsiteX3" fmla="*/ 0 w 1954350"/>
                <a:gd name="connsiteY3" fmla="*/ 522694 h 537442"/>
                <a:gd name="connsiteX4" fmla="*/ 252028 w 1954350"/>
                <a:gd name="connsiteY4" fmla="*/ 270666 h 537442"/>
                <a:gd name="connsiteX5" fmla="*/ 0 w 1954350"/>
                <a:gd name="connsiteY5" fmla="*/ 18638 h 537442"/>
                <a:gd name="connsiteX0" fmla="*/ 0 w 1954353"/>
                <a:gd name="connsiteY0" fmla="*/ 18638 h 537442"/>
                <a:gd name="connsiteX1" fmla="*/ 1954350 w 1954353"/>
                <a:gd name="connsiteY1" fmla="*/ 0 h 537442"/>
                <a:gd name="connsiteX2" fmla="*/ 1954353 w 1954353"/>
                <a:gd name="connsiteY2" fmla="*/ 537442 h 537442"/>
                <a:gd name="connsiteX3" fmla="*/ 0 w 1954353"/>
                <a:gd name="connsiteY3" fmla="*/ 522694 h 537442"/>
                <a:gd name="connsiteX4" fmla="*/ 252028 w 1954353"/>
                <a:gd name="connsiteY4" fmla="*/ 270666 h 537442"/>
                <a:gd name="connsiteX5" fmla="*/ 0 w 1954353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  <a:gd name="connsiteX0" fmla="*/ 0 w 1991627"/>
                <a:gd name="connsiteY0" fmla="*/ 18638 h 537442"/>
                <a:gd name="connsiteX1" fmla="*/ 1954350 w 1991627"/>
                <a:gd name="connsiteY1" fmla="*/ 0 h 537442"/>
                <a:gd name="connsiteX2" fmla="*/ 1991627 w 1991627"/>
                <a:gd name="connsiteY2" fmla="*/ 537442 h 537442"/>
                <a:gd name="connsiteX3" fmla="*/ 0 w 1991627"/>
                <a:gd name="connsiteY3" fmla="*/ 522694 h 537442"/>
                <a:gd name="connsiteX4" fmla="*/ 252028 w 1991627"/>
                <a:gd name="connsiteY4" fmla="*/ 270666 h 537442"/>
                <a:gd name="connsiteX5" fmla="*/ 0 w 1991627"/>
                <a:gd name="connsiteY5" fmla="*/ 18638 h 537442"/>
                <a:gd name="connsiteX0" fmla="*/ 0 w 1954353"/>
                <a:gd name="connsiteY0" fmla="*/ 18638 h 556079"/>
                <a:gd name="connsiteX1" fmla="*/ 1954350 w 1954353"/>
                <a:gd name="connsiteY1" fmla="*/ 0 h 556079"/>
                <a:gd name="connsiteX2" fmla="*/ 1954353 w 1954353"/>
                <a:gd name="connsiteY2" fmla="*/ 556079 h 556079"/>
                <a:gd name="connsiteX3" fmla="*/ 0 w 1954353"/>
                <a:gd name="connsiteY3" fmla="*/ 522694 h 556079"/>
                <a:gd name="connsiteX4" fmla="*/ 252028 w 1954353"/>
                <a:gd name="connsiteY4" fmla="*/ 270666 h 556079"/>
                <a:gd name="connsiteX5" fmla="*/ 0 w 1954353"/>
                <a:gd name="connsiteY5" fmla="*/ 18638 h 55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4353" h="556079">
                  <a:moveTo>
                    <a:pt x="0" y="18638"/>
                  </a:moveTo>
                  <a:lnTo>
                    <a:pt x="1954350" y="0"/>
                  </a:lnTo>
                  <a:cubicBezTo>
                    <a:pt x="1954350" y="172935"/>
                    <a:pt x="1954353" y="383144"/>
                    <a:pt x="1954353" y="556079"/>
                  </a:cubicBezTo>
                  <a:lnTo>
                    <a:pt x="0" y="522694"/>
                  </a:lnTo>
                  <a:lnTo>
                    <a:pt x="252028" y="270666"/>
                  </a:lnTo>
                  <a:lnTo>
                    <a:pt x="0" y="18638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400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FOLLOW-UP</a:t>
              </a:r>
              <a:endParaRPr lang="ro-RO" sz="1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46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8229600" cy="487362"/>
          </a:xfrm>
        </p:spPr>
        <p:txBody>
          <a:bodyPr/>
          <a:lstStyle/>
          <a:p>
            <a:pPr eaLnBrk="1" hangingPunct="1"/>
            <a:r>
              <a:rPr lang="ro-RO" sz="2600" dirty="0" smtClean="0"/>
              <a:t>R</a:t>
            </a:r>
            <a:r>
              <a:rPr lang="en-US" sz="2600" dirty="0" smtClean="0"/>
              <a:t>each </a:t>
            </a:r>
            <a:r>
              <a:rPr lang="ro-RO" sz="2600" dirty="0" smtClean="0"/>
              <a:t>cumulat al brandului,</a:t>
            </a:r>
            <a:br>
              <a:rPr lang="ro-RO" sz="2600" dirty="0" smtClean="0"/>
            </a:br>
            <a:r>
              <a:rPr lang="ro-RO" sz="2600" dirty="0"/>
              <a:t>î</a:t>
            </a:r>
            <a:r>
              <a:rPr lang="ro-RO" sz="2600" dirty="0" smtClean="0"/>
              <a:t>n asociere cu </a:t>
            </a:r>
            <a:r>
              <a:rPr lang="en-US" sz="2600" dirty="0" smtClean="0"/>
              <a:t>CAF</a:t>
            </a:r>
            <a:endParaRPr lang="ro-RO" sz="2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64288" y="6178320"/>
            <a:ext cx="1728192" cy="41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46" descr="C:\Users\User\Downloads\logo\C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662113"/>
            <a:ext cx="82296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ro-RO" sz="1800" b="1" kern="0" dirty="0" smtClean="0">
                <a:solidFill>
                  <a:srgbClr val="00B0F0"/>
                </a:solidFill>
              </a:rPr>
              <a:t>Via campania media dedicată:</a:t>
            </a:r>
          </a:p>
          <a:p>
            <a:pPr eaLnBrk="1" hangingPunct="1">
              <a:defRPr/>
            </a:pPr>
            <a:r>
              <a:rPr lang="en-US" sz="1800" b="1" kern="0" dirty="0" err="1" smtClean="0">
                <a:solidFill>
                  <a:srgbClr val="00B0F0"/>
                </a:solidFill>
              </a:rPr>
              <a:t>Loca</a:t>
            </a:r>
            <a:r>
              <a:rPr lang="ro-RO" sz="1800" b="1" kern="0" dirty="0" smtClean="0">
                <a:solidFill>
                  <a:srgbClr val="00B0F0"/>
                </a:solidFill>
              </a:rPr>
              <a:t>ție: peste 500 de participanți</a:t>
            </a:r>
          </a:p>
          <a:p>
            <a:pPr eaLnBrk="1" hangingPunct="1">
              <a:defRPr/>
            </a:pPr>
            <a:r>
              <a:rPr lang="en-US" sz="1800" b="1" kern="0" dirty="0" smtClean="0">
                <a:solidFill>
                  <a:srgbClr val="00B0F0"/>
                </a:solidFill>
              </a:rPr>
              <a:t>Online: </a:t>
            </a:r>
            <a:r>
              <a:rPr lang="ro-RO" sz="1800" kern="0" dirty="0" smtClean="0">
                <a:solidFill>
                  <a:srgbClr val="00B0F0"/>
                </a:solidFill>
              </a:rPr>
              <a:t>45</a:t>
            </a:r>
            <a:r>
              <a:rPr lang="en-US" sz="1800" kern="0" dirty="0" smtClean="0">
                <a:solidFill>
                  <a:srgbClr val="00B0F0"/>
                </a:solidFill>
              </a:rPr>
              <a:t>0.000 </a:t>
            </a:r>
            <a:r>
              <a:rPr lang="ro-RO" sz="1800" kern="0" dirty="0" smtClean="0"/>
              <a:t>oameni </a:t>
            </a:r>
            <a:r>
              <a:rPr lang="en-US" sz="1800" kern="0" dirty="0" smtClean="0"/>
              <a:t>(via </a:t>
            </a:r>
            <a:r>
              <a:rPr lang="ro-RO" sz="1800" kern="0" dirty="0" smtClean="0"/>
              <a:t>8</a:t>
            </a:r>
            <a:r>
              <a:rPr lang="en-US" sz="1800" kern="0" dirty="0" smtClean="0"/>
              <a:t>00.000 </a:t>
            </a:r>
            <a:r>
              <a:rPr lang="ro-RO" sz="1800" kern="0" dirty="0" smtClean="0"/>
              <a:t>afișări de bannere, </a:t>
            </a:r>
            <a:r>
              <a:rPr lang="ro-RO" sz="1800" kern="0" dirty="0" err="1" smtClean="0"/>
              <a:t>newslettere</a:t>
            </a:r>
            <a:r>
              <a:rPr lang="ro-RO" sz="1800" kern="0" dirty="0" smtClean="0"/>
              <a:t>, </a:t>
            </a:r>
            <a:r>
              <a:rPr lang="ro-RO" sz="1800" kern="0" dirty="0" err="1" smtClean="0"/>
              <a:t>branding</a:t>
            </a:r>
            <a:r>
              <a:rPr lang="en-US" sz="1800" kern="0" dirty="0" smtClean="0"/>
              <a:t>)</a:t>
            </a:r>
          </a:p>
          <a:p>
            <a:pPr>
              <a:defRPr/>
            </a:pPr>
            <a:r>
              <a:rPr lang="it-IT" sz="1800" b="1" kern="0" dirty="0" smtClean="0">
                <a:solidFill>
                  <a:srgbClr val="00B0F0"/>
                </a:solidFill>
              </a:rPr>
              <a:t>Print:</a:t>
            </a:r>
            <a:r>
              <a:rPr lang="it-IT" sz="1800" kern="0" dirty="0" smtClean="0"/>
              <a:t> </a:t>
            </a:r>
            <a:r>
              <a:rPr lang="ro-RO" sz="1800" kern="0" dirty="0" smtClean="0">
                <a:solidFill>
                  <a:srgbClr val="00B0F0"/>
                </a:solidFill>
              </a:rPr>
              <a:t>5</a:t>
            </a:r>
            <a:r>
              <a:rPr lang="it-IT" sz="1800" kern="0" dirty="0" smtClean="0">
                <a:solidFill>
                  <a:srgbClr val="00B0F0"/>
                </a:solidFill>
              </a:rPr>
              <a:t>0.000</a:t>
            </a:r>
            <a:r>
              <a:rPr lang="it-IT" sz="1800" kern="0" dirty="0" smtClean="0"/>
              <a:t> oameni (via </a:t>
            </a:r>
            <a:r>
              <a:rPr lang="ro-RO" sz="1800" kern="0" dirty="0" smtClean="0"/>
              <a:t>macheta</a:t>
            </a:r>
            <a:r>
              <a:rPr lang="it-IT" sz="1800" kern="0" dirty="0" smtClean="0"/>
              <a:t> 24-FUN Buc., </a:t>
            </a:r>
            <a:r>
              <a:rPr lang="ro-RO" sz="1800" kern="0" dirty="0" smtClean="0"/>
              <a:t>35</a:t>
            </a:r>
            <a:r>
              <a:rPr lang="it-IT" sz="1800" kern="0" dirty="0" smtClean="0"/>
              <a:t>.000 ex.) </a:t>
            </a:r>
          </a:p>
          <a:p>
            <a:pPr eaLnBrk="1" hangingPunct="1">
              <a:defRPr/>
            </a:pPr>
            <a:endParaRPr lang="ro-RO" sz="1800" kern="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o-RO" sz="1800" b="1" kern="0" dirty="0" smtClean="0">
                <a:solidFill>
                  <a:srgbClr val="00B0F0"/>
                </a:solidFill>
              </a:rPr>
              <a:t>Via </a:t>
            </a:r>
            <a:r>
              <a:rPr lang="ro-RO" sz="1800" b="1" kern="0" dirty="0" err="1" smtClean="0">
                <a:solidFill>
                  <a:srgbClr val="00B0F0"/>
                </a:solidFill>
              </a:rPr>
              <a:t>buzz</a:t>
            </a:r>
            <a:r>
              <a:rPr lang="ro-RO" sz="1800" b="1" kern="0" dirty="0" smtClean="0">
                <a:solidFill>
                  <a:srgbClr val="00B0F0"/>
                </a:solidFill>
              </a:rPr>
              <a:t>, </a:t>
            </a:r>
            <a:r>
              <a:rPr lang="ro-RO" sz="1800" b="1" kern="0" dirty="0" err="1" smtClean="0">
                <a:solidFill>
                  <a:srgbClr val="00B0F0"/>
                </a:solidFill>
              </a:rPr>
              <a:t>viralizare</a:t>
            </a:r>
            <a:r>
              <a:rPr lang="ro-RO" sz="1800" b="1" kern="0" dirty="0" smtClean="0">
                <a:solidFill>
                  <a:srgbClr val="00B0F0"/>
                </a:solidFill>
              </a:rPr>
              <a:t>, </a:t>
            </a:r>
            <a:r>
              <a:rPr lang="ro-RO" sz="1800" b="1" kern="0" dirty="0" err="1" smtClean="0">
                <a:solidFill>
                  <a:srgbClr val="00B0F0"/>
                </a:solidFill>
              </a:rPr>
              <a:t>retele</a:t>
            </a:r>
            <a:r>
              <a:rPr lang="ro-RO" sz="1800" b="1" kern="0" dirty="0" smtClean="0">
                <a:solidFill>
                  <a:srgbClr val="00B0F0"/>
                </a:solidFill>
              </a:rPr>
              <a:t> sociale, propagare creații din competiție:</a:t>
            </a:r>
            <a:endParaRPr lang="en-US" sz="1800" b="1" kern="0" dirty="0" smtClean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sz="1800" b="1" kern="0" dirty="0" smtClean="0">
                <a:solidFill>
                  <a:srgbClr val="00B0F0"/>
                </a:solidFill>
              </a:rPr>
              <a:t>Buzz: </a:t>
            </a:r>
            <a:r>
              <a:rPr lang="ro-RO" sz="1800" kern="0" dirty="0" smtClean="0">
                <a:solidFill>
                  <a:srgbClr val="00B0F0"/>
                </a:solidFill>
              </a:rPr>
              <a:t>10</a:t>
            </a:r>
            <a:r>
              <a:rPr lang="en-US" sz="1800" kern="0" dirty="0" smtClean="0">
                <a:solidFill>
                  <a:srgbClr val="00B0F0"/>
                </a:solidFill>
              </a:rPr>
              <a:t>0.000 </a:t>
            </a:r>
            <a:r>
              <a:rPr lang="ro-RO" sz="1800" kern="0" dirty="0" smtClean="0"/>
              <a:t>oameni </a:t>
            </a:r>
            <a:r>
              <a:rPr lang="en-US" sz="1800" kern="0" dirty="0" smtClean="0"/>
              <a:t>(</a:t>
            </a:r>
            <a:r>
              <a:rPr lang="ro-RO" sz="1800" kern="0" dirty="0" smtClean="0"/>
              <a:t>promovare generată de participanți</a:t>
            </a:r>
            <a:r>
              <a:rPr lang="en-US" sz="1800" kern="0" dirty="0" smtClean="0"/>
              <a:t>)</a:t>
            </a:r>
            <a:r>
              <a:rPr lang="ro-RO" sz="1800" kern="0" dirty="0" smtClean="0"/>
              <a:t> </a:t>
            </a:r>
            <a:r>
              <a:rPr lang="en-US" sz="1800" b="1" kern="0" dirty="0" smtClean="0">
                <a:solidFill>
                  <a:srgbClr val="00B0F0"/>
                </a:solidFill>
              </a:rPr>
              <a:t>+ PR, news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1800" kern="0" dirty="0" smtClean="0"/>
              <a:t>------------------</a:t>
            </a:r>
            <a:endParaRPr lang="ro-RO" sz="1800" kern="0" dirty="0" smtClean="0"/>
          </a:p>
          <a:p>
            <a:pPr eaLnBrk="1" hangingPunct="1">
              <a:defRPr/>
            </a:pPr>
            <a:r>
              <a:rPr lang="ro-RO" sz="1800" b="1" kern="0" dirty="0" smtClean="0">
                <a:solidFill>
                  <a:srgbClr val="00B0F0"/>
                </a:solidFill>
              </a:rPr>
              <a:t>600.000 oameni, </a:t>
            </a:r>
            <a:r>
              <a:rPr lang="ro-RO" sz="1800" kern="0" dirty="0" smtClean="0"/>
              <a:t>din care scădem o rată de intersecție de 25%:</a:t>
            </a:r>
          </a:p>
          <a:p>
            <a:pPr eaLnBrk="1" hangingPunct="1">
              <a:defRPr/>
            </a:pPr>
            <a:r>
              <a:rPr lang="ro-RO" sz="1800" b="1" kern="0" dirty="0" err="1" smtClean="0">
                <a:solidFill>
                  <a:srgbClr val="00B0F0"/>
                </a:solidFill>
              </a:rPr>
              <a:t>Reach</a:t>
            </a:r>
            <a:r>
              <a:rPr lang="ro-RO" sz="1800" b="1" kern="0" dirty="0" smtClean="0">
                <a:solidFill>
                  <a:srgbClr val="00B0F0"/>
                </a:solidFill>
              </a:rPr>
              <a:t> </a:t>
            </a:r>
            <a:r>
              <a:rPr lang="ro-RO" sz="1800" b="1" kern="0" dirty="0" err="1" smtClean="0">
                <a:solidFill>
                  <a:srgbClr val="00B0F0"/>
                </a:solidFill>
              </a:rPr>
              <a:t>branded</a:t>
            </a:r>
            <a:r>
              <a:rPr lang="ro-RO" sz="1800" b="1" kern="0" dirty="0" smtClean="0">
                <a:solidFill>
                  <a:srgbClr val="00B0F0"/>
                </a:solidFill>
              </a:rPr>
              <a:t> total al promovării brandului în asociere cu evenimentul</a:t>
            </a:r>
            <a:r>
              <a:rPr lang="en-US" sz="1800" b="1" kern="0" dirty="0" smtClean="0">
                <a:solidFill>
                  <a:srgbClr val="00B0F0"/>
                </a:solidFill>
              </a:rPr>
              <a:t>:</a:t>
            </a:r>
            <a:r>
              <a:rPr lang="ro-RO" sz="1800" b="1" kern="0" dirty="0" smtClean="0">
                <a:solidFill>
                  <a:srgbClr val="00B0F0"/>
                </a:solidFill>
              </a:rPr>
              <a:t/>
            </a:r>
            <a:br>
              <a:rPr lang="ro-RO" sz="1800" b="1" kern="0" dirty="0" smtClean="0">
                <a:solidFill>
                  <a:srgbClr val="00B0F0"/>
                </a:solidFill>
              </a:rPr>
            </a:br>
            <a:r>
              <a:rPr lang="en-US" sz="1800" b="1" kern="0" dirty="0" err="1" smtClean="0">
                <a:solidFill>
                  <a:srgbClr val="00B0F0"/>
                </a:solidFill>
              </a:rPr>
              <a:t>aproximativ</a:t>
            </a:r>
            <a:r>
              <a:rPr lang="en-US" sz="1800" b="1" kern="0" dirty="0" smtClean="0">
                <a:solidFill>
                  <a:srgbClr val="00B0F0"/>
                </a:solidFill>
              </a:rPr>
              <a:t> </a:t>
            </a:r>
            <a:r>
              <a:rPr lang="ro-RO" sz="1800" b="1" kern="0" dirty="0" smtClean="0">
                <a:solidFill>
                  <a:srgbClr val="00B0F0"/>
                </a:solidFill>
              </a:rPr>
              <a:t>450</a:t>
            </a:r>
            <a:r>
              <a:rPr lang="en-US" sz="1800" b="1" kern="0" dirty="0" smtClean="0">
                <a:solidFill>
                  <a:srgbClr val="00B0F0"/>
                </a:solidFill>
              </a:rPr>
              <a:t>.000 </a:t>
            </a:r>
            <a:r>
              <a:rPr lang="ro-RO" sz="1800" b="1" kern="0" dirty="0" smtClean="0">
                <a:solidFill>
                  <a:srgbClr val="00B0F0"/>
                </a:solidFill>
              </a:rPr>
              <a:t>oameni</a:t>
            </a:r>
            <a:r>
              <a:rPr lang="en-US" sz="1800" kern="0" dirty="0" smtClean="0"/>
              <a:t>, </a:t>
            </a:r>
            <a:r>
              <a:rPr lang="ro-RO" sz="1800" kern="0" dirty="0" smtClean="0"/>
              <a:t>fără </a:t>
            </a:r>
            <a:r>
              <a:rPr lang="ro-RO" sz="1800" kern="0" dirty="0" err="1" smtClean="0"/>
              <a:t>cross-uri</a:t>
            </a:r>
            <a:endParaRPr lang="ro-RO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858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686800" cy="4648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600" b="1" dirty="0" smtClean="0">
                <a:solidFill>
                  <a:srgbClr val="96B10F"/>
                </a:solidFill>
              </a:rPr>
              <a:t>Asociere ca sponsor cu cel mai important eveniment sportiv pentru industria creativă din România, aflat la a șasea ediție</a:t>
            </a:r>
            <a:endParaRPr lang="en-US" sz="1600" b="1" dirty="0" smtClean="0">
              <a:solidFill>
                <a:srgbClr val="96B10F"/>
              </a:solidFill>
            </a:endParaRPr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600" b="1" dirty="0" smtClean="0">
                <a:solidFill>
                  <a:srgbClr val="96B10F"/>
                </a:solidFill>
              </a:rPr>
              <a:t>Reach excelent </a:t>
            </a:r>
            <a:r>
              <a:rPr lang="ro-RO" sz="1600" dirty="0" smtClean="0"/>
              <a:t>pentru oamenii din marcomm, fani şi suporteri ai lor din industriiile creative, prieteni şi o audienţă tangentă industriei</a:t>
            </a:r>
            <a:r>
              <a:rPr lang="en-US" sz="1600" dirty="0" smtClean="0"/>
              <a:t>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o-RO" sz="1600" b="1" dirty="0" smtClean="0">
                <a:solidFill>
                  <a:srgbClr val="96B10F"/>
                </a:solidFill>
              </a:rPr>
              <a:t>peste </a:t>
            </a:r>
            <a:r>
              <a:rPr lang="en-US" sz="1600" b="1" dirty="0" smtClean="0">
                <a:solidFill>
                  <a:srgbClr val="96B10F"/>
                </a:solidFill>
              </a:rPr>
              <a:t>4</a:t>
            </a:r>
            <a:r>
              <a:rPr lang="ro-RO" sz="1600" b="1" dirty="0" smtClean="0">
                <a:solidFill>
                  <a:srgbClr val="96B10F"/>
                </a:solidFill>
              </a:rPr>
              <a:t>5</a:t>
            </a:r>
            <a:r>
              <a:rPr lang="en-US" sz="1600" b="1" dirty="0" smtClean="0">
                <a:solidFill>
                  <a:srgbClr val="96B10F"/>
                </a:solidFill>
              </a:rPr>
              <a:t>0.000 </a:t>
            </a:r>
            <a:r>
              <a:rPr lang="ro-RO" sz="1600" b="1" dirty="0" smtClean="0">
                <a:solidFill>
                  <a:srgbClr val="96B10F"/>
                </a:solidFill>
              </a:rPr>
              <a:t>oameni</a:t>
            </a:r>
            <a:r>
              <a:rPr lang="en-US" sz="1600" b="1" dirty="0" smtClean="0">
                <a:solidFill>
                  <a:srgbClr val="96B10F"/>
                </a:solidFill>
              </a:rPr>
              <a:t>, </a:t>
            </a:r>
            <a:r>
              <a:rPr lang="ro-RO" sz="1600" b="1" dirty="0" smtClean="0">
                <a:solidFill>
                  <a:srgbClr val="96B10F"/>
                </a:solidFill>
              </a:rPr>
              <a:t>legând online-ul şi </a:t>
            </a:r>
            <a:r>
              <a:rPr lang="en-US" sz="1600" b="1" dirty="0" smtClean="0">
                <a:solidFill>
                  <a:srgbClr val="96B10F"/>
                </a:solidFill>
              </a:rPr>
              <a:t>offline</a:t>
            </a:r>
            <a:r>
              <a:rPr lang="ro-RO" sz="1600" b="1" dirty="0" smtClean="0">
                <a:solidFill>
                  <a:srgbClr val="96B10F"/>
                </a:solidFill>
              </a:rPr>
              <a:t>-ul</a:t>
            </a:r>
            <a:endParaRPr lang="en-US" sz="1600" b="1" dirty="0">
              <a:solidFill>
                <a:srgbClr val="96B10F"/>
              </a:solidFill>
            </a:endParaRPr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600" b="1" dirty="0" smtClean="0">
                <a:solidFill>
                  <a:srgbClr val="96B10F"/>
                </a:solidFill>
              </a:rPr>
              <a:t>Campanie promoţională </a:t>
            </a:r>
            <a:r>
              <a:rPr lang="ro-RO" sz="1600" b="1" dirty="0" err="1" smtClean="0">
                <a:solidFill>
                  <a:srgbClr val="96B10F"/>
                </a:solidFill>
              </a:rPr>
              <a:t>custom</a:t>
            </a:r>
            <a:r>
              <a:rPr lang="ro-RO" sz="1600" b="1" dirty="0" smtClean="0">
                <a:solidFill>
                  <a:srgbClr val="96B10F"/>
                </a:solidFill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ro-RO" sz="1600" dirty="0" smtClean="0"/>
              <a:t>promovând brandul şi întreaga campanie media, în social media, cu activări branded la locaţie, via PR &amp; buzz</a:t>
            </a:r>
          </a:p>
          <a:p>
            <a:pPr eaLnBrk="1" hangingPunct="1">
              <a:spcBef>
                <a:spcPts val="1200"/>
              </a:spcBef>
              <a:buBlip>
                <a:blip r:embed="rId3"/>
              </a:buBlip>
            </a:pPr>
            <a:r>
              <a:rPr lang="ro-RO" sz="1600" b="1" dirty="0" smtClean="0">
                <a:solidFill>
                  <a:srgbClr val="96B10F"/>
                </a:solidFill>
              </a:rPr>
              <a:t>Combinaţia perfectă între fotbal </a:t>
            </a:r>
            <a:r>
              <a:rPr lang="en-US" sz="1600" b="1" dirty="0" smtClean="0">
                <a:solidFill>
                  <a:srgbClr val="96B10F"/>
                </a:solidFill>
              </a:rPr>
              <a:t>+ </a:t>
            </a:r>
            <a:r>
              <a:rPr lang="en-US" sz="1600" b="1" dirty="0" err="1" smtClean="0">
                <a:solidFill>
                  <a:srgbClr val="96B10F"/>
                </a:solidFill>
              </a:rPr>
              <a:t>masculin</a:t>
            </a:r>
            <a:r>
              <a:rPr lang="ro-RO" sz="1600" b="1" dirty="0" err="1" smtClean="0">
                <a:solidFill>
                  <a:srgbClr val="96B10F"/>
                </a:solidFill>
              </a:rPr>
              <a:t>itate</a:t>
            </a:r>
            <a:r>
              <a:rPr lang="en-US" sz="1600" b="1" dirty="0" smtClean="0">
                <a:solidFill>
                  <a:srgbClr val="96B10F"/>
                </a:solidFill>
              </a:rPr>
              <a:t> + creativitate,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 smtClean="0"/>
              <a:t>pentru</a:t>
            </a:r>
            <a:r>
              <a:rPr lang="en-US" sz="1600" dirty="0" smtClean="0"/>
              <a:t> a </a:t>
            </a:r>
            <a:r>
              <a:rPr lang="ro-RO" sz="1600" dirty="0" smtClean="0"/>
              <a:t>susţine caracterul cool al brandului şi a genera trial </a:t>
            </a:r>
            <a:r>
              <a:rPr lang="ro-RO" sz="1600" dirty="0"/>
              <a:t>p</a:t>
            </a:r>
            <a:r>
              <a:rPr lang="ro-RO" sz="1600" dirty="0" smtClean="0"/>
              <a:t>rintre influenceri</a:t>
            </a:r>
            <a:endParaRPr lang="en-US" sz="1600" dirty="0" smtClean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ro-RO" sz="1600" b="1" dirty="0" smtClean="0">
                <a:solidFill>
                  <a:srgbClr val="96B10F"/>
                </a:solidFill>
              </a:rPr>
              <a:t>Reuneşte cele mai importante 29 de echipe </a:t>
            </a:r>
            <a:r>
              <a:rPr lang="ro-RO" sz="1600" dirty="0" smtClean="0"/>
              <a:t>din prima ligă a industriei de marcomm, pentru cea mai importantă confruntare la nivelul întregii industrii, susţinută de un jucător recunoscut al industriei, IQads</a:t>
            </a:r>
            <a:endParaRPr lang="en-US" sz="1600" dirty="0"/>
          </a:p>
          <a:p>
            <a:pPr eaLnBrk="1" hangingPunct="1">
              <a:spcBef>
                <a:spcPts val="1200"/>
              </a:spcBef>
              <a:buFontTx/>
              <a:buBlip>
                <a:blip r:embed="rId3"/>
              </a:buBlip>
            </a:pPr>
            <a:r>
              <a:rPr lang="en-US" sz="1600" b="1" dirty="0" smtClean="0">
                <a:solidFill>
                  <a:srgbClr val="96B10F"/>
                </a:solidFill>
              </a:rPr>
              <a:t>201</a:t>
            </a:r>
            <a:r>
              <a:rPr lang="ro-RO" sz="1600" b="1" dirty="0">
                <a:solidFill>
                  <a:srgbClr val="96B10F"/>
                </a:solidFill>
              </a:rPr>
              <a:t>3</a:t>
            </a:r>
            <a:r>
              <a:rPr lang="en-US" sz="1600" b="1" dirty="0" smtClean="0">
                <a:solidFill>
                  <a:srgbClr val="96B10F"/>
                </a:solidFill>
              </a:rPr>
              <a:t>: </a:t>
            </a:r>
            <a:r>
              <a:rPr lang="ro-RO" sz="1600" b="1" dirty="0" smtClean="0">
                <a:solidFill>
                  <a:srgbClr val="96B10F"/>
                </a:solidFill>
              </a:rPr>
              <a:t>Cea mai bună ediţie de până acum</a:t>
            </a:r>
            <a:r>
              <a:rPr lang="ro-RO" sz="1600" b="1" dirty="0" smtClean="0"/>
              <a:t>, </a:t>
            </a:r>
            <a:r>
              <a:rPr lang="ro-RO" sz="1600" dirty="0" smtClean="0"/>
              <a:t>cele mai vii reacţii şi cele mai bune comentarii</a:t>
            </a:r>
            <a:r>
              <a:rPr lang="ro-RO" sz="1600" dirty="0"/>
              <a:t> </a:t>
            </a:r>
            <a:r>
              <a:rPr lang="ro-RO" sz="1600" dirty="0" smtClean="0"/>
              <a:t>într-un </a:t>
            </a:r>
            <a:r>
              <a:rPr lang="ro-RO" sz="1600" dirty="0" smtClean="0">
                <a:hlinkClick r:id="rId4"/>
              </a:rPr>
              <a:t>video, 4 minute</a:t>
            </a:r>
            <a:endParaRPr lang="en-US" sz="1600" dirty="0" smtClean="0"/>
          </a:p>
        </p:txBody>
      </p:sp>
      <p:sp>
        <p:nvSpPr>
          <p:cNvPr id="6147" name="Title 2"/>
          <p:cNvSpPr>
            <a:spLocks noGrp="1"/>
          </p:cNvSpPr>
          <p:nvPr>
            <p:ph type="title" idx="4294967295"/>
          </p:nvPr>
        </p:nvSpPr>
        <p:spPr>
          <a:xfrm>
            <a:off x="-35894" y="0"/>
            <a:ext cx="9177114" cy="1340768"/>
          </a:xfrm>
        </p:spPr>
        <p:txBody>
          <a:bodyPr/>
          <a:lstStyle/>
          <a:p>
            <a:pPr algn="ctr" eaLnBrk="1" hangingPunct="1"/>
            <a:r>
              <a:rPr lang="ro-RO" dirty="0" smtClean="0"/>
              <a:t>Totul într-un slide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403648" y="6525344"/>
            <a:ext cx="4032448" cy="202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246" descr="C:\Users\User\Downloads\logo\C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Rectangl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15" y="3124200"/>
            <a:ext cx="66992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/>
          </p:cNvSpPr>
          <p:nvPr/>
        </p:nvSpPr>
        <p:spPr bwMode="auto">
          <a:xfrm>
            <a:off x="152400" y="5867400"/>
            <a:ext cx="5791200" cy="84455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ro-RO" sz="3200" b="1" smtClean="0">
                <a:solidFill>
                  <a:schemeClr val="bg1"/>
                </a:solidFill>
                <a:latin typeface="Trebuchet MS" pitchFamily="34" charset="0"/>
              </a:rPr>
              <a:t>Bugetul de parteneriat</a:t>
            </a:r>
            <a:endParaRPr lang="en-US" sz="3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6" name="Picture 246" descr="C:\Users\User\Downloads\logo\C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3182"/>
            <a:ext cx="3493970" cy="34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4416" y="308960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Brand</a:t>
            </a:r>
            <a:endParaRPr lang="ro-RO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4294967295"/>
          </p:nvPr>
        </p:nvSpPr>
        <p:spPr>
          <a:xfrm>
            <a:off x="578296" y="1443608"/>
            <a:ext cx="8458200" cy="5225752"/>
          </a:xfrm>
        </p:spPr>
        <p:txBody>
          <a:bodyPr/>
          <a:lstStyle/>
          <a:p>
            <a:pPr marL="0" indent="0" eaLnBrk="1" hangingPunct="1">
              <a:spcBef>
                <a:spcPts val="200"/>
              </a:spcBef>
              <a:buNone/>
            </a:pPr>
            <a:r>
              <a:rPr lang="ro-RO" sz="1800" dirty="0" smtClean="0"/>
              <a:t>Pachetul include:</a:t>
            </a:r>
          </a:p>
          <a:p>
            <a:pPr marL="0" indent="0" eaLnBrk="1" hangingPunct="1">
              <a:spcBef>
                <a:spcPts val="200"/>
              </a:spcBef>
              <a:buNone/>
            </a:pPr>
            <a:r>
              <a:rPr lang="ro-RO" sz="1800" dirty="0" smtClean="0"/>
              <a:t> </a:t>
            </a:r>
          </a:p>
          <a:p>
            <a:pPr eaLnBrk="1" hangingPunct="1">
              <a:spcBef>
                <a:spcPts val="200"/>
              </a:spcBef>
              <a:buBlip>
                <a:blip r:embed="rId3"/>
              </a:buBlip>
            </a:pPr>
            <a:r>
              <a:rPr lang="ro-RO" sz="1800" dirty="0" smtClean="0"/>
              <a:t>Titulatura de sponsor, în formula:</a:t>
            </a:r>
            <a:br>
              <a:rPr lang="ro-RO" sz="1800" dirty="0" smtClean="0"/>
            </a:br>
            <a:r>
              <a:rPr lang="ro-RO" sz="1800" dirty="0">
                <a:solidFill>
                  <a:srgbClr val="96B10F"/>
                </a:solidFill>
              </a:rPr>
              <a:t>Cupa Agenţiilor la Fotbal </a:t>
            </a:r>
            <a:r>
              <a:rPr lang="ro-RO" sz="1800" dirty="0" smtClean="0">
                <a:solidFill>
                  <a:srgbClr val="96B10F"/>
                </a:solidFill>
              </a:rPr>
              <a:t>recomandată de </a:t>
            </a:r>
            <a:r>
              <a:rPr lang="ro-RO" sz="1800" dirty="0" smtClean="0">
                <a:solidFill>
                  <a:srgbClr val="96B10F"/>
                </a:solidFill>
              </a:rPr>
              <a:t>Brand </a:t>
            </a:r>
            <a:r>
              <a:rPr lang="ro-RO" sz="1800" dirty="0"/>
              <a:t>(sau o altă titulatură agreată</a:t>
            </a:r>
            <a:r>
              <a:rPr lang="ro-RO" sz="1800" dirty="0" smtClean="0"/>
              <a:t>)</a:t>
            </a:r>
            <a:r>
              <a:rPr lang="en-US" sz="1800" b="1" dirty="0" smtClean="0">
                <a:solidFill>
                  <a:srgbClr val="96B10F"/>
                </a:solidFill>
              </a:rPr>
              <a:t/>
            </a:r>
            <a:br>
              <a:rPr lang="en-US" sz="1800" b="1" dirty="0" smtClean="0">
                <a:solidFill>
                  <a:srgbClr val="96B10F"/>
                </a:solidFill>
              </a:rPr>
            </a:br>
            <a:endParaRPr lang="ro-RO" sz="1800" b="1" dirty="0" smtClean="0">
              <a:solidFill>
                <a:srgbClr val="96B10F"/>
              </a:solidFill>
            </a:endParaRPr>
          </a:p>
          <a:p>
            <a:pPr eaLnBrk="1" hangingPunct="1">
              <a:spcBef>
                <a:spcPts val="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Creaţia, producţia şi implementarea materialelor şi activărilor de la eveniment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 eaLnBrk="1" hangingPunct="1">
              <a:spcBef>
                <a:spcPts val="200"/>
              </a:spcBef>
              <a:buFontTx/>
              <a:buBlip>
                <a:blip r:embed="rId3"/>
              </a:buBlip>
            </a:pPr>
            <a:r>
              <a:rPr lang="en-US" sz="1800" dirty="0" smtClean="0"/>
              <a:t>Campania media </a:t>
            </a:r>
            <a:r>
              <a:rPr lang="en-US" sz="1800" dirty="0" err="1" smtClean="0"/>
              <a:t>asociat</a:t>
            </a:r>
            <a:r>
              <a:rPr lang="ro-RO" sz="1800" dirty="0" smtClean="0"/>
              <a:t>ă</a:t>
            </a:r>
            <a:r>
              <a:rPr lang="en-US" sz="1800" dirty="0" smtClean="0"/>
              <a:t> </a:t>
            </a:r>
            <a:r>
              <a:rPr lang="en-US" sz="1800" dirty="0" err="1" smtClean="0"/>
              <a:t>evenimentului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 smtClean="0"/>
          </a:p>
          <a:p>
            <a:pPr eaLnBrk="1" hangingPunct="1">
              <a:spcBef>
                <a:spcPts val="200"/>
              </a:spcBef>
              <a:buFontTx/>
              <a:buBlip>
                <a:blip r:embed="rId3"/>
              </a:buBlip>
            </a:pPr>
            <a:r>
              <a:rPr lang="ro-RO" sz="1800" dirty="0" smtClean="0"/>
              <a:t>Activităţile de PR, viralizare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o-RO" sz="1800" dirty="0" smtClean="0"/>
          </a:p>
          <a:p>
            <a:pPr eaLnBrk="1" hangingPunct="1">
              <a:spcBef>
                <a:spcPts val="200"/>
              </a:spcBef>
              <a:buFontTx/>
              <a:buBlip>
                <a:blip r:embed="rId3"/>
              </a:buBlip>
            </a:pPr>
            <a:r>
              <a:rPr lang="en-US" sz="1800" dirty="0" err="1" smtClean="0"/>
              <a:t>Brandingul</a:t>
            </a:r>
            <a:r>
              <a:rPr lang="en-US" sz="1800" dirty="0" smtClean="0"/>
              <a:t> </a:t>
            </a:r>
            <a:r>
              <a:rPr lang="ro-RO" sz="1800" dirty="0"/>
              <a:t>f</a:t>
            </a:r>
            <a:r>
              <a:rPr lang="en-US" sz="1800" dirty="0" err="1" smtClean="0"/>
              <a:t>ilm</a:t>
            </a:r>
            <a:r>
              <a:rPr lang="ro-RO" sz="1800" dirty="0" smtClean="0"/>
              <a:t>ă</a:t>
            </a:r>
            <a:r>
              <a:rPr lang="en-US" sz="1800" dirty="0" err="1" smtClean="0"/>
              <a:t>rilor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Produc</a:t>
            </a:r>
            <a:r>
              <a:rPr lang="ro-RO" sz="1800" dirty="0" smtClean="0"/>
              <a:t>ț</a:t>
            </a:r>
            <a:r>
              <a:rPr lang="en-US" sz="1800" dirty="0" err="1" smtClean="0"/>
              <a:t>ia</a:t>
            </a:r>
            <a:r>
              <a:rPr lang="en-US" sz="1800" dirty="0" smtClean="0"/>
              <a:t> &amp; Making</a:t>
            </a:r>
            <a:r>
              <a:rPr lang="ro-RO" sz="1800" dirty="0" smtClean="0"/>
              <a:t> </a:t>
            </a:r>
            <a:r>
              <a:rPr lang="en-US" sz="1800" dirty="0" smtClean="0"/>
              <a:t>Of</a:t>
            </a:r>
            <a:br>
              <a:rPr lang="en-US" sz="1800" dirty="0" smtClean="0"/>
            </a:br>
            <a:endParaRPr lang="en-US" sz="1800" dirty="0" smtClean="0"/>
          </a:p>
          <a:p>
            <a:pPr eaLnBrk="1" hangingPunct="1">
              <a:spcBef>
                <a:spcPts val="200"/>
              </a:spcBef>
              <a:buFontTx/>
              <a:buBlip>
                <a:blip r:embed="rId3"/>
              </a:buBlip>
            </a:pPr>
            <a:r>
              <a:rPr lang="en-US" sz="1800" dirty="0" err="1" smtClean="0"/>
              <a:t>Compone</a:t>
            </a:r>
            <a:r>
              <a:rPr lang="ro-RO" sz="1800" dirty="0" smtClean="0"/>
              <a:t>n</a:t>
            </a:r>
            <a:r>
              <a:rPr lang="en-US" sz="1800" dirty="0" smtClean="0"/>
              <a:t>ta de branding </a:t>
            </a:r>
            <a:r>
              <a:rPr lang="ro-RO" sz="1800" dirty="0" err="1"/>
              <a:t>ș</a:t>
            </a:r>
            <a:r>
              <a:rPr lang="en-US" sz="1800" dirty="0" smtClean="0"/>
              <a:t>i </a:t>
            </a:r>
            <a:r>
              <a:rPr lang="en-US" sz="1800" dirty="0" err="1" smtClean="0"/>
              <a:t>activitatea</a:t>
            </a:r>
            <a:r>
              <a:rPr lang="en-US" sz="1800" dirty="0" smtClean="0"/>
              <a:t> </a:t>
            </a:r>
            <a:r>
              <a:rPr lang="ro-RO" sz="1800" dirty="0" smtClean="0"/>
              <a:t>î</a:t>
            </a:r>
            <a:r>
              <a:rPr lang="en-US" sz="1800" dirty="0" smtClean="0"/>
              <a:t>n re</a:t>
            </a:r>
            <a:r>
              <a:rPr lang="ro-RO" sz="1800" dirty="0" smtClean="0"/>
              <a:t>ț</a:t>
            </a:r>
            <a:r>
              <a:rPr lang="en-US" sz="1800" dirty="0" err="1" smtClean="0"/>
              <a:t>elele</a:t>
            </a:r>
            <a:r>
              <a:rPr lang="en-US" sz="1800" dirty="0" smtClean="0"/>
              <a:t> </a:t>
            </a:r>
            <a:r>
              <a:rPr lang="en-US" sz="1800" dirty="0" err="1" smtClean="0"/>
              <a:t>sociale</a:t>
            </a:r>
            <a:endParaRPr lang="ro-RO" sz="1800" dirty="0" smtClean="0"/>
          </a:p>
          <a:p>
            <a:pPr marL="0" indent="0" eaLnBrk="1" hangingPunct="1">
              <a:spcBef>
                <a:spcPts val="200"/>
              </a:spcBef>
              <a:buNone/>
            </a:pPr>
            <a:r>
              <a:rPr lang="ro-RO" sz="1800" dirty="0" smtClean="0"/>
              <a:t>* Bugetul e proporțional în funcție de numărul și amploarea activărilor de la eveniment și amploarea campaniei media.</a:t>
            </a:r>
            <a:endParaRPr lang="ro-RO" sz="1800" dirty="0"/>
          </a:p>
        </p:txBody>
      </p:sp>
      <p:sp>
        <p:nvSpPr>
          <p:cNvPr id="49155" name="Tit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7162800" cy="1143000"/>
          </a:xfrm>
        </p:spPr>
        <p:txBody>
          <a:bodyPr/>
          <a:lstStyle/>
          <a:p>
            <a:pPr eaLnBrk="1" hangingPunct="1"/>
            <a:r>
              <a:rPr lang="ro-RO" dirty="0" err="1" smtClean="0"/>
              <a:t>Bugetu</a:t>
            </a:r>
            <a:r>
              <a:rPr lang="en-US" dirty="0" smtClean="0"/>
              <a:t>l</a:t>
            </a:r>
            <a:endParaRPr lang="en-US" dirty="0" smtClean="0"/>
          </a:p>
        </p:txBody>
      </p:sp>
      <p:pic>
        <p:nvPicPr>
          <p:cNvPr id="4" name="Picture 246" descr="C:\Users\User\Downloads\logo\CA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it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6324600" cy="1143000"/>
          </a:xfrm>
        </p:spPr>
        <p:txBody>
          <a:bodyPr/>
          <a:lstStyle/>
          <a:p>
            <a:pPr eaLnBrk="1" hangingPunct="1"/>
            <a:r>
              <a:rPr lang="ro-RO" smtClean="0"/>
              <a:t>Contact</a:t>
            </a:r>
            <a:endParaRPr 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1625600"/>
            <a:ext cx="5562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en-US" sz="2000" b="1" dirty="0">
                <a:latin typeface="Trebuchet MS" pitchFamily="34" charset="0"/>
              </a:rPr>
              <a:t>Marin </a:t>
            </a:r>
            <a:r>
              <a:rPr lang="ro-RO" sz="2000" b="1" dirty="0" smtClean="0">
                <a:latin typeface="Trebuchet MS" pitchFamily="34" charset="0"/>
              </a:rPr>
              <a:t>Preda</a:t>
            </a:r>
          </a:p>
          <a:p>
            <a:pPr marL="342900" indent="-342900"/>
            <a:r>
              <a:rPr lang="en-US" sz="2000" dirty="0" smtClean="0">
                <a:latin typeface="Trebuchet MS" pitchFamily="34" charset="0"/>
              </a:rPr>
              <a:t>Business Developer </a:t>
            </a:r>
            <a:r>
              <a:rPr lang="ro-RO" sz="2000" dirty="0" smtClean="0">
                <a:latin typeface="Trebuchet MS" pitchFamily="34" charset="0"/>
              </a:rPr>
              <a:t>Blue Idea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Trebuchet MS" panose="020B0603020202020204" pitchFamily="34" charset="0"/>
                <a:hlinkClick r:id="rId3"/>
              </a:rPr>
              <a:t>Marin@BlueIdea.ro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o-RO" sz="2000" dirty="0">
                <a:latin typeface="Trebuchet MS" panose="020B0603020202020204" pitchFamily="34" charset="0"/>
              </a:rPr>
              <a:t>+40 </a:t>
            </a:r>
            <a:r>
              <a:rPr lang="en-US" sz="2000" dirty="0" smtClean="0">
                <a:latin typeface="Trebuchet MS" panose="020B0603020202020204" pitchFamily="34" charset="0"/>
              </a:rPr>
              <a:t>7</a:t>
            </a:r>
            <a:r>
              <a:rPr lang="ro-RO" sz="2000" dirty="0" smtClean="0">
                <a:latin typeface="Trebuchet MS" panose="020B0603020202020204" pitchFamily="34" charset="0"/>
              </a:rPr>
              <a:t>27 842 813</a:t>
            </a:r>
          </a:p>
          <a:p>
            <a:pPr marL="342900" indent="-342900">
              <a:spcBef>
                <a:spcPct val="20000"/>
              </a:spcBef>
            </a:pPr>
            <a:endParaRPr lang="ro-RO" sz="2000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o-RO" sz="2000" b="1" dirty="0" smtClean="0">
                <a:latin typeface="Trebuchet MS" panose="020B0603020202020204" pitchFamily="34" charset="0"/>
              </a:rPr>
              <a:t>Adriana </a:t>
            </a:r>
            <a:r>
              <a:rPr lang="ro-RO" sz="2000" b="1" dirty="0" err="1" smtClean="0">
                <a:latin typeface="Trebuchet MS" panose="020B0603020202020204" pitchFamily="34" charset="0"/>
              </a:rPr>
              <a:t>Jescu</a:t>
            </a:r>
            <a:endParaRPr lang="ro-RO" sz="2000" b="1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o-RO" sz="2000" dirty="0" smtClean="0">
                <a:latin typeface="Trebuchet MS" panose="020B0603020202020204" pitchFamily="34" charset="0"/>
              </a:rPr>
              <a:t>Business </a:t>
            </a:r>
            <a:r>
              <a:rPr lang="ro-RO" sz="2000" dirty="0" err="1" smtClean="0">
                <a:latin typeface="Trebuchet MS" panose="020B0603020202020204" pitchFamily="34" charset="0"/>
              </a:rPr>
              <a:t>Developer</a:t>
            </a:r>
            <a:r>
              <a:rPr lang="ro-RO" sz="2000" dirty="0" smtClean="0">
                <a:latin typeface="Trebuchet MS" panose="020B0603020202020204" pitchFamily="34" charset="0"/>
              </a:rPr>
              <a:t> Blue  Idea</a:t>
            </a:r>
          </a:p>
          <a:p>
            <a:pPr marL="342900" indent="-342900">
              <a:spcBef>
                <a:spcPct val="20000"/>
              </a:spcBef>
            </a:pPr>
            <a:r>
              <a:rPr lang="ro-RO" sz="2000" dirty="0" smtClean="0">
                <a:latin typeface="Trebuchet MS" panose="020B0603020202020204" pitchFamily="34" charset="0"/>
                <a:hlinkClick r:id="rId4"/>
              </a:rPr>
              <a:t>Adriana@</a:t>
            </a:r>
            <a:r>
              <a:rPr lang="ro-RO" sz="2000" dirty="0" err="1" smtClean="0">
                <a:latin typeface="Trebuchet MS" panose="020B0603020202020204" pitchFamily="34" charset="0"/>
                <a:hlinkClick r:id="rId4"/>
              </a:rPr>
              <a:t>BlueIdea.ro</a:t>
            </a:r>
            <a:endParaRPr lang="ro-RO" sz="2000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o-RO" sz="2000" dirty="0" smtClean="0">
                <a:latin typeface="Trebuchet MS" panose="020B0603020202020204" pitchFamily="34" charset="0"/>
              </a:rPr>
              <a:t>+40 749 058 306</a:t>
            </a:r>
          </a:p>
          <a:p>
            <a:pPr marL="342900" indent="-342900">
              <a:spcBef>
                <a:spcPct val="20000"/>
              </a:spcBef>
            </a:pPr>
            <a:endParaRPr lang="ro-RO" sz="2000" dirty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o-RO" sz="2000" dirty="0" smtClean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o-RO" sz="2000" dirty="0">
              <a:latin typeface="Trebuchet MS" panose="020B0603020202020204" pitchFamily="34" charset="0"/>
            </a:endParaRPr>
          </a:p>
        </p:txBody>
      </p:sp>
      <p:pic>
        <p:nvPicPr>
          <p:cNvPr id="5" name="Picture 246" descr="C:\Users\User\Downloads\logo\C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048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5161483"/>
            <a:ext cx="5562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ro-RO" sz="2000" b="1" dirty="0" smtClean="0">
                <a:latin typeface="Trebuchet MS" panose="020B0603020202020204" pitchFamily="34" charset="0"/>
              </a:rPr>
              <a:t>Monica Dudău</a:t>
            </a:r>
          </a:p>
          <a:p>
            <a:pPr marL="342900" indent="-342900"/>
            <a:r>
              <a:rPr lang="ro-RO" sz="2000" dirty="0" smtClean="0">
                <a:latin typeface="Trebuchet MS" panose="020B0603020202020204" pitchFamily="34" charset="0"/>
              </a:rPr>
              <a:t>Senior Project Manager Blue Idea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 smtClean="0">
                <a:latin typeface="Trebuchet MS" panose="020B0603020202020204" pitchFamily="34" charset="0"/>
                <a:hlinkClick r:id="rId3"/>
              </a:rPr>
              <a:t>M</a:t>
            </a:r>
            <a:r>
              <a:rPr lang="ro-RO" sz="2000" dirty="0" err="1" smtClean="0">
                <a:latin typeface="Trebuchet MS" panose="020B0603020202020204" pitchFamily="34" charset="0"/>
                <a:hlinkClick r:id="rId3"/>
              </a:rPr>
              <a:t>onica</a:t>
            </a:r>
            <a:r>
              <a:rPr lang="en-US" sz="2000" dirty="0" smtClean="0">
                <a:latin typeface="Trebuchet MS" panose="020B0603020202020204" pitchFamily="34" charset="0"/>
                <a:hlinkClick r:id="rId3"/>
              </a:rPr>
              <a:t>@BlueIdea.ro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o-RO" sz="2000" dirty="0" smtClean="0">
                <a:latin typeface="Trebuchet MS" panose="020B0603020202020204" pitchFamily="34" charset="0"/>
              </a:rPr>
              <a:t>+40 742 040 726</a:t>
            </a:r>
            <a:endParaRPr lang="ro-RO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32" y="2477631"/>
            <a:ext cx="7857067" cy="2246769"/>
          </a:xfrm>
          <a:prstGeom prst="rect">
            <a:avLst/>
          </a:prstGeom>
          <a:solidFill>
            <a:srgbClr val="96B10F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endParaRPr lang="ro-RO" sz="280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Cupe </a:t>
            </a:r>
            <a:r>
              <a:rPr lang="ro-RO" sz="28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 Agențiilor - </a:t>
            </a:r>
            <a:r>
              <a:rPr lang="en-US" sz="28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tradi</a:t>
            </a:r>
            <a:r>
              <a:rPr lang="ro-RO" sz="28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ție</a:t>
            </a:r>
          </a:p>
          <a:p>
            <a:r>
              <a:rPr lang="ro-RO" sz="280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o-RO" sz="28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Cupa Agențiilor la Fotbal 2013, ediția a VI-a</a:t>
            </a:r>
          </a:p>
          <a:p>
            <a:r>
              <a:rPr lang="ro-RO" sz="280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o-RO" sz="28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Cupa Agențiilor la Gătit 2013, prima ediție</a:t>
            </a:r>
          </a:p>
          <a:p>
            <a:endParaRPr lang="ro-RO" sz="28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80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102" y="9399"/>
            <a:ext cx="9090898" cy="6443937"/>
            <a:chOff x="16590" y="9399"/>
            <a:chExt cx="9090898" cy="6443937"/>
          </a:xfrm>
        </p:grpSpPr>
        <p:pic>
          <p:nvPicPr>
            <p:cNvPr id="49167" name="Picture 15" descr="C:\Users\User\Downloads\cupe\CAF\embleme 2013\logo_G2_CupaAgentiilor_2013_200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44" t="13336" r="19866" b="16918"/>
            <a:stretch/>
          </p:blipFill>
          <p:spPr bwMode="auto">
            <a:xfrm>
              <a:off x="7566220" y="3068960"/>
              <a:ext cx="1541268" cy="1748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4" name="Picture 2" descr="C:\Users\User\Downloads\cupe\CAF\embleme 2013\Sigla-GfK-20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2" r="17576"/>
            <a:stretch/>
          </p:blipFill>
          <p:spPr bwMode="auto">
            <a:xfrm>
              <a:off x="3402151" y="3284984"/>
              <a:ext cx="1205345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6" name="Picture 4" descr="C:\Users\User\Downloads\cupe\CAF\embleme 2013\as_football_team-200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23" r="20892"/>
            <a:stretch/>
          </p:blipFill>
          <p:spPr bwMode="auto">
            <a:xfrm>
              <a:off x="4823520" y="3358980"/>
              <a:ext cx="907284" cy="1438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8" name="Picture 6" descr="C:\Users\User\Downloads\cupe\CAF\embleme 2013\demo-kadett-3-2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7971" y="3438167"/>
              <a:ext cx="1409845" cy="1430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9" name="Picture 7" descr="C:\Users\User\Downloads\cupe\CAF\embleme 2013\emblema-2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628800"/>
              <a:ext cx="1524000" cy="15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1" name="Picture 9" descr="C:\Users\User\Downloads\cupe\CAF\embleme 2013\emblema-mediafax-monitorizare-fotbal-01200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3" t="13960" r="9341" b="9459"/>
            <a:stretch/>
          </p:blipFill>
          <p:spPr bwMode="auto">
            <a:xfrm>
              <a:off x="7589556" y="4955472"/>
              <a:ext cx="1482436" cy="1281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2" name="Picture 10" descr="C:\Users\User\Downloads\cupe\CAF\embleme 2013\erka-unlimited-log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848" y="218226"/>
              <a:ext cx="1316803" cy="1402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3" name="Picture 11" descr="C:\Users\User\Downloads\cupe\CAF\embleme 2013\F.C-Leo-Burnett-200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798" y="4725144"/>
              <a:ext cx="1196490" cy="1592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4" name="Picture 12" descr="C:\Users\User\Downloads\cupe\CAF\embleme 2013\FC-PRIME-200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496" y="4869160"/>
              <a:ext cx="1368152" cy="1484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5" name="Picture 13" descr="C:\Users\User\Downloads\cupe\CAF\embleme 2013\FLM_Iun13_Stema-Fotbal-2-200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182" y="1760413"/>
              <a:ext cx="1064149" cy="1452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6" name="Picture 14" descr="C:\Users\User\Downloads\cupe\CAF\embleme 2013\forward-runners-20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514" y="4725144"/>
              <a:ext cx="1631950" cy="1625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8" name="Picture 16" descr="C:\Users\User\Downloads\cupe\CAF\embleme 2013\logo_infinit_scorers-200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420" y="44625"/>
              <a:ext cx="1409580" cy="14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69" name="Picture 17" descr="C:\Users\User\Downloads\cupe\CAF\embleme 2013\logo_mccann_logo1200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672" y="4874916"/>
              <a:ext cx="1278072" cy="1578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0" name="Picture 18" descr="C:\Users\User\Downloads\cupe\CAF\embleme 2013\logo_saatchi-20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4519" y="1507231"/>
              <a:ext cx="1257300" cy="1672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1" name="Picture 19" descr="C:\Users\User\Downloads\cupe\CAF\embleme 2013\logo_wave_cupaagentiilor_final_19iun-200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331" y="3140968"/>
              <a:ext cx="1321509" cy="154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2" name="Picture 20" descr="C:\Users\User\Downloads\cupe\CAF\embleme 2013\logo-200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941168"/>
              <a:ext cx="1368152" cy="1320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3" name="Picture 21" descr="C:\Users\User\Downloads\cupe\CAF\embleme 2013\logo-ADqv14-20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70212"/>
              <a:ext cx="1344939" cy="1558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4" name="Picture 22" descr="C:\Users\User\Downloads\cupe\CAF\embleme 2013\logo-fc-lowe-final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556792"/>
              <a:ext cx="1774198" cy="1880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5" name="Picture 23" descr="C:\Users\User\Downloads\cupe\CAF\embleme 2013\logo-fotbal-2013-200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9399"/>
              <a:ext cx="1620837" cy="1863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6" name="Picture 24" descr="C:\Users\User\Downloads\cupe\CAF\embleme 2013\logo-galacticii_G7-200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955" y="37811"/>
              <a:ext cx="1159954" cy="140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7" name="Picture 25" descr="C:\Users\User\Downloads\cupe\CAF\embleme 2013\Logo-Springer-Jacoby-de-pus-si-pe-fb-si-site-400.jpg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2" t="19357" r="32947" b="23294"/>
            <a:stretch/>
          </p:blipFill>
          <p:spPr bwMode="auto">
            <a:xfrm>
              <a:off x="16590" y="3140968"/>
              <a:ext cx="1603082" cy="155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8" name="Picture 26" descr="C:\Users\User\Downloads\cupe\CAF\embleme 2013\logo-Think-Digital-200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0" y="1629879"/>
              <a:ext cx="1638786" cy="140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79" name="Picture 27" descr="C:\Users\User\Downloads\cupe\CAF\embleme 2013\senior-programming-200.png"/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16"/>
            <a:stretch/>
          </p:blipFill>
          <p:spPr bwMode="auto">
            <a:xfrm>
              <a:off x="17442" y="32937"/>
              <a:ext cx="1458214" cy="145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7" name="Picture 5" descr="C:\Users\User\Downloads\cupe\CAF\embleme 2013\DAEDALUS-EAGLES_curves-200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700808"/>
              <a:ext cx="1488955" cy="1488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44826" y="6381328"/>
            <a:ext cx="9099174" cy="446276"/>
          </a:xfrm>
          <a:prstGeom prst="rect">
            <a:avLst/>
          </a:prstGeom>
          <a:solidFill>
            <a:srgbClr val="96B10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r>
              <a:rPr lang="ro-RO" sz="23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en-US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o-RO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 </a:t>
            </a:r>
            <a:r>
              <a:rPr lang="en-US" sz="2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embleme</a:t>
            </a:r>
            <a:r>
              <a:rPr lang="en-US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o-RO" sz="23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ș</a:t>
            </a:r>
            <a:r>
              <a:rPr lang="en-US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 </a:t>
            </a:r>
            <a:r>
              <a:rPr lang="en-US" sz="2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mesaje</a:t>
            </a:r>
            <a:r>
              <a:rPr lang="en-US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create de </a:t>
            </a:r>
            <a:r>
              <a:rPr lang="en-US" sz="230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agentii</a:t>
            </a:r>
            <a:r>
              <a:rPr lang="en-US" sz="23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special </a:t>
            </a:r>
            <a:r>
              <a:rPr lang="en-US" sz="230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pentru</a:t>
            </a:r>
            <a:r>
              <a:rPr lang="en-US" sz="23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CAF</a:t>
            </a:r>
            <a:r>
              <a:rPr lang="ro-RO" sz="230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2013</a:t>
            </a:r>
            <a:endParaRPr lang="ro-RO" sz="230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wnloads\cupe\CAF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01"/>
          <a:stretch/>
        </p:blipFill>
        <p:spPr bwMode="auto">
          <a:xfrm>
            <a:off x="6807200" y="0"/>
            <a:ext cx="2336800" cy="12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ownloads\cupe\CAF\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4"/>
          <a:stretch/>
        </p:blipFill>
        <p:spPr bwMode="auto">
          <a:xfrm>
            <a:off x="6807200" y="1295400"/>
            <a:ext cx="2336800" cy="210518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User\Downloads\cupe\CAF\6191_534622403267163_2095919161_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400580"/>
            <a:ext cx="2333938" cy="109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ownloads\cupe\CAF\1010782_537564196306317_190977681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526069"/>
            <a:ext cx="2336800" cy="23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3718679"/>
            <a:ext cx="5587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mtClean="0">
                <a:solidFill>
                  <a:srgbClr val="96B10F"/>
                </a:solidFill>
                <a:latin typeface="Trebuchet MS" panose="020B0603020202020204" pitchFamily="34" charset="0"/>
              </a:rPr>
              <a:t>CIFRELE</a:t>
            </a:r>
            <a:r>
              <a:rPr lang="ro-RO" smtClean="0">
                <a:solidFill>
                  <a:srgbClr val="96B10F"/>
                </a:solidFill>
                <a:latin typeface="Trebuchet MS" panose="020B0603020202020204" pitchFamily="34" charset="0"/>
              </a:rPr>
              <a:t> ediției din 2013</a:t>
            </a:r>
          </a:p>
          <a:p>
            <a:pPr algn="ctr"/>
            <a:endParaRPr lang="en-US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45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zile de promovare   </a:t>
            </a:r>
            <a:r>
              <a:rPr lang="en-US" b="1">
                <a:solidFill>
                  <a:srgbClr val="96B10F"/>
                </a:solidFill>
                <a:latin typeface="Trebuchet MS" panose="020B0603020202020204" pitchFamily="34" charset="0"/>
              </a:rPr>
              <a:t>2</a:t>
            </a:r>
            <a:r>
              <a:rPr lang="ro-RO">
                <a:latin typeface="Trebuchet MS" panose="020B0603020202020204" pitchFamily="34" charset="0"/>
              </a:rPr>
              <a:t> zile de </a:t>
            </a:r>
            <a:r>
              <a:rPr lang="ro-RO" smtClean="0">
                <a:latin typeface="Trebuchet MS" panose="020B0603020202020204" pitchFamily="34" charset="0"/>
              </a:rPr>
              <a:t>fotbal</a:t>
            </a:r>
            <a:endParaRPr lang="ro-RO">
              <a:latin typeface="Trebuchet MS" panose="020B0603020202020204" pitchFamily="34" charset="0"/>
            </a:endParaRPr>
          </a:p>
          <a:p>
            <a:pPr algn="ctr"/>
            <a:r>
              <a:rPr lang="en-US" b="1">
                <a:solidFill>
                  <a:srgbClr val="96B10F"/>
                </a:solidFill>
                <a:latin typeface="Trebuchet MS" panose="020B0603020202020204" pitchFamily="34" charset="0"/>
              </a:rPr>
              <a:t>3</a:t>
            </a:r>
            <a:r>
              <a:rPr lang="ro-RO">
                <a:latin typeface="Trebuchet MS" panose="020B0603020202020204" pitchFamily="34" charset="0"/>
              </a:rPr>
              <a:t> arbitri de centru   </a:t>
            </a:r>
            <a:r>
              <a:rPr lang="ro-RO" b="1">
                <a:solidFill>
                  <a:srgbClr val="96B10F"/>
                </a:solidFill>
                <a:latin typeface="Trebuchet MS" panose="020B0603020202020204" pitchFamily="34" charset="0"/>
              </a:rPr>
              <a:t>2</a:t>
            </a:r>
            <a:r>
              <a:rPr lang="ro-RO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terenuri de </a:t>
            </a:r>
            <a:r>
              <a:rPr lang="ro-RO" smtClean="0">
                <a:latin typeface="Trebuchet MS" panose="020B0603020202020204" pitchFamily="34" charset="0"/>
              </a:rPr>
              <a:t>fotbal</a:t>
            </a:r>
            <a:endParaRPr lang="ro-RO"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30</a:t>
            </a:r>
            <a:r>
              <a:rPr lang="en-US" b="1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de echipe participante  </a:t>
            </a:r>
            <a:endParaRPr lang="ro-RO" smtClean="0"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ro-RO" b="1">
                <a:solidFill>
                  <a:srgbClr val="96B10F"/>
                </a:solidFill>
                <a:latin typeface="Trebuchet MS" panose="020B0603020202020204" pitchFamily="34" charset="0"/>
              </a:rPr>
              <a:t>3</a:t>
            </a:r>
            <a:r>
              <a:rPr lang="en-US" b="1" smtClean="0">
                <a:solidFill>
                  <a:srgbClr val="96B10F"/>
                </a:solidFill>
                <a:latin typeface="Trebuchet MS" panose="020B0603020202020204" pitchFamily="34" charset="0"/>
              </a:rPr>
              <a:t>00 </a:t>
            </a:r>
            <a:r>
              <a:rPr lang="ro-RO">
                <a:latin typeface="Trebuchet MS" panose="020B0603020202020204" pitchFamily="34" charset="0"/>
              </a:rPr>
              <a:t>de jucători   </a:t>
            </a: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200</a:t>
            </a:r>
            <a:r>
              <a:rPr lang="ro-RO" b="1">
                <a:solidFill>
                  <a:srgbClr val="96B10F"/>
                </a:solidFill>
                <a:latin typeface="Trebuchet MS" panose="020B0603020202020204" pitchFamily="34" charset="0"/>
              </a:rPr>
              <a:t>+</a:t>
            </a:r>
            <a:r>
              <a:rPr lang="ro-RO" b="1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de suporteri </a:t>
            </a:r>
          </a:p>
          <a:p>
            <a:pPr algn="ctr">
              <a:buNone/>
            </a:pPr>
            <a:r>
              <a:rPr lang="en-US" b="1" smtClean="0">
                <a:solidFill>
                  <a:srgbClr val="96B10F"/>
                </a:solidFill>
                <a:latin typeface="Trebuchet MS" panose="020B0603020202020204" pitchFamily="34" charset="0"/>
              </a:rPr>
              <a:t>8</a:t>
            </a: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0</a:t>
            </a:r>
            <a:r>
              <a:rPr lang="ro-RO" b="1" smtClean="0">
                <a:solidFill>
                  <a:srgbClr val="70AFDA"/>
                </a:solidFill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de </a:t>
            </a:r>
            <a:r>
              <a:rPr lang="ro-RO" smtClean="0">
                <a:latin typeface="Trebuchet MS" panose="020B0603020202020204" pitchFamily="34" charset="0"/>
              </a:rPr>
              <a:t>meciuri   </a:t>
            </a: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1.300+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de minute de fotbal</a:t>
            </a:r>
          </a:p>
          <a:p>
            <a:pPr algn="ctr">
              <a:buNone/>
            </a:pPr>
            <a:endParaRPr lang="ro-RO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>
              <a:buNone/>
            </a:pP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30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de embleme și mesaje </a:t>
            </a:r>
            <a:r>
              <a:rPr lang="ro-RO" smtClean="0">
                <a:latin typeface="Trebuchet MS" panose="020B0603020202020204" pitchFamily="34" charset="0"/>
              </a:rPr>
              <a:t>create </a:t>
            </a:r>
            <a:r>
              <a:rPr lang="ro-RO">
                <a:latin typeface="Trebuchet MS" panose="020B0603020202020204" pitchFamily="34" charset="0"/>
              </a:rPr>
              <a:t>special </a:t>
            </a:r>
            <a:r>
              <a:rPr lang="ro-RO" smtClean="0">
                <a:latin typeface="Trebuchet MS" panose="020B0603020202020204" pitchFamily="34" charset="0"/>
              </a:rPr>
              <a:t>de agenții</a:t>
            </a:r>
          </a:p>
          <a:p>
            <a:pPr algn="ctr"/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3</a:t>
            </a:r>
            <a:r>
              <a:rPr lang="ro-RO" b="1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b="1" smtClean="0">
                <a:latin typeface="Trebuchet MS" panose="020B0603020202020204" pitchFamily="34" charset="0"/>
              </a:rPr>
              <a:t>competiții de creație</a:t>
            </a:r>
            <a:r>
              <a:rPr lang="ro-RO" b="1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o-RO" b="1" smtClean="0">
                <a:solidFill>
                  <a:srgbClr val="96B10F"/>
                </a:solidFill>
                <a:latin typeface="Trebuchet MS" panose="020B0603020202020204" pitchFamily="34" charset="0"/>
              </a:rPr>
              <a:t>6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albume pe </a:t>
            </a:r>
            <a:r>
              <a:rPr lang="ro-RO" smtClean="0">
                <a:latin typeface="Trebuchet MS" panose="020B0603020202020204" pitchFamily="34" charset="0"/>
              </a:rPr>
              <a:t>Facebook</a:t>
            </a:r>
          </a:p>
          <a:p>
            <a:pPr algn="ctr"/>
            <a:r>
              <a:rPr lang="ro-RO" b="1">
                <a:solidFill>
                  <a:srgbClr val="96B10F"/>
                </a:solidFill>
                <a:latin typeface="Trebuchet MS" panose="020B0603020202020204" pitchFamily="34" charset="0"/>
              </a:rPr>
              <a:t>7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filme de follow-up</a:t>
            </a:r>
            <a:r>
              <a:rPr lang="ro-RO" smtClean="0">
                <a:latin typeface="Trebuchet MS" panose="020B0603020202020204" pitchFamily="34" charset="0"/>
              </a:rPr>
              <a:t>   </a:t>
            </a:r>
            <a:endParaRPr lang="ro-RO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18279"/>
            <a:ext cx="6502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b="1">
                <a:solidFill>
                  <a:srgbClr val="96B10F"/>
                </a:solidFill>
                <a:latin typeface="Trebuchet MS" panose="020B0603020202020204" pitchFamily="34" charset="0"/>
              </a:rPr>
              <a:t>Promovare şi posibilităţi extinse de activare</a:t>
            </a:r>
            <a:r>
              <a:rPr lang="ro-RO">
                <a:solidFill>
                  <a:srgbClr val="96B10F"/>
                </a:solidFill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în cadrul </a:t>
            </a:r>
            <a:r>
              <a:rPr lang="ro-RO" smtClean="0">
                <a:latin typeface="Trebuchet MS" panose="020B0603020202020204" pitchFamily="34" charset="0"/>
              </a:rPr>
              <a:t>evenimentului: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mtClean="0">
              <a:latin typeface="Trebuchet MS" panose="020B0603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ex. </a:t>
            </a:r>
            <a:r>
              <a:rPr lang="en-US" smtClean="0">
                <a:latin typeface="Trebuchet MS" panose="020B0603020202020204" pitchFamily="34" charset="0"/>
              </a:rPr>
              <a:t>Competi</a:t>
            </a:r>
            <a:r>
              <a:rPr lang="ro-RO">
                <a:latin typeface="Trebuchet MS" panose="020B0603020202020204" pitchFamily="34" charset="0"/>
              </a:rPr>
              <a:t>ț</a:t>
            </a:r>
            <a:r>
              <a:rPr lang="en-US" smtClean="0">
                <a:latin typeface="Trebuchet MS" panose="020B0603020202020204" pitchFamily="34" charset="0"/>
              </a:rPr>
              <a:t>ia </a:t>
            </a:r>
            <a:r>
              <a:rPr lang="en-US">
                <a:latin typeface="Trebuchet MS" panose="020B0603020202020204" pitchFamily="34" charset="0"/>
              </a:rPr>
              <a:t>emblemelor de la CAF, </a:t>
            </a:r>
            <a:endParaRPr lang="ro-RO" smtClean="0">
              <a:latin typeface="Trebuchet MS" panose="020B0603020202020204" pitchFamily="34" charset="0"/>
            </a:endParaRPr>
          </a:p>
          <a:p>
            <a:pPr lvl="1"/>
            <a:r>
              <a:rPr lang="en-US" smtClean="0">
                <a:latin typeface="Trebuchet MS" panose="020B0603020202020204" pitchFamily="34" charset="0"/>
              </a:rPr>
              <a:t>oferit</a:t>
            </a:r>
            <a:r>
              <a:rPr lang="ro-RO" smtClean="0">
                <a:latin typeface="Trebuchet MS" panose="020B0603020202020204" pitchFamily="34" charset="0"/>
              </a:rPr>
              <a:t>ă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>
                <a:latin typeface="Trebuchet MS" panose="020B0603020202020204" pitchFamily="34" charset="0"/>
              </a:rPr>
              <a:t>de </a:t>
            </a:r>
            <a:r>
              <a:rPr lang="en-US" smtClean="0">
                <a:latin typeface="Trebuchet MS" panose="020B0603020202020204" pitchFamily="34" charset="0"/>
              </a:rPr>
              <a:t>AdProduction</a:t>
            </a:r>
            <a:r>
              <a:rPr lang="ro-RO" smtClean="0">
                <a:latin typeface="Trebuchet MS" panose="020B0603020202020204" pitchFamily="34" charset="0"/>
              </a:rPr>
              <a:t> (</a:t>
            </a:r>
            <a:r>
              <a:rPr lang="ro-RO" smtClean="0">
                <a:latin typeface="Trebuchet MS" panose="020B0603020202020204" pitchFamily="34" charset="0"/>
                <a:hlinkClick r:id="rId7"/>
              </a:rPr>
              <a:t>album </a:t>
            </a:r>
            <a:r>
              <a:rPr lang="ro-RO">
                <a:latin typeface="Trebuchet MS" panose="020B0603020202020204" pitchFamily="34" charset="0"/>
                <a:hlinkClick r:id="rId7"/>
              </a:rPr>
              <a:t>FB</a:t>
            </a:r>
            <a:r>
              <a:rPr lang="ro-RO" smtClean="0">
                <a:latin typeface="Trebuchet MS" panose="020B0603020202020204" pitchFamily="34" charset="0"/>
              </a:rPr>
              <a:t>)</a:t>
            </a:r>
          </a:p>
          <a:p>
            <a:pPr lvl="1"/>
            <a:endParaRPr lang="en-US">
              <a:latin typeface="Trebuchet MS" panose="020B0603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ex. </a:t>
            </a:r>
            <a:r>
              <a:rPr lang="en-US" smtClean="0">
                <a:latin typeface="Trebuchet MS" panose="020B0603020202020204" pitchFamily="34" charset="0"/>
              </a:rPr>
              <a:t>Competi</a:t>
            </a:r>
            <a:r>
              <a:rPr lang="ro-RO" smtClean="0">
                <a:latin typeface="Trebuchet MS" panose="020B0603020202020204" pitchFamily="34" charset="0"/>
              </a:rPr>
              <a:t>ț</a:t>
            </a:r>
            <a:r>
              <a:rPr lang="en-US" smtClean="0">
                <a:latin typeface="Trebuchet MS" panose="020B0603020202020204" pitchFamily="34" charset="0"/>
              </a:rPr>
              <a:t>ia </a:t>
            </a:r>
            <a:r>
              <a:rPr lang="en-US">
                <a:latin typeface="Trebuchet MS" panose="020B0603020202020204" pitchFamily="34" charset="0"/>
              </a:rPr>
              <a:t>pancartelor de la </a:t>
            </a:r>
            <a:r>
              <a:rPr lang="en-US" smtClean="0">
                <a:latin typeface="Trebuchet MS" panose="020B0603020202020204" pitchFamily="34" charset="0"/>
              </a:rPr>
              <a:t>CAF, </a:t>
            </a:r>
            <a:endParaRPr lang="ro-RO" smtClean="0">
              <a:latin typeface="Trebuchet MS" panose="020B0603020202020204" pitchFamily="34" charset="0"/>
            </a:endParaRPr>
          </a:p>
          <a:p>
            <a:pPr lvl="1"/>
            <a:r>
              <a:rPr lang="en-US" smtClean="0">
                <a:latin typeface="Trebuchet MS" panose="020B0603020202020204" pitchFamily="34" charset="0"/>
              </a:rPr>
              <a:t>oferit</a:t>
            </a:r>
            <a:r>
              <a:rPr lang="ro-RO" smtClean="0">
                <a:latin typeface="Trebuchet MS" panose="020B0603020202020204" pitchFamily="34" charset="0"/>
              </a:rPr>
              <a:t>ă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>
                <a:latin typeface="Trebuchet MS" panose="020B0603020202020204" pitchFamily="34" charset="0"/>
              </a:rPr>
              <a:t>de </a:t>
            </a:r>
            <a:r>
              <a:rPr lang="en-US" smtClean="0">
                <a:latin typeface="Trebuchet MS" panose="020B0603020202020204" pitchFamily="34" charset="0"/>
              </a:rPr>
              <a:t>AdProduction</a:t>
            </a:r>
            <a:r>
              <a:rPr lang="ro-RO" smtClean="0">
                <a:latin typeface="Trebuchet MS" panose="020B0603020202020204" pitchFamily="34" charset="0"/>
              </a:rPr>
              <a:t> (</a:t>
            </a:r>
            <a:r>
              <a:rPr lang="ro-RO">
                <a:latin typeface="Trebuchet MS" panose="020B0603020202020204" pitchFamily="34" charset="0"/>
                <a:hlinkClick r:id="rId8"/>
              </a:rPr>
              <a:t>album FB</a:t>
            </a:r>
            <a:r>
              <a:rPr lang="ro-RO" smtClean="0">
                <a:latin typeface="Trebuchet MS" panose="020B0603020202020204" pitchFamily="34" charset="0"/>
              </a:rPr>
              <a:t>)</a:t>
            </a:r>
          </a:p>
          <a:p>
            <a:pPr lvl="1"/>
            <a:endParaRPr lang="en-US">
              <a:latin typeface="Trebuchet MS" panose="020B0603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o-RO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ex. </a:t>
            </a:r>
            <a:r>
              <a:rPr lang="en-US" smtClean="0">
                <a:latin typeface="Trebuchet MS" panose="020B0603020202020204" pitchFamily="34" charset="0"/>
              </a:rPr>
              <a:t>Competi</a:t>
            </a:r>
            <a:r>
              <a:rPr lang="ro-RO" smtClean="0">
                <a:latin typeface="Trebuchet MS" panose="020B0603020202020204" pitchFamily="34" charset="0"/>
              </a:rPr>
              <a:t>ț</a:t>
            </a:r>
            <a:r>
              <a:rPr lang="en-US" smtClean="0">
                <a:latin typeface="Trebuchet MS" panose="020B0603020202020204" pitchFamily="34" charset="0"/>
              </a:rPr>
              <a:t>ia </a:t>
            </a:r>
            <a:r>
              <a:rPr lang="en-US">
                <a:latin typeface="Trebuchet MS" panose="020B0603020202020204" pitchFamily="34" charset="0"/>
              </a:rPr>
              <a:t>posterelor de la CAF, </a:t>
            </a:r>
            <a:endParaRPr lang="ro-RO" smtClean="0">
              <a:latin typeface="Trebuchet MS" panose="020B0603020202020204" pitchFamily="34" charset="0"/>
            </a:endParaRPr>
          </a:p>
          <a:p>
            <a:pPr lvl="1"/>
            <a:r>
              <a:rPr lang="en-US" smtClean="0">
                <a:latin typeface="Trebuchet MS" panose="020B0603020202020204" pitchFamily="34" charset="0"/>
              </a:rPr>
              <a:t>oferit</a:t>
            </a:r>
            <a:r>
              <a:rPr lang="ro-RO" smtClean="0">
                <a:latin typeface="Trebuchet MS" panose="020B0603020202020204" pitchFamily="34" charset="0"/>
              </a:rPr>
              <a:t>ă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>
                <a:latin typeface="Trebuchet MS" panose="020B0603020202020204" pitchFamily="34" charset="0"/>
              </a:rPr>
              <a:t>de </a:t>
            </a:r>
            <a:r>
              <a:rPr lang="en-US" smtClean="0">
                <a:latin typeface="Trebuchet MS" panose="020B0603020202020204" pitchFamily="34" charset="0"/>
              </a:rPr>
              <a:t>AdProduction</a:t>
            </a:r>
            <a:r>
              <a:rPr lang="ro-RO" smtClean="0">
                <a:latin typeface="Trebuchet MS" panose="020B0603020202020204" pitchFamily="34" charset="0"/>
              </a:rPr>
              <a:t> (</a:t>
            </a:r>
            <a:r>
              <a:rPr lang="ro-RO" smtClean="0">
                <a:latin typeface="Trebuchet MS" panose="020B0603020202020204" pitchFamily="34" charset="0"/>
                <a:hlinkClick r:id="rId9"/>
              </a:rPr>
              <a:t>album </a:t>
            </a:r>
            <a:r>
              <a:rPr lang="ro-RO">
                <a:latin typeface="Trebuchet MS" panose="020B0603020202020204" pitchFamily="34" charset="0"/>
                <a:hlinkClick r:id="rId9"/>
              </a:rPr>
              <a:t>FB</a:t>
            </a:r>
            <a:r>
              <a:rPr lang="ro-RO">
                <a:latin typeface="Trebuchet MS" panose="020B0603020202020204" pitchFamily="34" charset="0"/>
              </a:rPr>
              <a:t>)</a:t>
            </a:r>
            <a:endParaRPr lang="en-US">
              <a:latin typeface="Trebuchet MS" panose="020B0603020202020204" pitchFamily="34" charset="0"/>
            </a:endParaRPr>
          </a:p>
          <a:p>
            <a:pPr lvl="1"/>
            <a:endParaRPr lang="en-US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0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wnloads\logo\CA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514757"/>
            <a:ext cx="1343243" cy="13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6587" y="115669"/>
            <a:ext cx="6159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latin typeface="Trebuchet MS" panose="020B0603020202020204" pitchFamily="34" charset="0"/>
              </a:rPr>
              <a:t>Cupa Agen</a:t>
            </a:r>
            <a:r>
              <a:rPr lang="ro-RO" sz="3600" smtClean="0">
                <a:latin typeface="Trebuchet MS" panose="020B0603020202020204" pitchFamily="34" charset="0"/>
              </a:rPr>
              <a:t>țiilor la Gătit</a:t>
            </a:r>
            <a:r>
              <a:rPr lang="en-US" sz="3600" smtClean="0">
                <a:latin typeface="Trebuchet MS" panose="020B0603020202020204" pitchFamily="34" charset="0"/>
              </a:rPr>
              <a:t> 2013</a:t>
            </a:r>
            <a:endParaRPr lang="en-US" sz="3600">
              <a:latin typeface="Trebuchet MS" panose="020B06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62484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o-RO">
                <a:latin typeface="Trebuchet MS" panose="020B0603020202020204" pitchFamily="34" charset="0"/>
                <a:cs typeface="Helvetica" pitchFamily="34" charset="0"/>
              </a:rPr>
              <a:t>Video, 4 </a:t>
            </a:r>
            <a:r>
              <a:rPr lang="ro-RO" smtClean="0">
                <a:latin typeface="Trebuchet MS" panose="020B0603020202020204" pitchFamily="34" charset="0"/>
                <a:cs typeface="Helvetica" pitchFamily="34" charset="0"/>
              </a:rPr>
              <a:t>minute</a:t>
            </a:r>
            <a:endParaRPr lang="en-US" smtClean="0">
              <a:latin typeface="Trebuchet MS" panose="020B0603020202020204" pitchFamily="34" charset="0"/>
              <a:cs typeface="Helvetica" pitchFamily="34" charset="0"/>
            </a:endParaRPr>
          </a:p>
          <a:p>
            <a:pPr algn="r">
              <a:defRPr/>
            </a:pPr>
            <a:r>
              <a:rPr lang="ro-RO" smtClean="0">
                <a:latin typeface="Trebuchet MS" panose="020B0603020202020204" pitchFamily="34" charset="0"/>
                <a:cs typeface="Helvetica" pitchFamily="34" charset="0"/>
                <a:hlinkClick r:id="rId3"/>
              </a:rPr>
              <a:t>follow-up Cupa Agențiilor la Gătit </a:t>
            </a:r>
            <a:r>
              <a:rPr lang="ro-RO">
                <a:latin typeface="Trebuchet MS" panose="020B0603020202020204" pitchFamily="34" charset="0"/>
                <a:cs typeface="Helvetica" pitchFamily="34" charset="0"/>
                <a:hlinkClick r:id="rId3"/>
              </a:rPr>
              <a:t>2013</a:t>
            </a:r>
            <a:endParaRPr lang="en-US" dirty="0"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9025" y="1371600"/>
            <a:ext cx="64363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>
                <a:latin typeface="Trebuchet MS" pitchFamily="34" charset="0"/>
              </a:rPr>
              <a:t>C</a:t>
            </a:r>
            <a:r>
              <a:rPr lang="ro-RO" sz="1600" dirty="0" smtClean="0">
                <a:latin typeface="Trebuchet MS" pitchFamily="34" charset="0"/>
              </a:rPr>
              <a:t>el mai important eveniment culinar pentru industria creativă din România, aflat la </a:t>
            </a:r>
            <a:r>
              <a:rPr lang="en-US" sz="1600" dirty="0" smtClean="0">
                <a:latin typeface="Trebuchet MS" pitchFamily="34" charset="0"/>
              </a:rPr>
              <a:t>a </a:t>
            </a:r>
            <a:r>
              <a:rPr lang="en-US" sz="1600" dirty="0" err="1" smtClean="0">
                <a:latin typeface="Trebuchet MS" pitchFamily="34" charset="0"/>
              </a:rPr>
              <a:t>doua</a:t>
            </a:r>
            <a:r>
              <a:rPr lang="ro-RO" sz="1600" dirty="0" smtClean="0">
                <a:latin typeface="Trebuchet MS" pitchFamily="34" charset="0"/>
              </a:rPr>
              <a:t> ediție pe </a:t>
            </a:r>
            <a:r>
              <a:rPr lang="it-IT" sz="1600" dirty="0" smtClean="0">
                <a:latin typeface="Trebuchet MS" panose="020B0603020202020204" pitchFamily="34" charset="0"/>
              </a:rPr>
              <a:t>9, 10 </a:t>
            </a:r>
            <a:r>
              <a:rPr lang="ro-RO" sz="1600" dirty="0" smtClean="0">
                <a:latin typeface="Trebuchet MS" panose="020B0603020202020204" pitchFamily="34" charset="0"/>
              </a:rPr>
              <a:t>ș</a:t>
            </a:r>
            <a:r>
              <a:rPr lang="it-IT" sz="1600" dirty="0" smtClean="0">
                <a:latin typeface="Trebuchet MS" panose="020B0603020202020204" pitchFamily="34" charset="0"/>
              </a:rPr>
              <a:t>i 11 aprilie </a:t>
            </a:r>
            <a:r>
              <a:rPr lang="ro-RO" sz="1600" dirty="0" smtClean="0">
                <a:latin typeface="Trebuchet MS" panose="020B0603020202020204" pitchFamily="34" charset="0"/>
              </a:rPr>
              <a:t>2014 </a:t>
            </a:r>
            <a:r>
              <a:rPr lang="it-IT" sz="1600" dirty="0" smtClean="0">
                <a:latin typeface="Trebuchet MS" panose="020B0603020202020204" pitchFamily="34" charset="0"/>
              </a:rPr>
              <a:t>(miercuri – vineri, 10:00 – 20:00)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dirty="0" smtClean="0">
                <a:latin typeface="Trebuchet MS" pitchFamily="34" charset="0"/>
              </a:rPr>
              <a:t>Competiția e legătura perfectă între plăcerea de a găti + creativitate + ego</a:t>
            </a:r>
            <a:endParaRPr lang="en-US" sz="1600" dirty="0" smtClean="0">
              <a:latin typeface="Trebuchet M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Cupa reunește cele mai importante 20 de echipe </a:t>
            </a: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din prima ligă a industriei </a:t>
            </a:r>
            <a:r>
              <a:rPr lang="ro-RO" sz="1600" b="1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marcomm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 err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Reach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excelent </a:t>
            </a:r>
            <a:r>
              <a:rPr lang="ro-RO" sz="1600" dirty="0">
                <a:latin typeface="Trebuchet MS" panose="020B0603020202020204" pitchFamily="34" charset="0"/>
              </a:rPr>
              <a:t>pentru oamenii din </a:t>
            </a:r>
            <a:r>
              <a:rPr lang="ro-RO" sz="1600" dirty="0" err="1">
                <a:latin typeface="Trebuchet MS" panose="020B0603020202020204" pitchFamily="34" charset="0"/>
              </a:rPr>
              <a:t>marcomm</a:t>
            </a:r>
            <a:r>
              <a:rPr lang="ro-RO" sz="1600" dirty="0">
                <a:latin typeface="Trebuchet MS" panose="020B0603020202020204" pitchFamily="34" charset="0"/>
              </a:rPr>
              <a:t>, fani şi suporteri ai </a:t>
            </a:r>
            <a:r>
              <a:rPr lang="ro-RO" sz="1600" dirty="0" smtClean="0">
                <a:latin typeface="Trebuchet MS" panose="020B0603020202020204" pitchFamily="34" charset="0"/>
              </a:rPr>
              <a:t>participanților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r>
              <a:rPr lang="ro-RO" sz="1600" dirty="0" smtClean="0">
                <a:latin typeface="Trebuchet MS" panose="020B0603020202020204" pitchFamily="34" charset="0"/>
              </a:rPr>
              <a:t>plus </a:t>
            </a:r>
            <a:r>
              <a:rPr lang="ro-RO" sz="1600" dirty="0">
                <a:latin typeface="Trebuchet MS" panose="020B0603020202020204" pitchFamily="34" charset="0"/>
              </a:rPr>
              <a:t>o audienţă importantă din afara </a:t>
            </a:r>
            <a:r>
              <a:rPr lang="ro-RO" sz="1600" dirty="0" smtClean="0">
                <a:latin typeface="Trebuchet MS" panose="020B0603020202020204" pitchFamily="34" charset="0"/>
              </a:rPr>
              <a:t>industriei, </a:t>
            </a:r>
            <a:r>
              <a:rPr lang="ro-RO" sz="1600" dirty="0">
                <a:latin typeface="Trebuchet MS" panose="020B0603020202020204" pitchFamily="34" charset="0"/>
              </a:rPr>
              <a:t>din zona </a:t>
            </a:r>
            <a:r>
              <a:rPr lang="ro-RO" sz="1600" dirty="0" smtClean="0">
                <a:latin typeface="Trebuchet MS" panose="020B0603020202020204" pitchFamily="34" charset="0"/>
              </a:rPr>
              <a:t>culinară:</a:t>
            </a:r>
            <a:r>
              <a:rPr lang="en-US" sz="1600" dirty="0" smtClean="0">
                <a:latin typeface="Trebuchet MS" panose="020B0603020202020204" pitchFamily="34" charset="0"/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4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5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0.000</a:t>
            </a: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+ 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oameni la a doua ediție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campanie media de 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60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+ </a:t>
            </a: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zile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, </a:t>
            </a: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online, radio, print, </a:t>
            </a:r>
            <a:r>
              <a:rPr lang="ro-RO" sz="1600" b="1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social media</a:t>
            </a:r>
            <a:endParaRPr lang="en-US" sz="1600" b="1" u="sng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6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Campanie promoţională </a:t>
            </a:r>
            <a:r>
              <a:rPr lang="ro-RO" sz="1600" b="1" dirty="0" err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custom</a:t>
            </a:r>
            <a:r>
              <a:rPr lang="ro-RO" sz="1600" b="1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r>
              <a:rPr lang="ro-RO" sz="1600" b="1" dirty="0">
                <a:latin typeface="Trebuchet MS" panose="020B0603020202020204" pitchFamily="34" charset="0"/>
              </a:rPr>
              <a:t>realizată în stilul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 smtClean="0">
                <a:latin typeface="Trebuchet MS" panose="020B0603020202020204" pitchFamily="34" charset="0"/>
              </a:rPr>
              <a:t>brandului</a:t>
            </a:r>
            <a:r>
              <a:rPr lang="en-US" sz="1600" dirty="0" smtClean="0">
                <a:latin typeface="Trebuchet MS" panose="020B0603020202020204" pitchFamily="34" charset="0"/>
              </a:rPr>
              <a:t>: </a:t>
            </a:r>
            <a:r>
              <a:rPr lang="ro-RO" sz="1600" dirty="0" smtClean="0">
                <a:latin typeface="Trebuchet MS" panose="020B0603020202020204" pitchFamily="34" charset="0"/>
              </a:rPr>
              <a:t>promovează </a:t>
            </a:r>
            <a:r>
              <a:rPr lang="ro-RO" sz="1600" dirty="0" err="1">
                <a:latin typeface="Trebuchet MS" panose="020B0603020202020204" pitchFamily="34" charset="0"/>
              </a:rPr>
              <a:t>bra</a:t>
            </a:r>
            <a:r>
              <a:rPr lang="en-US" sz="1600" dirty="0">
                <a:latin typeface="Trebuchet MS" panose="020B0603020202020204" pitchFamily="34" charset="0"/>
              </a:rPr>
              <a:t>n</a:t>
            </a:r>
            <a:r>
              <a:rPr lang="ro-RO" sz="1600" dirty="0" err="1">
                <a:latin typeface="Trebuchet MS" panose="020B0603020202020204" pitchFamily="34" charset="0"/>
              </a:rPr>
              <a:t>dul</a:t>
            </a:r>
            <a:r>
              <a:rPr lang="ro-RO" sz="1600" dirty="0">
                <a:latin typeface="Trebuchet MS" panose="020B0603020202020204" pitchFamily="34" charset="0"/>
              </a:rPr>
              <a:t> în mediile pe care va rula, în social media + PR &amp; </a:t>
            </a:r>
            <a:r>
              <a:rPr lang="ro-RO" sz="1600" dirty="0" err="1" smtClean="0">
                <a:latin typeface="Trebuchet MS" panose="020B0603020202020204" pitchFamily="34" charset="0"/>
              </a:rPr>
              <a:t>buzz</a:t>
            </a:r>
            <a:endParaRPr lang="en-US" sz="1600" dirty="0" smtClean="0"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0424" y="685800"/>
            <a:ext cx="505157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20000"/>
              </a:lnSpc>
              <a:buNone/>
              <a:defRPr/>
            </a:pP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Calibri" pitchFamily="34" charset="0"/>
              </a:rPr>
              <a:t>Gătitul e la mare modă, </a:t>
            </a:r>
            <a:endParaRPr lang="en-US" sz="1600" b="1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  <a:cs typeface="Calibri" pitchFamily="34" charset="0"/>
            </a:endParaRPr>
          </a:p>
          <a:p>
            <a:pPr marL="285750" indent="-285750" algn="ctr">
              <a:lnSpc>
                <a:spcPct val="120000"/>
              </a:lnSpc>
              <a:buNone/>
              <a:defRPr/>
            </a:pP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cs typeface="Calibri" pitchFamily="34" charset="0"/>
              </a:rPr>
              <a:t>să facem o petrecere din asta!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3" descr="C:\Users\Adriana\Desktop\WORK\CAG 2013\cag ziua 1\cag ziua 1 (183).JPG"/>
          <p:cNvPicPr>
            <a:picLocks noChangeAspect="1" noChangeArrowheads="1"/>
          </p:cNvPicPr>
          <p:nvPr/>
        </p:nvPicPr>
        <p:blipFill>
          <a:blip r:embed="rId4" cstate="print"/>
          <a:srcRect l="8130"/>
          <a:stretch>
            <a:fillRect/>
          </a:stretch>
        </p:blipFill>
        <p:spPr bwMode="auto">
          <a:xfrm>
            <a:off x="0" y="0"/>
            <a:ext cx="2476500" cy="1692275"/>
          </a:xfrm>
          <a:prstGeom prst="rect">
            <a:avLst/>
          </a:prstGeom>
          <a:noFill/>
        </p:spPr>
      </p:pic>
      <p:pic>
        <p:nvPicPr>
          <p:cNvPr id="9" name="Picture 4" descr="C:\Users\Adriana\Desktop\WORK\CAG 2013\cag ziua 2 si 3\IMG_07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8000"/>
            <a:ext cx="2476500" cy="1651000"/>
          </a:xfrm>
          <a:prstGeom prst="rect">
            <a:avLst/>
          </a:prstGeom>
          <a:noFill/>
        </p:spPr>
      </p:pic>
      <p:pic>
        <p:nvPicPr>
          <p:cNvPr id="12" name="Picture 6" descr="C:\Users\Adriana\Desktop\WORK\CAG 2013\cag ziua 2 si 3\IMG_0884.JPG"/>
          <p:cNvPicPr>
            <a:picLocks noChangeAspect="1" noChangeArrowheads="1"/>
          </p:cNvPicPr>
          <p:nvPr/>
        </p:nvPicPr>
        <p:blipFill>
          <a:blip r:embed="rId6" cstate="print"/>
          <a:srcRect l="10667" r="5333"/>
          <a:stretch>
            <a:fillRect/>
          </a:stretch>
        </p:blipFill>
        <p:spPr bwMode="auto">
          <a:xfrm>
            <a:off x="0" y="3520924"/>
            <a:ext cx="2476500" cy="1965476"/>
          </a:xfrm>
          <a:prstGeom prst="rect">
            <a:avLst/>
          </a:prstGeom>
          <a:noFill/>
        </p:spPr>
      </p:pic>
      <p:pic>
        <p:nvPicPr>
          <p:cNvPr id="13" name="Picture 7" descr="C:\Users\Adriana\Desktop\WORK\CAG 2013\Ziua 2\DSC_9970.jpg"/>
          <p:cNvPicPr>
            <a:picLocks noChangeAspect="1" noChangeArrowheads="1"/>
          </p:cNvPicPr>
          <p:nvPr/>
        </p:nvPicPr>
        <p:blipFill rotWithShape="1">
          <a:blip r:embed="rId7" cstate="print"/>
          <a:srcRect l="8743" t="17921" r="4346" b="15010"/>
          <a:stretch/>
        </p:blipFill>
        <p:spPr bwMode="auto">
          <a:xfrm>
            <a:off x="0" y="5589035"/>
            <a:ext cx="2476500" cy="12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243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_0969.jpg"/>
          <p:cNvPicPr>
            <a:picLocks noChangeAspect="1"/>
          </p:cNvPicPr>
          <p:nvPr/>
        </p:nvPicPr>
        <p:blipFill rotWithShape="1">
          <a:blip r:embed="rId2" cstate="print"/>
          <a:srcRect l="8975" t="17005" r="6206" b="25377"/>
          <a:stretch/>
        </p:blipFill>
        <p:spPr>
          <a:xfrm>
            <a:off x="6275022" y="1960419"/>
            <a:ext cx="2868978" cy="1336963"/>
          </a:xfrm>
          <a:prstGeom prst="rect">
            <a:avLst/>
          </a:prstGeom>
        </p:spPr>
      </p:pic>
      <p:pic>
        <p:nvPicPr>
          <p:cNvPr id="7" name="Picture 6" descr="DSC_0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5022" y="0"/>
            <a:ext cx="2868977" cy="1905000"/>
          </a:xfrm>
          <a:prstGeom prst="rect">
            <a:avLst/>
          </a:prstGeom>
        </p:spPr>
      </p:pic>
      <p:pic>
        <p:nvPicPr>
          <p:cNvPr id="8" name="Picture 2" descr="C:\Users\Adriana\Desktop\WORK\CAG 2013\cag ziua 2 si 3\IMG_0870.JPG"/>
          <p:cNvPicPr>
            <a:picLocks noChangeAspect="1" noChangeArrowheads="1"/>
          </p:cNvPicPr>
          <p:nvPr/>
        </p:nvPicPr>
        <p:blipFill rotWithShape="1">
          <a:blip r:embed="rId4" cstate="print"/>
          <a:srcRect t="15938" b="10777"/>
          <a:stretch/>
        </p:blipFill>
        <p:spPr bwMode="auto">
          <a:xfrm>
            <a:off x="6275022" y="5444837"/>
            <a:ext cx="2868978" cy="1413163"/>
          </a:xfrm>
          <a:prstGeom prst="rect">
            <a:avLst/>
          </a:prstGeom>
          <a:noFill/>
        </p:spPr>
      </p:pic>
      <p:pic>
        <p:nvPicPr>
          <p:cNvPr id="9" name="Picture 8" descr="photo 987.jpg"/>
          <p:cNvPicPr>
            <a:picLocks noChangeAspect="1"/>
          </p:cNvPicPr>
          <p:nvPr/>
        </p:nvPicPr>
        <p:blipFill rotWithShape="1">
          <a:blip r:embed="rId5" cstate="print"/>
          <a:srcRect b="20455"/>
          <a:stretch/>
        </p:blipFill>
        <p:spPr>
          <a:xfrm>
            <a:off x="6275022" y="3372798"/>
            <a:ext cx="2868977" cy="1961202"/>
          </a:xfrm>
          <a:prstGeom prst="rect">
            <a:avLst/>
          </a:prstGeom>
        </p:spPr>
      </p:pic>
      <p:pic>
        <p:nvPicPr>
          <p:cNvPr id="4" name="Picture 4" descr="C:\Users\User\Downloads\logo\C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495643" cy="149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6046422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o-RO" sz="1600">
              <a:latin typeface="Trebuchet MS" panose="020B0603020202020204" pitchFamily="34" charset="0"/>
            </a:endParaRPr>
          </a:p>
          <a:p>
            <a:pPr marL="285750" indent="-285750"/>
            <a:r>
              <a:rPr lang="ro-RO" sz="16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Combinaţia perfectă între 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pl</a:t>
            </a:r>
            <a:r>
              <a:rPr lang="ro-RO" sz="16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ă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cerea de a </a:t>
            </a:r>
            <a:r>
              <a:rPr lang="en-US" sz="1600" b="1" u="sng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g</a:t>
            </a:r>
            <a:r>
              <a:rPr lang="ro-RO" sz="1600" b="1" u="sng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ă</a:t>
            </a:r>
            <a:r>
              <a:rPr lang="en-US" sz="1600" b="1" u="sng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t</a:t>
            </a:r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i </a:t>
            </a:r>
            <a:r>
              <a:rPr lang="en-US" sz="16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+ </a:t>
            </a:r>
            <a:r>
              <a:rPr lang="en-US" sz="1600" b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creativitate</a:t>
            </a:r>
            <a:endParaRPr lang="ro-RO" sz="1600" b="1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85750" indent="-285750"/>
            <a:endParaRPr lang="ro-RO" sz="1600" smtClean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ro-RO" sz="1600" smtClean="0">
                <a:latin typeface="Trebuchet MS" panose="020B0603020202020204" pitchFamily="34" charset="0"/>
              </a:rPr>
              <a:t>Branding </a:t>
            </a:r>
            <a:r>
              <a:rPr lang="ro-RO" sz="1600" dirty="0" smtClean="0">
                <a:latin typeface="Trebuchet MS" panose="020B0603020202020204" pitchFamily="34" charset="0"/>
              </a:rPr>
              <a:t>supervizibil al partenerilor, </a:t>
            </a:r>
            <a:r>
              <a:rPr lang="ro-RO" sz="1600" smtClean="0">
                <a:latin typeface="Trebuchet MS" panose="020B0603020202020204" pitchFamily="34" charset="0"/>
              </a:rPr>
              <a:t>activări integrate</a:t>
            </a:r>
            <a:r>
              <a:rPr lang="en-US" sz="1600" smtClean="0">
                <a:latin typeface="Trebuchet MS" panose="020B0603020202020204" pitchFamily="34" charset="0"/>
              </a:rPr>
              <a:t> </a:t>
            </a:r>
            <a:r>
              <a:rPr lang="ro-RO" sz="1600" smtClean="0">
                <a:latin typeface="Trebuchet MS" panose="020B0603020202020204" pitchFamily="34" charset="0"/>
              </a:rPr>
              <a:t>cu ideea evenimentului</a:t>
            </a:r>
            <a:endParaRPr lang="en-US" sz="160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160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</a:t>
            </a:r>
            <a:r>
              <a:rPr lang="en-US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x.</a:t>
            </a:r>
            <a:r>
              <a:rPr lang="en-US" sz="1600" smtClean="0">
                <a:latin typeface="Trebuchet MS" panose="020B0603020202020204" pitchFamily="34" charset="0"/>
              </a:rPr>
              <a:t> Competi</a:t>
            </a:r>
            <a:r>
              <a:rPr lang="ro-RO" sz="1600" smtClean="0">
                <a:latin typeface="Trebuchet MS" panose="020B0603020202020204" pitchFamily="34" charset="0"/>
              </a:rPr>
              <a:t>ție de design de șorțuri pe materiale Verla (</a:t>
            </a:r>
            <a:r>
              <a:rPr lang="ro-RO" sz="1600" smtClean="0">
                <a:latin typeface="Trebuchet MS" panose="020B0603020202020204" pitchFamily="34" charset="0"/>
                <a:hlinkClick r:id="rId7"/>
              </a:rPr>
              <a:t>album FB</a:t>
            </a:r>
            <a:r>
              <a:rPr lang="ro-RO" sz="1600" smtClean="0">
                <a:latin typeface="Trebuchet MS" panose="020B0603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ro-RO" sz="1600" dirty="0" smtClean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ro-RO" sz="1600" dirty="0">
                <a:latin typeface="Trebuchet MS" panose="020B0603020202020204" pitchFamily="34" charset="0"/>
              </a:rPr>
              <a:t>O</a:t>
            </a:r>
            <a:r>
              <a:rPr lang="ro-RO" sz="1600" smtClean="0">
                <a:latin typeface="Trebuchet MS" panose="020B0603020202020204" pitchFamily="34" charset="0"/>
              </a:rPr>
              <a:t>portunități </a:t>
            </a:r>
            <a:r>
              <a:rPr lang="ro-RO" sz="1600" dirty="0" smtClean="0">
                <a:latin typeface="Trebuchet MS" panose="020B0603020202020204" pitchFamily="34" charset="0"/>
              </a:rPr>
              <a:t>spectaculoase de </a:t>
            </a:r>
            <a:r>
              <a:rPr lang="ro-RO" sz="1600" dirty="0" err="1" smtClean="0">
                <a:latin typeface="Trebuchet MS" panose="020B0603020202020204" pitchFamily="34" charset="0"/>
              </a:rPr>
              <a:t>demo</a:t>
            </a:r>
            <a:r>
              <a:rPr lang="ro-RO" sz="1600" dirty="0" smtClean="0">
                <a:latin typeface="Trebuchet MS" panose="020B0603020202020204" pitchFamily="34" charset="0"/>
              </a:rPr>
              <a:t>, </a:t>
            </a:r>
            <a:r>
              <a:rPr lang="ro-RO" sz="1600" smtClean="0">
                <a:latin typeface="Trebuchet MS" panose="020B0603020202020204" pitchFamily="34" charset="0"/>
              </a:rPr>
              <a:t>efect viral</a:t>
            </a:r>
            <a:r>
              <a:rPr lang="en-US" sz="1600" smtClean="0">
                <a:latin typeface="Trebuchet MS" panose="020B0603020202020204" pitchFamily="34" charset="0"/>
              </a:rPr>
              <a:t> </a:t>
            </a:r>
            <a:r>
              <a:rPr lang="ro-RO" sz="1600" smtClean="0">
                <a:latin typeface="Trebuchet MS" panose="020B0603020202020204" pitchFamily="34" charset="0"/>
              </a:rPr>
              <a:t>important </a:t>
            </a:r>
            <a:r>
              <a:rPr lang="ro-RO" sz="1600" dirty="0" smtClean="0">
                <a:latin typeface="Trebuchet MS" panose="020B0603020202020204" pitchFamily="34" charset="0"/>
              </a:rPr>
              <a:t>în industria </a:t>
            </a:r>
            <a:r>
              <a:rPr lang="ro-RO" sz="1600" smtClean="0">
                <a:latin typeface="Trebuchet MS" panose="020B0603020202020204" pitchFamily="34" charset="0"/>
              </a:rPr>
              <a:t>de marcomm</a:t>
            </a:r>
            <a:endParaRPr lang="en-US" sz="1600" smtClean="0"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ro-RO" sz="160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e</a:t>
            </a:r>
            <a:r>
              <a:rPr lang="ro-RO" sz="160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x.</a:t>
            </a:r>
            <a:r>
              <a:rPr lang="ro-RO" sz="1600" smtClean="0">
                <a:latin typeface="Trebuchet MS" panose="020B0603020202020204" pitchFamily="34" charset="0"/>
              </a:rPr>
              <a:t> The Kitchen Symphonizer creat de Robofun (</a:t>
            </a:r>
            <a:r>
              <a:rPr lang="ro-RO" sz="1600" smtClean="0">
                <a:latin typeface="Trebuchet MS" panose="020B0603020202020204" pitchFamily="34" charset="0"/>
                <a:hlinkClick r:id="rId8"/>
              </a:rPr>
              <a:t>aici</a:t>
            </a:r>
            <a:r>
              <a:rPr lang="ro-RO" sz="1600" smtClean="0">
                <a:latin typeface="Trebuchet MS" panose="020B0603020202020204" pitchFamily="34" charset="0"/>
              </a:rPr>
              <a:t>) </a:t>
            </a:r>
            <a:endParaRPr lang="en-US" sz="1600" smtClean="0">
              <a:latin typeface="Trebuchet MS" panose="020B0603020202020204" pitchFamily="34" charset="0"/>
            </a:endParaRPr>
          </a:p>
          <a:p>
            <a:pPr marL="0" indent="0" algn="ctr">
              <a:buNone/>
              <a:defRPr/>
            </a:pPr>
            <a:endParaRPr lang="en-US" sz="160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  <a:buNone/>
            </a:pPr>
            <a:endParaRPr lang="en-US" sz="1600" dirty="0">
              <a:latin typeface="Trebuchet MS" panose="020B0603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2821" y="4688919"/>
            <a:ext cx="47793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CIFRELE</a:t>
            </a:r>
            <a:r>
              <a:rPr lang="ro-RO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primei ediții din 2013 </a:t>
            </a:r>
            <a:endParaRPr lang="en-US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4</a:t>
            </a:r>
            <a:r>
              <a:rPr lang="ro-RO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5</a:t>
            </a:r>
            <a:r>
              <a:rPr lang="ro-RO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de zile de campanie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ro-RO">
                <a:latin typeface="Trebuchet MS" panose="020B0603020202020204" pitchFamily="34" charset="0"/>
              </a:rPr>
              <a:t> zile de </a:t>
            </a:r>
            <a:r>
              <a:rPr lang="en-US">
                <a:latin typeface="Trebuchet MS" panose="020B0603020202020204" pitchFamily="34" charset="0"/>
              </a:rPr>
              <a:t>g</a:t>
            </a:r>
            <a:r>
              <a:rPr lang="ro-RO">
                <a:latin typeface="Trebuchet MS" panose="020B0603020202020204" pitchFamily="34" charset="0"/>
              </a:rPr>
              <a:t>ă</a:t>
            </a:r>
            <a:r>
              <a:rPr lang="en-US">
                <a:latin typeface="Trebuchet MS" panose="020B0603020202020204" pitchFamily="34" charset="0"/>
              </a:rPr>
              <a:t>tit</a:t>
            </a:r>
            <a:endParaRPr lang="ro-RO">
              <a:latin typeface="Trebuchet MS" panose="020B0603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17</a:t>
            </a:r>
            <a:r>
              <a:rPr lang="ro-RO">
                <a:latin typeface="Trebuchet MS" panose="020B0603020202020204" pitchFamily="34" charset="0"/>
              </a:rPr>
              <a:t> agenții participante  </a:t>
            </a:r>
          </a:p>
          <a:p>
            <a:pPr algn="ctr">
              <a:spcBef>
                <a:spcPts val="1200"/>
              </a:spcBef>
              <a:buNone/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68</a:t>
            </a:r>
            <a:r>
              <a:rPr lang="ro-RO">
                <a:latin typeface="Trebuchet MS" panose="020B0603020202020204" pitchFamily="34" charset="0"/>
              </a:rPr>
              <a:t> de </a:t>
            </a:r>
            <a:r>
              <a:rPr lang="en-US">
                <a:latin typeface="Trebuchet MS" panose="020B0603020202020204" pitchFamily="34" charset="0"/>
              </a:rPr>
              <a:t>“buc</a:t>
            </a:r>
            <a:r>
              <a:rPr lang="ro-RO">
                <a:latin typeface="Trebuchet MS" panose="020B0603020202020204" pitchFamily="34" charset="0"/>
              </a:rPr>
              <a:t>ă</a:t>
            </a:r>
            <a:r>
              <a:rPr lang="en-US" smtClean="0">
                <a:latin typeface="Trebuchet MS" panose="020B0603020202020204" pitchFamily="34" charset="0"/>
              </a:rPr>
              <a:t>t</a:t>
            </a:r>
            <a:r>
              <a:rPr lang="ro-RO" smtClean="0">
                <a:latin typeface="Trebuchet MS" panose="020B0603020202020204" pitchFamily="34" charset="0"/>
              </a:rPr>
              <a:t>ă</a:t>
            </a:r>
            <a:r>
              <a:rPr lang="en-US" smtClean="0">
                <a:latin typeface="Trebuchet MS" panose="020B0603020202020204" pitchFamily="34" charset="0"/>
              </a:rPr>
              <a:t>ri</a:t>
            </a:r>
            <a:r>
              <a:rPr lang="en-US">
                <a:latin typeface="Trebuchet MS" panose="020B0603020202020204" pitchFamily="34" charset="0"/>
              </a:rPr>
              <a:t>”</a:t>
            </a:r>
            <a:r>
              <a:rPr lang="ro-RO">
                <a:latin typeface="Trebuchet MS" panose="020B0603020202020204" pitchFamily="34" charset="0"/>
              </a:rPr>
              <a:t> </a:t>
            </a: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ro-RO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00 </a:t>
            </a:r>
            <a:r>
              <a:rPr lang="ro-RO">
                <a:latin typeface="Trebuchet MS" panose="020B0603020202020204" pitchFamily="34" charset="0"/>
              </a:rPr>
              <a:t>de suporteri</a:t>
            </a:r>
          </a:p>
          <a:p>
            <a:pPr algn="ctr">
              <a:spcBef>
                <a:spcPts val="1200"/>
              </a:spcBef>
              <a:buNone/>
            </a:pPr>
            <a:r>
              <a:rPr lang="en-US" b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3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albume pe </a:t>
            </a:r>
            <a:r>
              <a:rPr lang="en-US">
                <a:latin typeface="Trebuchet MS" panose="020B0603020202020204" pitchFamily="34" charset="0"/>
              </a:rPr>
              <a:t>Facebook </a:t>
            </a:r>
            <a:r>
              <a:rPr lang="ro-RO">
                <a:latin typeface="Trebuchet MS" panose="020B0603020202020204" pitchFamily="34" charset="0"/>
              </a:rPr>
              <a:t>  </a:t>
            </a:r>
            <a:r>
              <a:rPr lang="ro-RO" b="1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r>
              <a:rPr lang="ro-RO" smtClean="0">
                <a:latin typeface="Trebuchet MS" panose="020B0603020202020204" pitchFamily="34" charset="0"/>
              </a:rPr>
              <a:t> </a:t>
            </a:r>
            <a:r>
              <a:rPr lang="ro-RO">
                <a:latin typeface="Trebuchet MS" panose="020B0603020202020204" pitchFamily="34" charset="0"/>
              </a:rPr>
              <a:t>filme follow-up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2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 txBox="1">
            <a:spLocks/>
          </p:cNvSpPr>
          <p:nvPr/>
        </p:nvSpPr>
        <p:spPr bwMode="auto">
          <a:xfrm>
            <a:off x="180528" y="4662264"/>
            <a:ext cx="9144000" cy="1143000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o-RO" sz="3200" b="1" dirty="0" smtClean="0">
                <a:solidFill>
                  <a:srgbClr val="96B10F"/>
                </a:solidFill>
                <a:latin typeface="Trebuchet MS" pitchFamily="34" charset="0"/>
              </a:rPr>
              <a:t>    +    CAF 2014</a:t>
            </a:r>
            <a:endParaRPr lang="en-US" sz="3200" b="1" dirty="0">
              <a:solidFill>
                <a:srgbClr val="96B10F"/>
              </a:solidFill>
              <a:latin typeface="Trebuchet MS" pitchFamily="34" charset="0"/>
            </a:endParaRPr>
          </a:p>
        </p:txBody>
      </p:sp>
      <p:pic>
        <p:nvPicPr>
          <p:cNvPr id="5" name="Picture 246" descr="C:\Users\User\Downloads\logo\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9128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21825" r="38423" b="36932"/>
          <a:stretch/>
        </p:blipFill>
        <p:spPr bwMode="auto">
          <a:xfrm>
            <a:off x="211340" y="260648"/>
            <a:ext cx="87531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494137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200" b="1" dirty="0" smtClean="0"/>
              <a:t>Brand</a:t>
            </a:r>
            <a:endParaRPr lang="ro-RO" sz="3200" b="1" dirty="0"/>
          </a:p>
        </p:txBody>
      </p:sp>
    </p:spTree>
    <p:extLst>
      <p:ext uri="{BB962C8B-B14F-4D97-AF65-F5344CB8AC3E}">
        <p14:creationId xmlns:p14="http://schemas.microsoft.com/office/powerpoint/2010/main" val="120534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pPr eaLnBrk="1" hangingPunct="1">
              <a:spcBef>
                <a:spcPts val="200"/>
              </a:spcBef>
              <a:buFontTx/>
              <a:buNone/>
            </a:pPr>
            <a:endParaRPr lang="en-US" sz="2200" dirty="0" smtClean="0"/>
          </a:p>
          <a:p>
            <a:pPr eaLnBrk="1" hangingPunct="1">
              <a:spcBef>
                <a:spcPts val="200"/>
              </a:spcBef>
            </a:pPr>
            <a:r>
              <a:rPr lang="ro-RO" sz="2200" dirty="0" smtClean="0"/>
              <a:t>Crearea unei asocieri </a:t>
            </a:r>
            <a:r>
              <a:rPr lang="en-US" sz="2200" dirty="0" smtClean="0"/>
              <a:t>cu </a:t>
            </a:r>
            <a:r>
              <a:rPr lang="ro-RO" sz="2200" dirty="0"/>
              <a:t>un eveniment unic în industrie</a:t>
            </a:r>
            <a:r>
              <a:rPr lang="en-US" sz="2200" dirty="0" smtClean="0"/>
              <a:t>, </a:t>
            </a:r>
            <a:r>
              <a:rPr lang="ro-RO" sz="2200" dirty="0" smtClean="0"/>
              <a:t>ca sponsor: </a:t>
            </a:r>
            <a:r>
              <a:rPr lang="ro-RO" sz="2200" dirty="0">
                <a:solidFill>
                  <a:srgbClr val="96B10F"/>
                </a:solidFill>
              </a:rPr>
              <a:t>Cupa Agenţiilor la Fotbal </a:t>
            </a:r>
            <a:r>
              <a:rPr lang="ro-RO" sz="2200" dirty="0" smtClean="0">
                <a:solidFill>
                  <a:srgbClr val="96B10F"/>
                </a:solidFill>
              </a:rPr>
              <a:t>recomandată de </a:t>
            </a:r>
            <a:r>
              <a:rPr lang="ro-RO" sz="2200" dirty="0" smtClean="0">
                <a:solidFill>
                  <a:srgbClr val="96B10F"/>
                </a:solidFill>
              </a:rPr>
              <a:t>Brand </a:t>
            </a:r>
            <a:r>
              <a:rPr lang="ro-RO" sz="2200" dirty="0" smtClean="0"/>
              <a:t>(sau o altă titulatură agreată)</a:t>
            </a:r>
          </a:p>
          <a:p>
            <a:pPr eaLnBrk="1" hangingPunct="1">
              <a:spcBef>
                <a:spcPts val="200"/>
              </a:spcBef>
            </a:pPr>
            <a:endParaRPr lang="ro-RO" sz="2200" dirty="0" smtClean="0"/>
          </a:p>
          <a:p>
            <a:pPr eaLnBrk="1" hangingPunct="1">
              <a:spcBef>
                <a:spcPts val="200"/>
              </a:spcBef>
            </a:pPr>
            <a:r>
              <a:rPr lang="ro-RO" sz="2200" b="1" dirty="0" smtClean="0">
                <a:solidFill>
                  <a:srgbClr val="96B10F"/>
                </a:solidFill>
              </a:rPr>
              <a:t>Reach excelent</a:t>
            </a:r>
            <a:r>
              <a:rPr lang="ro-RO" sz="2200" dirty="0" smtClean="0"/>
              <a:t>, pentru oamenii din advertising şi marcomm, </a:t>
            </a:r>
            <a:r>
              <a:rPr lang="ro-RO" sz="2200" dirty="0"/>
              <a:t>fani şi suporteri ai lor din industrie, prieteni şi mult public tangenţial </a:t>
            </a:r>
            <a:r>
              <a:rPr lang="ro-RO" sz="2200" dirty="0" smtClean="0"/>
              <a:t>domeniului</a:t>
            </a:r>
          </a:p>
          <a:p>
            <a:pPr eaLnBrk="1" hangingPunct="1">
              <a:spcBef>
                <a:spcPts val="200"/>
              </a:spcBef>
            </a:pPr>
            <a:endParaRPr lang="ro-RO" sz="1100" dirty="0"/>
          </a:p>
          <a:p>
            <a:pPr eaLnBrk="1" hangingPunct="1">
              <a:spcBef>
                <a:spcPts val="200"/>
              </a:spcBef>
            </a:pPr>
            <a:r>
              <a:rPr lang="ro-RO" sz="2200" b="1" dirty="0" err="1" smtClean="0">
                <a:solidFill>
                  <a:srgbClr val="96B10F"/>
                </a:solidFill>
              </a:rPr>
              <a:t>Reach</a:t>
            </a:r>
            <a:r>
              <a:rPr lang="ro-RO" sz="2200" b="1" dirty="0" smtClean="0">
                <a:solidFill>
                  <a:srgbClr val="96B10F"/>
                </a:solidFill>
              </a:rPr>
              <a:t> de peste </a:t>
            </a:r>
            <a:r>
              <a:rPr lang="en-US" sz="2200" b="1" dirty="0" smtClean="0">
                <a:solidFill>
                  <a:srgbClr val="96B10F"/>
                </a:solidFill>
              </a:rPr>
              <a:t>4</a:t>
            </a:r>
            <a:r>
              <a:rPr lang="ro-RO" sz="2200" b="1" dirty="0" smtClean="0">
                <a:solidFill>
                  <a:srgbClr val="96B10F"/>
                </a:solidFill>
              </a:rPr>
              <a:t>50.000 persoane</a:t>
            </a:r>
          </a:p>
          <a:p>
            <a:pPr eaLnBrk="1" hangingPunct="1">
              <a:spcBef>
                <a:spcPts val="200"/>
              </a:spcBef>
            </a:pPr>
            <a:endParaRPr lang="ro-RO" sz="2200" dirty="0" smtClean="0"/>
          </a:p>
          <a:p>
            <a:pPr eaLnBrk="1" hangingPunct="1">
              <a:spcBef>
                <a:spcPts val="200"/>
              </a:spcBef>
            </a:pPr>
            <a:r>
              <a:rPr lang="ro-RO" sz="2200" b="1" dirty="0" smtClean="0">
                <a:solidFill>
                  <a:srgbClr val="96B10F"/>
                </a:solidFill>
              </a:rPr>
              <a:t>Promovare şi posibilităţi extinse de activare</a:t>
            </a:r>
            <a:r>
              <a:rPr lang="ro-RO" sz="2200" dirty="0">
                <a:solidFill>
                  <a:srgbClr val="96B10F"/>
                </a:solidFill>
              </a:rPr>
              <a:t> </a:t>
            </a:r>
            <a:r>
              <a:rPr lang="ro-RO" sz="2200" dirty="0" smtClean="0"/>
              <a:t>în </a:t>
            </a:r>
            <a:r>
              <a:rPr lang="ro-RO" sz="2200" dirty="0"/>
              <a:t>cadrul evenimentului, </a:t>
            </a:r>
            <a:r>
              <a:rPr lang="ro-RO" sz="2200" dirty="0" smtClean="0"/>
              <a:t>incluse în bugetul de </a:t>
            </a:r>
            <a:r>
              <a:rPr lang="ro-RO" sz="2200" dirty="0"/>
              <a:t>promovare, </a:t>
            </a:r>
            <a:r>
              <a:rPr lang="ro-RO" sz="2200" dirty="0" smtClean="0"/>
              <a:t>singura competiţie </a:t>
            </a:r>
            <a:r>
              <a:rPr lang="ro-RO" sz="2200" dirty="0"/>
              <a:t>fotbalistică </a:t>
            </a:r>
            <a:r>
              <a:rPr lang="en-US" sz="2200" dirty="0" err="1"/>
              <a:t>desf</a:t>
            </a:r>
            <a:r>
              <a:rPr lang="ro-RO" sz="2200" dirty="0">
                <a:latin typeface="Arial" charset="0"/>
              </a:rPr>
              <a:t>ăşurată</a:t>
            </a:r>
            <a:r>
              <a:rPr lang="ro-RO" sz="2200" dirty="0"/>
              <a:t> la nivelul întregii industrii;</a:t>
            </a:r>
          </a:p>
          <a:p>
            <a:pPr eaLnBrk="1" hangingPunct="1">
              <a:spcBef>
                <a:spcPts val="200"/>
              </a:spcBef>
            </a:pPr>
            <a:endParaRPr lang="ro-RO" sz="2200" dirty="0" smtClean="0"/>
          </a:p>
          <a:p>
            <a:pPr eaLnBrk="1" hangingPunct="1">
              <a:spcBef>
                <a:spcPts val="200"/>
              </a:spcBef>
              <a:buFontTx/>
              <a:buNone/>
            </a:pPr>
            <a:endParaRPr lang="ro-RO" sz="2200" dirty="0" smtClean="0"/>
          </a:p>
          <a:p>
            <a:pPr eaLnBrk="1" hangingPunct="1">
              <a:spcBef>
                <a:spcPts val="200"/>
              </a:spcBef>
            </a:pPr>
            <a:endParaRPr lang="ro-RO" sz="2200" b="1" dirty="0" smtClean="0"/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1981200" y="413792"/>
            <a:ext cx="7162800" cy="1143000"/>
          </a:xfrm>
        </p:spPr>
        <p:txBody>
          <a:bodyPr/>
          <a:lstStyle/>
          <a:p>
            <a:pPr eaLnBrk="1" hangingPunct="1"/>
            <a:r>
              <a:rPr lang="ro-RO" dirty="0" smtClean="0"/>
              <a:t>Brand</a:t>
            </a:r>
            <a:r>
              <a:rPr lang="en-US" dirty="0" smtClean="0"/>
              <a:t> </a:t>
            </a:r>
            <a:r>
              <a:rPr lang="en-US" dirty="0" smtClean="0"/>
              <a:t>+ CAF 201</a:t>
            </a:r>
            <a:r>
              <a:rPr lang="ro-RO" dirty="0" smtClean="0"/>
              <a:t>4</a:t>
            </a:r>
            <a:endParaRPr lang="en-US" dirty="0" smtClean="0"/>
          </a:p>
        </p:txBody>
      </p:sp>
      <p:pic>
        <p:nvPicPr>
          <p:cNvPr id="4" name="Picture 246" descr="C:\Users\User\Downloads\logo\C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1144</Words>
  <Application>Microsoft Office PowerPoint</Application>
  <PresentationFormat>On-screen Show (4:3)</PresentationFormat>
  <Paragraphs>232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</vt:lpstr>
      <vt:lpstr>Tahoma</vt:lpstr>
      <vt:lpstr>Trebuchet MS</vt:lpstr>
      <vt:lpstr>Wingdings</vt:lpstr>
      <vt:lpstr>Default Design</vt:lpstr>
      <vt:lpstr>Office Theme</vt:lpstr>
      <vt:lpstr>PowerPoint Presentation</vt:lpstr>
      <vt:lpstr>Totul într-un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 + CAF 2014</vt:lpstr>
      <vt:lpstr>Coordonatele evenimentului</vt:lpstr>
      <vt:lpstr>Premiile tradiționale</vt:lpstr>
      <vt:lpstr>Coordonatele asocierii</vt:lpstr>
      <vt:lpstr>Ante-eveniment  20 – 28 mai: promovarea competiţiei CAF partea 1</vt:lpstr>
      <vt:lpstr>Ante-eveniment  20 – 28 mai: promovare CAF partea 2</vt:lpstr>
      <vt:lpstr>Ante-eveniment  20 – 28 mai: promovare CAF partea 3</vt:lpstr>
      <vt:lpstr>La eveniment / Etapa 3 29, 30 mai: Cupa partea 1</vt:lpstr>
      <vt:lpstr>La eveniment / Etapa 3 29, 30 mai: Cupa partea 2</vt:lpstr>
      <vt:lpstr>Post-eveniment / Etapa 4 31 mai – 20 iunie: follow-up</vt:lpstr>
      <vt:lpstr>Reach cumulat al brandului, în asociere cu CAF</vt:lpstr>
      <vt:lpstr>PowerPoint Presentation</vt:lpstr>
      <vt:lpstr>Bugetul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 Preda / IQads</dc:creator>
  <cp:lastModifiedBy>Marin Preda, IQads + SMARK</cp:lastModifiedBy>
  <cp:revision>165</cp:revision>
  <dcterms:modified xsi:type="dcterms:W3CDTF">2014-07-10T12:14:00Z</dcterms:modified>
</cp:coreProperties>
</file>