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437" r:id="rId2"/>
    <p:sldId id="546" r:id="rId3"/>
    <p:sldId id="557" r:id="rId4"/>
    <p:sldId id="558" r:id="rId5"/>
    <p:sldId id="560" r:id="rId6"/>
    <p:sldId id="561" r:id="rId7"/>
    <p:sldId id="563" r:id="rId8"/>
    <p:sldId id="564" r:id="rId9"/>
    <p:sldId id="565" r:id="rId10"/>
    <p:sldId id="567" r:id="rId11"/>
    <p:sldId id="568" r:id="rId12"/>
    <p:sldId id="569" r:id="rId13"/>
    <p:sldId id="566" r:id="rId14"/>
    <p:sldId id="572" r:id="rId15"/>
    <p:sldId id="573" r:id="rId16"/>
    <p:sldId id="574" r:id="rId17"/>
    <p:sldId id="575" r:id="rId18"/>
    <p:sldId id="576" r:id="rId19"/>
    <p:sldId id="577" r:id="rId20"/>
    <p:sldId id="578" r:id="rId21"/>
    <p:sldId id="579" r:id="rId22"/>
    <p:sldId id="580" r:id="rId23"/>
    <p:sldId id="581" r:id="rId24"/>
    <p:sldId id="582" r:id="rId25"/>
    <p:sldId id="583" r:id="rId26"/>
    <p:sldId id="559" r:id="rId27"/>
    <p:sldId id="556" r:id="rId28"/>
    <p:sldId id="492" r:id="rId29"/>
    <p:sldId id="501" r:id="rId30"/>
    <p:sldId id="504" r:id="rId31"/>
    <p:sldId id="502" r:id="rId32"/>
    <p:sldId id="506" r:id="rId33"/>
    <p:sldId id="508" r:id="rId34"/>
    <p:sldId id="544" r:id="rId35"/>
    <p:sldId id="438" r:id="rId36"/>
    <p:sldId id="485" r:id="rId37"/>
    <p:sldId id="545" r:id="rId38"/>
  </p:sldIdLst>
  <p:sldSz cx="9144000" cy="6858000" type="screen4x3"/>
  <p:notesSz cx="7315200" cy="9601200"/>
  <p:defaultTextStyle>
    <a:defPPr>
      <a:defRPr lang="ro-R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1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 varScale="1">
        <p:scale>
          <a:sx n="81" d="100"/>
          <a:sy n="81" d="100"/>
        </p:scale>
        <p:origin x="136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 smtClean="0"/>
            </a:lvl1pPr>
          </a:lstStyle>
          <a:p>
            <a:pPr>
              <a:defRPr/>
            </a:pPr>
            <a:fld id="{C745EBA2-52AF-4E74-B200-F94C3F254DD5}" type="datetimeFigureOut">
              <a:rPr lang="en-US"/>
              <a:pPr>
                <a:defRPr/>
              </a:pPr>
              <a:t>2014-07-10</a:t>
            </a:fld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 smtClean="0"/>
            </a:lvl1pPr>
          </a:lstStyle>
          <a:p>
            <a:pPr>
              <a:defRPr/>
            </a:pPr>
            <a:fld id="{D70D73F7-3D30-4BB9-8416-FB1974A21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97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2651B1B-0A86-457F-AECE-6609C1490A83}" type="slidenum">
              <a:rPr lang="en-US" sz="1300" smtClean="0">
                <a:solidFill>
                  <a:prstClr val="black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30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194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2651B1B-0A86-457F-AECE-6609C1490A83}" type="slidenum">
              <a:rPr lang="en-US" sz="1300" smtClean="0">
                <a:solidFill>
                  <a:prstClr val="black"/>
                </a:solidFill>
                <a:latin typeface="Calibri" pitchFamily="34" charset="0"/>
              </a:rPr>
              <a:pPr algn="r" eaLnBrk="1" hangingPunct="1"/>
              <a:t>3</a:t>
            </a:fld>
            <a:endParaRPr lang="en-US" sz="130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194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0D73F7-3D30-4BB9-8416-FB1974A210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41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0E7367E-8A4F-4C5E-83AB-4286A83079C9}" type="slidenum">
              <a:rPr lang="en-US" sz="1300">
                <a:latin typeface="Calibri" pitchFamily="34" charset="0"/>
              </a:rPr>
              <a:pPr algn="r" eaLnBrk="1" hangingPunct="1"/>
              <a:t>26</a:t>
            </a:fld>
            <a:endParaRPr lang="en-US" sz="13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084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0E7367E-8A4F-4C5E-83AB-4286A83079C9}" type="slidenum">
              <a:rPr lang="en-US" sz="1300">
                <a:latin typeface="Calibri" pitchFamily="34" charset="0"/>
              </a:rPr>
              <a:pPr algn="r" eaLnBrk="1" hangingPunct="1"/>
              <a:t>27</a:t>
            </a:fld>
            <a:endParaRPr lang="en-US" sz="13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74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A41A725-2928-463F-92D9-EE612A0BB63C}" type="slidenum">
              <a:rPr lang="en-US" sz="1300">
                <a:latin typeface="Calibri" pitchFamily="34" charset="0"/>
              </a:rPr>
              <a:pPr algn="r" eaLnBrk="1" hangingPunct="1"/>
              <a:t>28</a:t>
            </a:fld>
            <a:endParaRPr lang="en-US" sz="13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69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o-RO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6D586197-843F-4D42-ABE3-C09F4204AA73}" type="slidenum">
              <a:rPr lang="ro-RO" smtClean="0">
                <a:solidFill>
                  <a:prstClr val="black"/>
                </a:solidFill>
              </a:rPr>
              <a:pPr eaLnBrk="1" hangingPunct="1"/>
              <a:t>34</a:t>
            </a:fld>
            <a:endParaRPr lang="ro-RO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18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2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8D6F476-72C0-4283-A0BA-8190CC9C287E}" type="slidenum">
              <a:rPr lang="en-US" sz="1300">
                <a:latin typeface="Calibri" pitchFamily="34" charset="0"/>
              </a:rPr>
              <a:pPr algn="r" eaLnBrk="1" hangingPunct="1"/>
              <a:t>36</a:t>
            </a:fld>
            <a:endParaRPr lang="en-US" sz="13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614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 txBox="1">
            <a:spLocks noGrp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 anchor="b"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B82E920-BACB-4BEC-82AD-518C5474E035}" type="slidenum">
              <a:rPr lang="en-US" sz="1300">
                <a:latin typeface="Calibri" pitchFamily="34" charset="0"/>
              </a:rPr>
              <a:pPr algn="r" eaLnBrk="1" hangingPunct="1"/>
              <a:t>37</a:t>
            </a:fld>
            <a:endParaRPr lang="en-US" sz="13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596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D16D9-1FA7-4821-8F33-18347EB0F603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78316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456AA-81E9-4CB4-96D2-77770AAD453A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57834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4DCD-D384-4A7C-9D89-6E85D5EAD5C7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4660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13F98-C207-41AC-AD10-91D079775D41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8690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F4EAA-785E-4238-A093-70F80A8276E4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67559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F8724-9E90-4EE6-A1E6-7BE8016618E0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359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86677-83DB-40C9-A9BE-2C0A07CFFAF0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1022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AAB50-970C-45F3-AE98-8CACD912AEC4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5973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599" y="6321349"/>
            <a:ext cx="423333" cy="30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93C691A-3188-4D44-A1B1-C4D4770512A8}" type="slidenum">
              <a:rPr lang="ro-RO" smtClean="0"/>
              <a:pPr>
                <a:defRPr/>
              </a:pPr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271591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599" y="6321349"/>
            <a:ext cx="423333" cy="30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93C691A-3188-4D44-A1B1-C4D4770512A8}" type="slidenum">
              <a:rPr lang="ro-RO" smtClean="0"/>
              <a:pPr>
                <a:defRPr/>
              </a:pPr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652627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5F95F-4BB9-40A1-9F7D-4A2951E62B92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06685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74638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o-RO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599" y="6321349"/>
            <a:ext cx="423333" cy="30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93C691A-3188-4D44-A1B1-C4D4770512A8}" type="slidenum">
              <a:rPr lang="ro-RO" smtClean="0"/>
              <a:pPr>
                <a:defRPr/>
              </a:pPr>
              <a:t>‹#›</a:t>
            </a:fld>
            <a:endParaRPr lang="ro-R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Trebuchet MS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rebuchet MS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Trebuchet MS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rebuchet MS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cupaagentiilor.iqads.ro/gatit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media/set/?set=a.599122670150469.1073741880.105155819547159&amp;type=3" TargetMode="External"/><Relationship Id="rId2" Type="http://schemas.openxmlformats.org/officeDocument/2006/relationships/hyperlink" Target="https://www.facebook.com/media/set/?set=a.598594890203247.1073741879.105155819547159&amp;type=3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iqads.ro/podcast/968" TargetMode="External"/><Relationship Id="rId4" Type="http://schemas.openxmlformats.org/officeDocument/2006/relationships/hyperlink" Target="https://www.facebook.com/media/set/?set=a.599419180120818.1073741881.105155819547159&amp;type=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qads.ro/?demo_banner=cupa_agentiilor_la_gatit_verla_long_banner" TargetMode="External"/><Relationship Id="rId7" Type="http://schemas.openxmlformats.org/officeDocument/2006/relationships/image" Target="../media/image2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http://www.iqads.ro/?demo_banner=cag_post_even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iqads.ro/?demo_banner=cag_header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upaagentiilor.iqads.ro/gatit/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qads.ro/calendar/cupa_agentiilor_la_gatit_floriol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mixtopia.ro/cookin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Rectangl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170" y="2933700"/>
            <a:ext cx="66992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itle 2"/>
          <p:cNvSpPr>
            <a:spLocks/>
          </p:cNvSpPr>
          <p:nvPr/>
        </p:nvSpPr>
        <p:spPr bwMode="auto">
          <a:xfrm>
            <a:off x="0" y="4806386"/>
            <a:ext cx="9144000" cy="2051614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Trebuchet MS" pitchFamily="34" charset="0"/>
              </a:rPr>
              <a:t>Brandul</a:t>
            </a:r>
            <a:r>
              <a:rPr lang="en-US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ro-RO" dirty="0" smtClean="0">
                <a:solidFill>
                  <a:schemeClr val="bg1"/>
                </a:solidFill>
                <a:latin typeface="Trebuchet MS" pitchFamily="34" charset="0"/>
              </a:rPr>
              <a:t>devine </a:t>
            </a:r>
            <a:r>
              <a:rPr lang="ro-RO" dirty="0" smtClean="0">
                <a:solidFill>
                  <a:schemeClr val="bg1"/>
                </a:solidFill>
                <a:latin typeface="Trebuchet MS" pitchFamily="34" charset="0"/>
              </a:rPr>
              <a:t>sponsor al celui mai important eveniment culinar pentru industria creativă din România, aflat la </a:t>
            </a:r>
            <a:r>
              <a:rPr lang="en-US" dirty="0" smtClean="0">
                <a:solidFill>
                  <a:schemeClr val="bg1"/>
                </a:solidFill>
                <a:latin typeface="Trebuchet MS" pitchFamily="34" charset="0"/>
              </a:rPr>
              <a:t>a </a:t>
            </a:r>
            <a:r>
              <a:rPr lang="en-US" dirty="0" err="1" smtClean="0">
                <a:solidFill>
                  <a:schemeClr val="bg1"/>
                </a:solidFill>
                <a:latin typeface="Trebuchet MS" pitchFamily="34" charset="0"/>
              </a:rPr>
              <a:t>doua</a:t>
            </a:r>
            <a:r>
              <a:rPr lang="ro-RO" dirty="0" smtClean="0">
                <a:solidFill>
                  <a:schemeClr val="bg1"/>
                </a:solidFill>
                <a:latin typeface="Trebuchet MS" pitchFamily="34" charset="0"/>
              </a:rPr>
              <a:t> ediție.</a:t>
            </a:r>
          </a:p>
          <a:p>
            <a:pPr algn="ctr"/>
            <a:endParaRPr lang="ro-RO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ro-RO" dirty="0" smtClean="0">
                <a:solidFill>
                  <a:schemeClr val="bg1"/>
                </a:solidFill>
                <a:latin typeface="Trebuchet MS" pitchFamily="34" charset="0"/>
              </a:rPr>
              <a:t>Competiția e legătura perfectă între plăcerea de a găti + creativitate + ego.</a:t>
            </a:r>
            <a:endParaRPr lang="ro-RO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0" name="Picture 9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2266" y="1447800"/>
            <a:ext cx="3238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data:image/jpeg;base64,/9j/4AAQSkZJRgABAQAAAQABAAD/2wCEAAkGBhQSERUTExQVFRQVFCEZGBgXFSAbIBweHBscGiAfHyEeGycgGyImHiAfIDEsIygpLCwsISA9NTwqNSYtLikBCQoKDgwOGg8PGiwkHyU1LywvKjQpLCw0KSwsKiwwKiwsLCwsLCw0KSwqLCopKS0sLCwsLCwsKTQvKSwqLCw0LP/AABEIAIgAiAMBIgACEQEDEQH/xAAbAAADAQEBAQEAAAAAAAAAAAAABQYEBwMCAf/EAEUQAAIBAgQDBgIGCAMGBwAAAAECAwQRAAUSIQYxQRMiUWFxgQcyFEJSYpGhFSMzQ3KisbIkY4IlNJPB8PEWU2RzdIPh/8QAGAEAAwEBAAAAAAAAAAAAAAAAAAECAwT/xAAqEQACAgEDAgUEAwEAAAAAAAAAAQIRIQMSMUFRIjJx0fATYaGxkeHxgf/aAAwDAQACEQMRAD8A7jgwYMABgwYyZpmcdPE80raUQXJ/5DxJ5DACVmvCvP8AiOCjiMkzgDoo+Zj4KOp/LxxzSDIK/N5mqJGemp2+QFm+XoFUEX82NgT44usj+H1HTWIjEkg/eS99va+w9hibbN5acIeZ57L3I2m45zaolL01NeEnuq0e1vNyVufQ2xSNU5xLHpENLTufrmQsR6LYgH1JxW/S019nqXXa+m+9vEjmBj2w6CWoukUcrHw7zTte3+mr2v2u0k5eHyWt5WtihFRnMUekxUs7j64kKk+q2AJ9CMP6HPRJUS05RkeIKx1EWZWvZlsbkbWPKxxpocxEpkAVgI30ajazEc9Nib25et/DCoctST8yRzOfjXN6aUPU0x7EfMqx923k41WPqbY6FkPE0FZEJIXBHVSbMp8CPH8saqbNopHaNJFLobMl+8CN9xzwnz34f0dVcvEEc/vI+635bH3BwZFKUJcqvT2KPBjkE3DFblE61MLNUQL84Um+jqGS5t6i9iOmOp5Tm0dTEk0TBkcXHl5HwI6jDTJnp7Vado2YMGDDMgwYMGAAwYMIuJ+MqehW8rXcjuxrux9ug8ztgHGLk6Ql+JvF0tIkUVObTysfq6iFG2w8SxAHocePCvAsjlanMnaabmkUjalj8yPlLeQFh541cLZO1VN+k6pAsjqBBFz7JN7HfmzXvy2v57VtZKVjdlGplUkDxIBIHucTV5N3PYtkeerPmevjQhXkRS3IMwBPoCd8J+JvpKtE1POsYL6SskYZSSO7cizC7d3Y9RjPkdHTV1CjyIkvaoO1ZgC2u3eueakG9vDa2PLKoNOWaKifSillWZiL9msh7Nrn62kKQd+nPDJUVF/g8Wz6SOphNTTNBIW7JpE78Tq9rd8C6kOFIDgcz44s8T8ebTzLanhJW37apugbzCAa29wgx6Lk1Q37Wsf+GGNIx/MHb88ApJPnB4cSZZL20FVTAGZCYnBNgY5OZP8AA1n9j44agx0sG5OiNbk8yepJtzJNz6nGP/wz/wCpq/8Ajf8A5bH42SVC/sqyT0mjSQfkEb+bAFppKyKoVnkgWArGkuY66lJ2Zu45INgApOtY9JWxGwPhjpkCEKATqIABPibc/fEzXlwEFXTXWOQSLNSknQwv3ilta7E3trFib42sHqgWjqVEBA0GIbk9Q51Xt0suk872IwkVN7hxHVIzMgZSyW1KDci97XHS9jiI4s4BYFqnLmaCfmyRtpEn4Gwb12Plzww4HjHa1rhUUfSBGAm6/q41GxtvcknffFK9agkWIsA7KWVb7kLYG3pcYfJKb05eEjfhjxZLUrLDUsTPC3VQpKnaxAA3VgQfUYucR3FeSvBL+kqRAZo1Imj6Sx9eX1ha9+tuthjfwrxzT1y2jOiUC7RN8w8x0YeY97YF2HqR3eOKx+iiwYMGGYhjlb8P/T89nLi8NOU1+BIUaU9zcnyB8cVXHnGy0EVls08gPZr0H3m8h+Z98e/AWWNFSK8hLTVB7aVjzLPuL+i2GJecHRC9OLn3whtm9f2MLPtcEKL8rswRb+VyL+WPmgy0Q62MjsXOpy7XF+pA5IPIWGMlZUU1YktK7/NeMrfSxsea352IuCLi4wvjyieGJvpdb2lNGpLfqgrsoF7O+o3FudgCfHfDM0sUFZRUkQE6wEy1JBWFGI7VyNXeQNoNubFhYC5ONtLku4qKxleRO8o/dQj7gPUDm7b+GkbY+shomdjVzKRLItkQ/uo+YTyY/M3ntyUYnvipVuy0tGp0iqnCuR9kFRb8WB9sItXKW2/+jM8VmbS0CsY3JEWn55tOxZb7RxA83bn0A2voynJphUGqqZEuIzGkUd9KKxDMSzbuxIG9gNsaMiokV5mAAKsIVH2Y41GlR4C5Le+PbiKuSGAySSpEikEs66lP3bXBN+lt74ZLedsT7/TsPaRx9oNUobR4NotqAPIkX/r4Yns6qpqWftJmLUrsAJk7rQE7ASD5XjJ+sRtffC3MKw/4eSQssoR+xmanUiNCUGoxiXuk3AB3Nr93fFblOXKaRY3YzrJHd2c316xdid7AG+wGwFrYXJVKGT3yrMu1DA/Mh0t0sfMfVPXqLEEEg3xkr8hIcz0rCKc7tf5JfKRR1+8O8PMbYkHqWoRT1BYnsqg0U/8AmRBj2bHxZBbfzbHScPkmS2O0TeX1JMbiliSGbtf18T/u2a13AXZxbvC1g46g3wvNNHFmiu737KjZ5JHO5MkgQXPICymwGwvsN8Os+oGBWqgF54hbSNu1jvdoz59VPRvInGSZaRdWaOxZTEpUncKFvpsv27sRvuCbC2EUn17jrLa7tU1FHjNyNLrY7HY+hFj4i+9jjnMvD/0HPaeRBaGpZtNuSsVOpfxsR6+WK/LuK3cqZaSeCNzZZH0kb8tYB1JfluLX8MfXHOUmejfRcTRfrYmHMOm4t5kXHvgeQg3CVPh4KDBiQ+HvHIro9D7VEagvbkw5ax4eY6HyODFJ2ZSi4OmJ/iZkvb12XrbaV2jb0DI5/l1Yvq6rEMTPpZgovpQXY+AUdSeQxAUuefTc+RVN4aVJAvm1tLN+Jt6Dzxb55naUsYkkDFS4XuqWIvfewBJ5dMSurNtROoxfyyZVp8xukjxUsPWEAPPb72oWi/0gkePXDCpy9dVNQoWaIfrpNblyUjI0gliSQ0hX2U48KjivLavTCzq7OwVUaNg1yQNtSi2GWULqq6uX7JjhXyCJrP8ANIfwwA210r7DzEH8XaVhTQ1KfPTThr+AO39wXFNm1QzOIEm7B3F1YoGLAcwlzp1Dmbg7EbeHN+N6iqy6WICskqRKDqimRSpAIFiLaSGvawAIwS4DQi96aLnh/NRUaauHeKZQJk6pIu1/w7p8ghHXFFLGGBDAEEbgi4PrjluV5Y8FdNLQSCOBCUnjkYKqOI9Srue8uogXFiLMOVr1WQcTymjjlnQu/a6JTEoIUb7gIz6gNhceOBMNTT6xGP6LowY9otMZKRoSpVWY3sFO2rw8BytfDlVsLDYDHOcxyisqI2buVDSbwmSkSPsjqAfUJNwhUC2xfYcuuriLhqqjAmpGlerl7sjCW0arYX0qx0i1rLsTuTz3wWJwTpOQv+JtWss1Pl8Ntck4kkt0J2F/OxLHyA8cdNGOY8HcHtQGavryA0akjvazuO85PVj8o9T4jDvLfiYknfalqo4DymMepLeJK3sPPcYE+5epG0owyl1+7LPEm9DpknpQLjWlXCvj+sBkQdP2gv8A/YMVMUoZQykMpFwQbgg8iD1GE+drpqaOX/MaI+kiE/3IuGzCDzRqzHVNTSCIXaSMqoe62JFu9tcW5na+2NlMGCLrsW0jVble29r9L4lZ67MjqKGkWPtjGrMHZrayoJAsBh1w802h0qHV5UkILIukWIDCwJNrA2wDcaRH/DzJewzHMVAsI2VV9HZnH5WwY8s5zz6BnoZjaGpiQSeA3Kq3sR+BODCRpqxlJqXdI+eF8k+i57UIBZGhaSP+F3U2Hobj2x0DMcyjh0GU2DNpBsTY2J3sNhYHfliGbO9XEax37qQGH3K9ofzxb5zmYp4jKyO4UgaUF2JYhRYdTcgYEGrblG+qR7KY5lDArIt7gghhcG+xGFvDnzVXj9Lb+1LflhdleRTTTirqLU9jdIIjY+szr+0P3flHnhhlDaKuriP1iky+jpoP80Z/HDIaSTSZuzfJ4qmMxzLqW9xvYqRyZSN1I8RiYn4LrFsIcxfSp7oniWVl9H53xW1VWsYXUbamCr5seQxP0vHUbF9cUsKpveUBSy6+z1BQS3z2ABAJuLXwOgg51glq7g8R3illRtAWQyzIdDyStMWdxq3YlUQXbure25wn4pp4aaAClaWFJapWkAdl0js35C4YArZwG33HljrDVUU8LnU3Zi4YgshGnnuLMLYiM2+HKrRVaI5kvIKiFmOprhLEE/WuLi/W4xLXY6NPVz4mRee8U1dPUzQxSvDHFIUVU+yDsSSCXJFiSSb3x0Onr6iqpKVe1ZZGQNOUOhjqUmMagDoDW1EqL2G3PHM6unFU9EWOlpYAJX8omdC/r2Se5GKvhbMZJ6SuaM9m00yRRm/7NNAUb/ci39sJG2rFbVjK/wA/sospmM8M1JKrzjcOvbBymy3USG2uzE89wQRvbamSolsFSDRYWBd1AHshY+23thRkEaUqLfW8kwHZoBdhGny38Pm1MTYanPkMe8XHNM0vZa113tYOjb/6WN/a+LOOSbeENsuoBEmkHrewGlR5Ko5D8cYeJuVP/wDLj/qf+V8OA19xhLnbaqmji/zWlPpGhH9zrgM4+awhy6KUzIZO1QTail7GN7BrXUg2vZhfr+TOloljLsL3kbU1yTvYLtfkLAYj6ziSGWdTSLPLIisCaeL6xYd1y1kIFm2Y9drHFZlU8rxK00YikI7yBgwHuP8AoYEVNNLJB8YZJ9KzukjIuohDyfwpIxsfU2Hvgx9VueaOIo1v3TCIT6sC4/O2DCRepKUVFfYxcbZCaLMIcyS/ZNOpm+6SdJPoy39D6jHUdj54QfEEf7Nqv/aP9Rjw+HGe/SaGO5u8Q7N/VRsfdbHBwxSuempPpg+OIOLpaevpqZYNcU9gX3vctbu227uzG/Q9Mbs8PYzwVP1QexlPgkhGlj/DIF9mOHuPGspFlRo3GpHUqw8QRY4ZG5YwIeMa9YlQu7wqzW7dUD9mbg2sQdJZdShrG3vulfOCtpu1ewQGcLTrblYSMLGTWe66qeQtcAYo8irWRjSTsTLGLo5/ex8g/mw+VvA78mGM9Vwf2pYPUTdiz69CEIdXS8igOwHS56C97YRcWo4Z9cJTWWeNpDIY5dTSMuksJEWQFhsFIDaSLC1hyws4MrDFVVeXsSVhbtIb72iffT6LcAeR8sUdBk8NNCY410puWJJJJI3ZiSSx8ziEyaMUbwVlRIe0aiSIxBbsd+6WN7DYAAczY+BwDjUt3zJJz03ZSKn/AJVDUAf8Sdf6Yp/hxCDlwTrNWlfYKNX8isPfCjNhrzHsxbVJQyAKD9eVZZVXcA3OoDcDfDn4cx9kIIWkiciplP6tw+ljD8rW5Ns/kehOJXJ1ajuH5/ZY8V5aZYWRCVMzxxOy8xGX71j02J/HE7wn8O6OSmEssIZprsBc2jUk6VWx5gWueZN8WOY0shs8LgSKLaXvocc7NbcHwYbjzG2DJICkKqyaCCe7cNa7E2uNiPDltbli6yca1HGFJmqlpxGioCSFUAFjcm2256nCfKD21TPUfUX/AA8R8QhJkYesnd/0DH3n1exK0sBtPKL6hv2Ud7NIfPoo6t5A4ZUNEkMaRILIihVHkP6nARwr7ijh3iumqZJaenBHYbfLZSLlbr5XFumH2MOXZHBA0jQxKjStqcqOZ/6J2G25wr+IGe/RaGVwbO47OP8Aiba/sLn2wDpSlUSR4TyD6dmU+YSD9Sk57L77L3QfRQAfX0ODFT8Mx/sum/hP97YMCK1pNyrtgf5jl6TxPFILpIpVhe2xxzfLcrkySsuzF6GoIQyH6hv3S46EEkX5EE8uWOo4Rcb5Z9IoKiO1z2ZZfVe8P6WwNBpzrwvhjy+JjPuJGadaOkKmoLAu7fJEvzd77TEA2UbkX5YnPhdx0JUWjnYawLRMT86/ZP3gOXiPTd5nnC0aJAkMX6s16yygdAQwJPW1yPT0GFdor6eydSGcsC1iEE9nPTyWDod45AAbi/NWUi4OxBscftDnpVxBVARTE2Rh+zl80J5H7h3HS43xnq5oMsiCwxMzzzWSNWJaSRvFmJ6Dck7AY0y1GtRHWQIqykKBrEiljyU3VbHw2tfre2GRX8DeWIMpU8iCD6HbExXZZpqmkIueytCTazOUMbISdlawUgnmGbzxtGSzw/7tPdOkVRd1Hkrg9ovvqwHN5wCs1E5HUxSJKp9mKN/LgFHHBwuuoqmWrZexlE7OLJZtQIAA38rDve+Ot/okxVFIgIaQMpKi3dRYyrsfBdXK/Nna2G5zwaSop6xb/ZiNx6G9hjxpKqRART0MgLG7PNIqXPixu7t+GJSOieq5riilwlr8+JcwUqiWcbNf5IvORh1+6O8fIb4+Gyieb/eZ9CdY6e6A+TSE6yP4dGDtgtI/6OSFilwig2TUOYuB3jfbnz5nFHOkvU9IqQUcEsvfnlsZJW2DSEDpfYADZV5Ae5OaPj2l1BJmemc8lnQx39GPdI9DhhkGbpVU6SruGFmDc1YbMrDoQbg4x5PlatFLFLGWAcxkyC4dFPcA+6FsOXPVz3OD0HjO7kdQzq6hlIZWFwQbgjxB645rm2XSZ1W2RtNFTMUMg+u+2rR4nkL8gPG9saPidxyIENJAw7VhaRgf2anoPBiPwHqMUXw8yzsMugUixZe0b1fvf0IwucGkU9OP1Or49x1lmWx08SQxLpRBZRe//c33wY1YMUczdhgwYMAEtxB8OqWpOsKYZr3EkXdN+hI5Hffx88KuGePjHK1FmBCTxtoEp2WTwv8AZJFiDyN+hxfYjeNfhwlfIsqydlIF0k6NQYdL7jluPT0xLXY3hNS8Opx+h7m+WF5IJ1AZ4GYhT1Drpa3geRHpba98Ks6WeskhhSKSKFJllllksu0bBgiC5JJYC55AYQ0tPmWUxFiUrKZBugLB0UdVuL2HhuB5Yo8i+IdHVABZRG5+pJ3T7dG9jgHtlHKyl1M3FWbSQVMMiORFEyCoW+zLM5jBI6aLFtvHGviPiloHjjhQSO86RNqYhVL8hcA3a3et0AueYvqr+GklSoRncipWzXsdNhYFdunOx64x1HDbCekKAGGndnbU5Lu7KVDm4sSLkne5v5YeSU4Or+fGPqmqEcbO/JVubeXh4+GMHDmdmpjOtOzmjYpNHe+hh/UEWIPUHH3nVK8vZxhSYzIGkIfSQF3Fup71j6A4wtw48dYlRAwAKaJ1dmbtAPlPky72PgbYCUo1nkyVUNalVJ2NQr3QOsM691h8rBXQAoQbdCO8uPbhzNHNRLFLTyU7OBJpazKW+V9DjZge63Q7tth1VZcHkjkLMDHewU2vqFiDtcjy8QPDCjPeP6OluHlDuP3cfeb3tsvuRgKTcsJWa6Dh4RVM06OyrMQxiX5S4Fi52vc9bWG29+kzxZ8Qv1go6C0lTI2jWN1QnbboxHPwFuvLGaQZjm8WpGWjpX5Akl5F8SQB3fQgHzGGXB3wzjoZe2aQyyBbL3AoW/MgXJvbbnyvheholGOZu329zbw/8PKamPaMDPOTdpZe8dXUgHYb+/niowYMUc8pOTthgwYMBIYMGDAAYMGDAB+EY59m/wAHIJpmkSVoUbfs1QEA9bXOwPh0wYMJqy4akoeVn2fh5VU0X+Cr5g45JIQUPlax0/hbE6nHOcRS9g8PaSj6pgJJHiChAI8+WP3BhNG8NXde5JlGmdZ2Y9f0OnH3Sx1fh2lvzxOVPHOcNKIRB2cjclFOb/ixIt58sGDA0KGpF34UUMHANXUxf46un1N+7iYBR5HazH2t6488v+DNPHKrvK8qKbmNlUBvAEjp5dcGDDpEfXn0dHQlUAAAWA5AY/cGDDMQwYMGAAwYMG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data:image/jpeg;base64,/9j/4AAQSkZJRgABAQAAAQABAAD/2wCEAAkGBhQSERUTExQVFRQVFCEZGBgXFSAbIBweHBscGiAfHyEeGycgGyImHiAfIDEsIygpLCwsISA9NTwqNSYtLikBCQoKDgwOGg8PGiwkHyU1LywvKjQpLCw0KSwsKiwwKiwsLCwsLCw0KSwqLCopKS0sLCwsLCwsKTQvKSwqLCw0LP/AABEIAIgAiAMBIgACEQEDEQH/xAAbAAADAQEBAQEAAAAAAAAAAAAABQYEBwMCAf/EAEUQAAIBAgQDBgIGCAMGBwAAAAECAwQRAAUSIQYxQRMiUWFxgQcyFEJSYpGhFSMzQ3KisbIkY4IlNJPB8PEWU2RzdIPh/8QAGAEAAwEBAAAAAAAAAAAAAAAAAAECAwT/xAAqEQACAgEDAgUEAwEAAAAAAAAAAQIRIQMSMUFRIjJx0fATYaGxkeHxgf/aAAwDAQACEQMRAD8A7jgwYMABgwYyZpmcdPE80raUQXJ/5DxJ5DACVmvCvP8AiOCjiMkzgDoo+Zj4KOp/LxxzSDIK/N5mqJGemp2+QFm+XoFUEX82NgT44usj+H1HTWIjEkg/eS99va+w9hibbN5acIeZ57L3I2m45zaolL01NeEnuq0e1vNyVufQ2xSNU5xLHpENLTufrmQsR6LYgH1JxW/S019nqXXa+m+9vEjmBj2w6CWoukUcrHw7zTte3+mr2v2u0k5eHyWt5WtihFRnMUekxUs7j64kKk+q2AJ9CMP6HPRJUS05RkeIKx1EWZWvZlsbkbWPKxxpocxEpkAVgI30ajazEc9Nib25et/DCoctST8yRzOfjXN6aUPU0x7EfMqx923k41WPqbY6FkPE0FZEJIXBHVSbMp8CPH8saqbNopHaNJFLobMl+8CN9xzwnz34f0dVcvEEc/vI+635bH3BwZFKUJcqvT2KPBjkE3DFblE61MLNUQL84Um+jqGS5t6i9iOmOp5Tm0dTEk0TBkcXHl5HwI6jDTJnp7Vado2YMGDDMgwYMGAAwYMIuJ+MqehW8rXcjuxrux9ug8ztgHGLk6Ql+JvF0tIkUVObTysfq6iFG2w8SxAHocePCvAsjlanMnaabmkUjalj8yPlLeQFh541cLZO1VN+k6pAsjqBBFz7JN7HfmzXvy2v57VtZKVjdlGplUkDxIBIHucTV5N3PYtkeerPmevjQhXkRS3IMwBPoCd8J+JvpKtE1POsYL6SskYZSSO7cizC7d3Y9RjPkdHTV1CjyIkvaoO1ZgC2u3eueakG9vDa2PLKoNOWaKifSillWZiL9msh7Nrn62kKQd+nPDJUVF/g8Wz6SOphNTTNBIW7JpE78Tq9rd8C6kOFIDgcz44s8T8ebTzLanhJW37apugbzCAa29wgx6Lk1Q37Wsf+GGNIx/MHb88ApJPnB4cSZZL20FVTAGZCYnBNgY5OZP8AA1n9j44agx0sG5OiNbk8yepJtzJNz6nGP/wz/wCpq/8Ajf8A5bH42SVC/sqyT0mjSQfkEb+bAFppKyKoVnkgWArGkuY66lJ2Zu45INgApOtY9JWxGwPhjpkCEKATqIABPibc/fEzXlwEFXTXWOQSLNSknQwv3ilta7E3trFib42sHqgWjqVEBA0GIbk9Q51Xt0suk872IwkVN7hxHVIzMgZSyW1KDci97XHS9jiI4s4BYFqnLmaCfmyRtpEn4Gwb12Plzww4HjHa1rhUUfSBGAm6/q41GxtvcknffFK9agkWIsA7KWVb7kLYG3pcYfJKb05eEjfhjxZLUrLDUsTPC3VQpKnaxAA3VgQfUYucR3FeSvBL+kqRAZo1Imj6Sx9eX1ha9+tuthjfwrxzT1y2jOiUC7RN8w8x0YeY97YF2HqR3eOKx+iiwYMGGYhjlb8P/T89nLi8NOU1+BIUaU9zcnyB8cVXHnGy0EVls08gPZr0H3m8h+Z98e/AWWNFSK8hLTVB7aVjzLPuL+i2GJecHRC9OLn3whtm9f2MLPtcEKL8rswRb+VyL+WPmgy0Q62MjsXOpy7XF+pA5IPIWGMlZUU1YktK7/NeMrfSxsea352IuCLi4wvjyieGJvpdb2lNGpLfqgrsoF7O+o3FudgCfHfDM0sUFZRUkQE6wEy1JBWFGI7VyNXeQNoNubFhYC5ONtLku4qKxleRO8o/dQj7gPUDm7b+GkbY+shomdjVzKRLItkQ/uo+YTyY/M3ntyUYnvipVuy0tGp0iqnCuR9kFRb8WB9sItXKW2/+jM8VmbS0CsY3JEWn55tOxZb7RxA83bn0A2voynJphUGqqZEuIzGkUd9KKxDMSzbuxIG9gNsaMiokV5mAAKsIVH2Y41GlR4C5Le+PbiKuSGAySSpEikEs66lP3bXBN+lt74ZLedsT7/TsPaRx9oNUobR4NotqAPIkX/r4Yns6qpqWftJmLUrsAJk7rQE7ASD5XjJ+sRtffC3MKw/4eSQssoR+xmanUiNCUGoxiXuk3AB3Nr93fFblOXKaRY3YzrJHd2c316xdid7AG+wGwFrYXJVKGT3yrMu1DA/Mh0t0sfMfVPXqLEEEg3xkr8hIcz0rCKc7tf5JfKRR1+8O8PMbYkHqWoRT1BYnsqg0U/8AmRBj2bHxZBbfzbHScPkmS2O0TeX1JMbiliSGbtf18T/u2a13AXZxbvC1g46g3wvNNHFmiu737KjZ5JHO5MkgQXPICymwGwvsN8Os+oGBWqgF54hbSNu1jvdoz59VPRvInGSZaRdWaOxZTEpUncKFvpsv27sRvuCbC2EUn17jrLa7tU1FHjNyNLrY7HY+hFj4i+9jjnMvD/0HPaeRBaGpZtNuSsVOpfxsR6+WK/LuK3cqZaSeCNzZZH0kb8tYB1JfluLX8MfXHOUmejfRcTRfrYmHMOm4t5kXHvgeQg3CVPh4KDBiQ+HvHIro9D7VEagvbkw5ax4eY6HyODFJ2ZSi4OmJ/iZkvb12XrbaV2jb0DI5/l1Yvq6rEMTPpZgovpQXY+AUdSeQxAUuefTc+RVN4aVJAvm1tLN+Jt6Dzxb55naUsYkkDFS4XuqWIvfewBJ5dMSurNtROoxfyyZVp8xukjxUsPWEAPPb72oWi/0gkePXDCpy9dVNQoWaIfrpNblyUjI0gliSQ0hX2U48KjivLavTCzq7OwVUaNg1yQNtSi2GWULqq6uX7JjhXyCJrP8ANIfwwA210r7DzEH8XaVhTQ1KfPTThr+AO39wXFNm1QzOIEm7B3F1YoGLAcwlzp1Dmbg7EbeHN+N6iqy6WICskqRKDqimRSpAIFiLaSGvawAIwS4DQi96aLnh/NRUaauHeKZQJk6pIu1/w7p8ghHXFFLGGBDAEEbgi4PrjluV5Y8FdNLQSCOBCUnjkYKqOI9Srue8uogXFiLMOVr1WQcTymjjlnQu/a6JTEoIUb7gIz6gNhceOBMNTT6xGP6LowY9otMZKRoSpVWY3sFO2rw8BytfDlVsLDYDHOcxyisqI2buVDSbwmSkSPsjqAfUJNwhUC2xfYcuuriLhqqjAmpGlerl7sjCW0arYX0qx0i1rLsTuTz3wWJwTpOQv+JtWss1Pl8Ntck4kkt0J2F/OxLHyA8cdNGOY8HcHtQGavryA0akjvazuO85PVj8o9T4jDvLfiYknfalqo4DymMepLeJK3sPPcYE+5epG0owyl1+7LPEm9DpknpQLjWlXCvj+sBkQdP2gv8A/YMVMUoZQykMpFwQbgg8iD1GE+drpqaOX/MaI+kiE/3IuGzCDzRqzHVNTSCIXaSMqoe62JFu9tcW5na+2NlMGCLrsW0jVble29r9L4lZ67MjqKGkWPtjGrMHZrayoJAsBh1w802h0qHV5UkILIukWIDCwJNrA2wDcaRH/DzJewzHMVAsI2VV9HZnH5WwY8s5zz6BnoZjaGpiQSeA3Kq3sR+BODCRpqxlJqXdI+eF8k+i57UIBZGhaSP+F3U2Hobj2x0DMcyjh0GU2DNpBsTY2J3sNhYHfliGbO9XEax37qQGH3K9ofzxb5zmYp4jKyO4UgaUF2JYhRYdTcgYEGrblG+qR7KY5lDArIt7gghhcG+xGFvDnzVXj9Lb+1LflhdleRTTTirqLU9jdIIjY+szr+0P3flHnhhlDaKuriP1iky+jpoP80Z/HDIaSTSZuzfJ4qmMxzLqW9xvYqRyZSN1I8RiYn4LrFsIcxfSp7oniWVl9H53xW1VWsYXUbamCr5seQxP0vHUbF9cUsKpveUBSy6+z1BQS3z2ABAJuLXwOgg51glq7g8R3illRtAWQyzIdDyStMWdxq3YlUQXbure25wn4pp4aaAClaWFJapWkAdl0js35C4YArZwG33HljrDVUU8LnU3Zi4YgshGnnuLMLYiM2+HKrRVaI5kvIKiFmOprhLEE/WuLi/W4xLXY6NPVz4mRee8U1dPUzQxSvDHFIUVU+yDsSSCXJFiSSb3x0Onr6iqpKVe1ZZGQNOUOhjqUmMagDoDW1EqL2G3PHM6unFU9EWOlpYAJX8omdC/r2Se5GKvhbMZJ6SuaM9m00yRRm/7NNAUb/ci39sJG2rFbVjK/wA/sospmM8M1JKrzjcOvbBymy3USG2uzE89wQRvbamSolsFSDRYWBd1AHshY+23thRkEaUqLfW8kwHZoBdhGny38Pm1MTYanPkMe8XHNM0vZa113tYOjb/6WN/a+LOOSbeENsuoBEmkHrewGlR5Ko5D8cYeJuVP/wDLj/qf+V8OA19xhLnbaqmji/zWlPpGhH9zrgM4+awhy6KUzIZO1QTail7GN7BrXUg2vZhfr+TOloljLsL3kbU1yTvYLtfkLAYj6ziSGWdTSLPLIisCaeL6xYd1y1kIFm2Y9drHFZlU8rxK00YikI7yBgwHuP8AoYEVNNLJB8YZJ9KzukjIuohDyfwpIxsfU2Hvgx9VueaOIo1v3TCIT6sC4/O2DCRepKUVFfYxcbZCaLMIcyS/ZNOpm+6SdJPoy39D6jHUdj54QfEEf7Nqv/aP9Rjw+HGe/SaGO5u8Q7N/VRsfdbHBwxSuempPpg+OIOLpaevpqZYNcU9gX3vctbu227uzG/Q9Mbs8PYzwVP1QexlPgkhGlj/DIF9mOHuPGspFlRo3GpHUqw8QRY4ZG5YwIeMa9YlQu7wqzW7dUD9mbg2sQdJZdShrG3vulfOCtpu1ewQGcLTrblYSMLGTWe66qeQtcAYo8irWRjSTsTLGLo5/ex8g/mw+VvA78mGM9Vwf2pYPUTdiz69CEIdXS8igOwHS56C97YRcWo4Z9cJTWWeNpDIY5dTSMuksJEWQFhsFIDaSLC1hyws4MrDFVVeXsSVhbtIb72iffT6LcAeR8sUdBk8NNCY410puWJJJJI3ZiSSx8ziEyaMUbwVlRIe0aiSIxBbsd+6WN7DYAAczY+BwDjUt3zJJz03ZSKn/AJVDUAf8Sdf6Yp/hxCDlwTrNWlfYKNX8isPfCjNhrzHsxbVJQyAKD9eVZZVXcA3OoDcDfDn4cx9kIIWkiciplP6tw+ljD8rW5Ns/kehOJXJ1ajuH5/ZY8V5aZYWRCVMzxxOy8xGX71j02J/HE7wn8O6OSmEssIZprsBc2jUk6VWx5gWueZN8WOY0shs8LgSKLaXvocc7NbcHwYbjzG2DJICkKqyaCCe7cNa7E2uNiPDltbli6yca1HGFJmqlpxGioCSFUAFjcm2256nCfKD21TPUfUX/AA8R8QhJkYesnd/0DH3n1exK0sBtPKL6hv2Ud7NIfPoo6t5A4ZUNEkMaRILIihVHkP6nARwr7ijh3iumqZJaenBHYbfLZSLlbr5XFumH2MOXZHBA0jQxKjStqcqOZ/6J2G25wr+IGe/RaGVwbO47OP8Aiba/sLn2wDpSlUSR4TyD6dmU+YSD9Sk57L77L3QfRQAfX0ODFT8Mx/sum/hP97YMCK1pNyrtgf5jl6TxPFILpIpVhe2xxzfLcrkySsuzF6GoIQyH6hv3S46EEkX5EE8uWOo4Rcb5Z9IoKiO1z2ZZfVe8P6WwNBpzrwvhjy+JjPuJGadaOkKmoLAu7fJEvzd77TEA2UbkX5YnPhdx0JUWjnYawLRMT86/ZP3gOXiPTd5nnC0aJAkMX6s16yygdAQwJPW1yPT0GFdor6eydSGcsC1iEE9nPTyWDod45AAbi/NWUi4OxBscftDnpVxBVARTE2Rh+zl80J5H7h3HS43xnq5oMsiCwxMzzzWSNWJaSRvFmJ6Dck7AY0y1GtRHWQIqykKBrEiljyU3VbHw2tfre2GRX8DeWIMpU8iCD6HbExXZZpqmkIueytCTazOUMbISdlawUgnmGbzxtGSzw/7tPdOkVRd1Hkrg9ovvqwHN5wCs1E5HUxSJKp9mKN/LgFHHBwuuoqmWrZexlE7OLJZtQIAA38rDve+Ot/okxVFIgIaQMpKi3dRYyrsfBdXK/Nna2G5zwaSop6xb/ZiNx6G9hjxpKqRART0MgLG7PNIqXPixu7t+GJSOieq5riilwlr8+JcwUqiWcbNf5IvORh1+6O8fIb4+Gyieb/eZ9CdY6e6A+TSE6yP4dGDtgtI/6OSFilwig2TUOYuB3jfbnz5nFHOkvU9IqQUcEsvfnlsZJW2DSEDpfYADZV5Ae5OaPj2l1BJmemc8lnQx39GPdI9DhhkGbpVU6SruGFmDc1YbMrDoQbg4x5PlatFLFLGWAcxkyC4dFPcA+6FsOXPVz3OD0HjO7kdQzq6hlIZWFwQbgjxB645rm2XSZ1W2RtNFTMUMg+u+2rR4nkL8gPG9saPidxyIENJAw7VhaRgf2anoPBiPwHqMUXw8yzsMugUixZe0b1fvf0IwucGkU9OP1Or49x1lmWx08SQxLpRBZRe//c33wY1YMUczdhgwYMAEtxB8OqWpOsKYZr3EkXdN+hI5Hffx88KuGePjHK1FmBCTxtoEp2WTwv8AZJFiDyN+hxfYjeNfhwlfIsqydlIF0k6NQYdL7jluPT0xLXY3hNS8Opx+h7m+WF5IJ1AZ4GYhT1Drpa3geRHpba98Ks6WeskhhSKSKFJllllksu0bBgiC5JJYC55AYQ0tPmWUxFiUrKZBugLB0UdVuL2HhuB5Yo8i+IdHVABZRG5+pJ3T7dG9jgHtlHKyl1M3FWbSQVMMiORFEyCoW+zLM5jBI6aLFtvHGviPiloHjjhQSO86RNqYhVL8hcA3a3et0AueYvqr+GklSoRncipWzXsdNhYFdunOx64x1HDbCekKAGGndnbU5Lu7KVDm4sSLkne5v5YeSU4Or+fGPqmqEcbO/JVubeXh4+GMHDmdmpjOtOzmjYpNHe+hh/UEWIPUHH3nVK8vZxhSYzIGkIfSQF3Fup71j6A4wtw48dYlRAwAKaJ1dmbtAPlPky72PgbYCUo1nkyVUNalVJ2NQr3QOsM691h8rBXQAoQbdCO8uPbhzNHNRLFLTyU7OBJpazKW+V9DjZge63Q7tth1VZcHkjkLMDHewU2vqFiDtcjy8QPDCjPeP6OluHlDuP3cfeb3tsvuRgKTcsJWa6Dh4RVM06OyrMQxiX5S4Fi52vc9bWG29+kzxZ8Qv1go6C0lTI2jWN1QnbboxHPwFuvLGaQZjm8WpGWjpX5Akl5F8SQB3fQgHzGGXB3wzjoZe2aQyyBbL3AoW/MgXJvbbnyvheholGOZu329zbw/8PKamPaMDPOTdpZe8dXUgHYb+/niowYMUc8pOTthgwYMBIYMGDAAYMGDAB+EY59m/wAHIJpmkSVoUbfs1QEA9bXOwPh0wYMJqy4akoeVn2fh5VU0X+Cr5g45JIQUPlax0/hbE6nHOcRS9g8PaSj6pgJJHiChAI8+WP3BhNG8NXde5JlGmdZ2Y9f0OnH3Sx1fh2lvzxOVPHOcNKIRB2cjclFOb/ixIt58sGDA0KGpF34UUMHANXUxf46un1N+7iYBR5HazH2t6488v+DNPHKrvK8qKbmNlUBvAEjp5dcGDDpEfXn0dHQlUAAAWA5AY/cGDDMQwYMGAAwYMG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59324" y="2776835"/>
            <a:ext cx="19736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rebuchet MS" panose="020B0603020202020204" pitchFamily="34" charset="0"/>
              </a:rPr>
              <a:t>Brand</a:t>
            </a:r>
            <a:endParaRPr lang="en-US" sz="5400" dirty="0"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050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y-G2 .jpg"/>
          <p:cNvPicPr>
            <a:picLocks noChangeAspect="1"/>
          </p:cNvPicPr>
          <p:nvPr/>
        </p:nvPicPr>
        <p:blipFill rotWithShape="1">
          <a:blip r:embed="rId2" cstate="print"/>
          <a:srcRect b="1706"/>
          <a:stretch/>
        </p:blipFill>
        <p:spPr>
          <a:xfrm>
            <a:off x="638096" y="205024"/>
            <a:ext cx="7820104" cy="63595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o burnett.jpg"/>
          <p:cNvPicPr>
            <a:picLocks noChangeAspect="1"/>
          </p:cNvPicPr>
          <p:nvPr/>
        </p:nvPicPr>
        <p:blipFill rotWithShape="1">
          <a:blip r:embed="rId2" cstate="print"/>
          <a:srcRect t="2340" r="1493"/>
          <a:stretch/>
        </p:blipFill>
        <p:spPr>
          <a:xfrm>
            <a:off x="0" y="1066800"/>
            <a:ext cx="9144000" cy="457778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ustos.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533400"/>
            <a:ext cx="9144000" cy="574307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azz communication.jpg"/>
          <p:cNvPicPr>
            <a:picLocks noChangeAspect="1"/>
          </p:cNvPicPr>
          <p:nvPr/>
        </p:nvPicPr>
        <p:blipFill rotWithShape="1">
          <a:blip r:embed="rId2" cstate="print"/>
          <a:srcRect t="2452" r="2160"/>
          <a:stretch/>
        </p:blipFill>
        <p:spPr>
          <a:xfrm>
            <a:off x="759504" y="805218"/>
            <a:ext cx="7674812" cy="490978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762000"/>
            <a:ext cx="5920019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3000" dirty="0" smtClean="0">
                <a:latin typeface="Trebuchet MS" pitchFamily="34" charset="0"/>
              </a:rPr>
              <a:t>CAMPANIA </a:t>
            </a:r>
            <a:r>
              <a:rPr lang="ro-RO" sz="3000" smtClean="0">
                <a:latin typeface="Trebuchet MS" pitchFamily="34" charset="0"/>
              </a:rPr>
              <a:t>MEDIA FLORIOL + CUPĂ</a:t>
            </a:r>
          </a:p>
          <a:p>
            <a:pPr algn="ctr"/>
            <a:r>
              <a:rPr lang="ro-RO" sz="2000" b="1">
                <a:cs typeface="Helvetica" pitchFamily="34" charset="0"/>
              </a:rPr>
              <a:t>ediția 1</a:t>
            </a:r>
          </a:p>
          <a:p>
            <a:pPr algn="ctr"/>
            <a:r>
              <a:rPr lang="en-US" sz="2000" b="1">
                <a:cs typeface="Helvetica" pitchFamily="34" charset="0"/>
              </a:rPr>
              <a:t>4</a:t>
            </a:r>
            <a:r>
              <a:rPr lang="ro-RO" sz="2000" b="1">
                <a:cs typeface="Helvetica" pitchFamily="34" charset="0"/>
              </a:rPr>
              <a:t> </a:t>
            </a:r>
            <a:r>
              <a:rPr lang="en-US" sz="2000" b="1">
                <a:cs typeface="Helvetica" pitchFamily="34" charset="0"/>
              </a:rPr>
              <a:t>– 23 octombrie</a:t>
            </a:r>
            <a:r>
              <a:rPr lang="ro-RO" sz="2000" b="1">
                <a:cs typeface="Helvetica" pitchFamily="34" charset="0"/>
              </a:rPr>
              <a:t> 2013 </a:t>
            </a:r>
            <a:endParaRPr lang="en-US" sz="2000" b="1">
              <a:cs typeface="Helvetica" pitchFamily="34" charset="0"/>
            </a:endParaRPr>
          </a:p>
          <a:p>
            <a:pPr algn="ctr"/>
            <a:endParaRPr lang="ro-RO" sz="2000" smtClean="0">
              <a:latin typeface="Trebuchet MS" pitchFamily="34" charset="0"/>
            </a:endParaRPr>
          </a:p>
          <a:p>
            <a:pPr algn="ctr"/>
            <a:endParaRPr lang="en-US" sz="2000" dirty="0">
              <a:latin typeface="Trebuchet MS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69140" y="2329004"/>
            <a:ext cx="5341260" cy="2547796"/>
            <a:chOff x="2102759" y="2329004"/>
            <a:chExt cx="4762500" cy="19907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2759" y="2329004"/>
              <a:ext cx="4762500" cy="199072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34" t="30410" r="12624" b="34795"/>
            <a:stretch/>
          </p:blipFill>
          <p:spPr bwMode="auto">
            <a:xfrm>
              <a:off x="4572000" y="2362200"/>
              <a:ext cx="2133600" cy="1868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4251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524000"/>
            <a:ext cx="88392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o-RO" sz="2000" dirty="0" smtClean="0">
                <a:solidFill>
                  <a:schemeClr val="tx1"/>
                </a:solidFill>
                <a:cs typeface="Helvetica" pitchFamily="34" charset="0"/>
              </a:rPr>
              <a:t>Campanie bannere dedicată Cupei,</a:t>
            </a:r>
            <a:r>
              <a:rPr lang="en-US" sz="2000" dirty="0" smtClean="0">
                <a:solidFill>
                  <a:schemeClr val="tx1"/>
                </a:solidFill>
                <a:cs typeface="Helvetica" pitchFamily="34" charset="0"/>
              </a:rPr>
              <a:t> cu </a:t>
            </a:r>
            <a:r>
              <a:rPr lang="ro-RO" sz="2000" dirty="0" smtClean="0">
                <a:solidFill>
                  <a:schemeClr val="tx1"/>
                </a:solidFill>
                <a:cs typeface="Helvetica" pitchFamily="34" charset="0"/>
              </a:rPr>
              <a:t>cadru </a:t>
            </a:r>
            <a:r>
              <a:rPr lang="ro-RO" sz="2000" smtClean="0">
                <a:solidFill>
                  <a:schemeClr val="tx1"/>
                </a:solidFill>
                <a:cs typeface="Helvetica" pitchFamily="34" charset="0"/>
              </a:rPr>
              <a:t>dedicat FLORIOL</a:t>
            </a:r>
            <a:r>
              <a:rPr lang="en-US" sz="2000" smtClean="0">
                <a:solidFill>
                  <a:schemeClr val="tx1"/>
                </a:solidFill>
                <a:cs typeface="Helvetica" pitchFamily="34" charset="0"/>
              </a:rPr>
              <a:t>,</a:t>
            </a:r>
            <a:r>
              <a:rPr lang="ro-RO" sz="2000" smtClean="0">
                <a:solidFill>
                  <a:schemeClr val="tx1"/>
                </a:solidFill>
                <a:cs typeface="Helvetica" pitchFamily="34" charset="0"/>
              </a:rPr>
              <a:t> 900.000 afișări pe </a:t>
            </a:r>
            <a:r>
              <a:rPr lang="en-US" sz="2000" smtClean="0">
                <a:solidFill>
                  <a:schemeClr val="tx1"/>
                </a:solidFill>
              </a:rPr>
              <a:t>IQads.ro</a:t>
            </a:r>
            <a:r>
              <a:rPr lang="en-US" sz="2000" dirty="0">
                <a:solidFill>
                  <a:schemeClr val="tx1"/>
                </a:solidFill>
              </a:rPr>
              <a:t>, SMARK.ro, 24FUN.ro, Realitatea.net, Money.ro, Mixtopia.ro, Gustos.ro </a:t>
            </a:r>
            <a:endParaRPr lang="ro-RO" sz="2000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smtClean="0">
                <a:solidFill>
                  <a:schemeClr val="tx1"/>
                </a:solidFill>
                <a:cs typeface="Helvetica" pitchFamily="34" charset="0"/>
              </a:rPr>
              <a:t>Branding </a:t>
            </a:r>
            <a:r>
              <a:rPr lang="ro-RO" sz="2000">
                <a:solidFill>
                  <a:schemeClr val="tx1"/>
                </a:solidFill>
                <a:cs typeface="Helvetica" pitchFamily="34" charset="0"/>
              </a:rPr>
              <a:t>FLORIOL </a:t>
            </a:r>
            <a:r>
              <a:rPr lang="en-US" sz="2000" dirty="0" err="1" smtClean="0">
                <a:solidFill>
                  <a:schemeClr val="tx1"/>
                </a:solidFill>
                <a:cs typeface="Helvetica" pitchFamily="34" charset="0"/>
              </a:rPr>
              <a:t>pe</a:t>
            </a:r>
            <a:r>
              <a:rPr lang="en-US" sz="2000" dirty="0" smtClean="0">
                <a:solidFill>
                  <a:schemeClr val="tx1"/>
                </a:solidFill>
                <a:cs typeface="Helvetica" pitchFamily="34" charset="0"/>
              </a:rPr>
              <a:t> </a:t>
            </a:r>
            <a:r>
              <a:rPr lang="en-US" sz="2000" dirty="0">
                <a:hlinkClick r:id="rId2"/>
              </a:rPr>
              <a:t>http://cupaagentiilor.iqads.ro/gatit</a:t>
            </a:r>
            <a:r>
              <a:rPr lang="en-US" sz="2000" dirty="0" smtClean="0">
                <a:hlinkClick r:id="rId2"/>
              </a:rPr>
              <a:t>/</a:t>
            </a:r>
            <a:r>
              <a:rPr lang="ro-RO" sz="2000" dirty="0" smtClean="0">
                <a:solidFill>
                  <a:schemeClr val="tx1"/>
                </a:solidFill>
                <a:cs typeface="Helvetica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cs typeface="Helvetica" pitchFamily="34" charset="0"/>
              </a:rPr>
              <a:t>(all time)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o-RO" sz="2000" dirty="0">
                <a:solidFill>
                  <a:schemeClr val="tx1"/>
                </a:solidFill>
                <a:cs typeface="Helvetica" pitchFamily="34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cs typeface="Helvetica" pitchFamily="34" charset="0"/>
              </a:rPr>
              <a:t> x newsletter</a:t>
            </a:r>
            <a:r>
              <a:rPr lang="ro-RO" sz="2000" dirty="0" smtClean="0">
                <a:solidFill>
                  <a:schemeClr val="tx1"/>
                </a:solidFill>
                <a:cs typeface="Helvetica" pitchFamily="34" charset="0"/>
              </a:rPr>
              <a:t> </a:t>
            </a:r>
            <a:r>
              <a:rPr lang="ro-RO" sz="2000" smtClean="0">
                <a:solidFill>
                  <a:schemeClr val="tx1"/>
                </a:solidFill>
                <a:cs typeface="Helvetica" pitchFamily="34" charset="0"/>
              </a:rPr>
              <a:t>dedicat </a:t>
            </a:r>
            <a:r>
              <a:rPr lang="ro-RO" sz="2000">
                <a:solidFill>
                  <a:schemeClr val="tx1"/>
                </a:solidFill>
                <a:cs typeface="Helvetica" pitchFamily="34" charset="0"/>
              </a:rPr>
              <a:t>FLORIOL legat </a:t>
            </a:r>
            <a:r>
              <a:rPr lang="ro-RO" sz="2000" dirty="0" smtClean="0">
                <a:solidFill>
                  <a:schemeClr val="tx1"/>
                </a:solidFill>
                <a:cs typeface="Helvetica" pitchFamily="34" charset="0"/>
              </a:rPr>
              <a:t>de Cupă</a:t>
            </a:r>
            <a:r>
              <a:rPr lang="en-US" sz="2000" dirty="0" smtClean="0">
                <a:solidFill>
                  <a:schemeClr val="tx1"/>
                </a:solidFill>
                <a:cs typeface="Helvetica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cs typeface="Helvetica" pitchFamily="34" charset="0"/>
              </a:rPr>
              <a:t>trimis</a:t>
            </a:r>
            <a:r>
              <a:rPr lang="en-US" sz="2000" dirty="0" smtClean="0">
                <a:solidFill>
                  <a:schemeClr val="tx1"/>
                </a:solidFill>
                <a:cs typeface="Helvetica" pitchFamily="34" charset="0"/>
              </a:rPr>
              <a:t> </a:t>
            </a:r>
            <a:r>
              <a:rPr lang="ro-RO" sz="2000" dirty="0" smtClean="0">
                <a:solidFill>
                  <a:schemeClr val="tx1"/>
                </a:solidFill>
                <a:cs typeface="Helvetica" pitchFamily="34" charset="0"/>
              </a:rPr>
              <a:t>către </a:t>
            </a:r>
            <a:r>
              <a:rPr lang="ro-RO" sz="2000" smtClean="0">
                <a:solidFill>
                  <a:schemeClr val="tx1"/>
                </a:solidFill>
                <a:cs typeface="Helvetica" pitchFamily="34" charset="0"/>
              </a:rPr>
              <a:t>comunitatea IQads (</a:t>
            </a:r>
            <a:r>
              <a:rPr lang="ro-RO" sz="2000" dirty="0" smtClean="0">
                <a:solidFill>
                  <a:schemeClr val="tx1"/>
                </a:solidFill>
                <a:cs typeface="Helvetica" pitchFamily="34" charset="0"/>
              </a:rPr>
              <a:t>20.000</a:t>
            </a:r>
            <a:r>
              <a:rPr lang="en-US" sz="2000" dirty="0" smtClean="0">
                <a:solidFill>
                  <a:schemeClr val="tx1"/>
                </a:solidFill>
                <a:cs typeface="Helvetica" pitchFamily="34" charset="0"/>
              </a:rPr>
              <a:t>+ </a:t>
            </a:r>
            <a:r>
              <a:rPr lang="en-US" sz="2000" dirty="0" err="1" smtClean="0">
                <a:solidFill>
                  <a:schemeClr val="tx1"/>
                </a:solidFill>
                <a:cs typeface="Helvetica" pitchFamily="34" charset="0"/>
              </a:rPr>
              <a:t>membri</a:t>
            </a:r>
            <a:r>
              <a:rPr lang="en-US" sz="2000" dirty="0" smtClean="0">
                <a:solidFill>
                  <a:schemeClr val="tx1"/>
                </a:solidFill>
                <a:cs typeface="Helvetic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Helvetica" pitchFamily="34" charset="0"/>
              </a:rPr>
              <a:t>activi</a:t>
            </a:r>
            <a:r>
              <a:rPr lang="en-US" sz="2000" dirty="0" smtClean="0">
                <a:solidFill>
                  <a:schemeClr val="tx1"/>
                </a:solidFill>
                <a:cs typeface="Helvetica" pitchFamily="34" charset="0"/>
              </a:rPr>
              <a:t>)</a:t>
            </a:r>
            <a:endParaRPr lang="ro-RO" sz="2000" dirty="0" smtClean="0">
              <a:solidFill>
                <a:schemeClr val="tx1"/>
              </a:solidFill>
              <a:cs typeface="Helvetica" pitchFamily="34" charset="0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o-RO" sz="2000" dirty="0">
                <a:solidFill>
                  <a:schemeClr val="tx1"/>
                </a:solidFill>
                <a:cs typeface="Helvetica" pitchFamily="34" charset="0"/>
              </a:rPr>
              <a:t>1</a:t>
            </a:r>
            <a:r>
              <a:rPr lang="en-US" sz="2000" smtClean="0">
                <a:solidFill>
                  <a:schemeClr val="tx1"/>
                </a:solidFill>
                <a:cs typeface="Helvetica" pitchFamily="34" charset="0"/>
              </a:rPr>
              <a:t> </a:t>
            </a:r>
            <a:r>
              <a:rPr lang="ro-RO" sz="2000">
                <a:solidFill>
                  <a:schemeClr val="tx1"/>
                </a:solidFill>
                <a:cs typeface="Helvetica" pitchFamily="34" charset="0"/>
              </a:rPr>
              <a:t>x </a:t>
            </a:r>
            <a:r>
              <a:rPr lang="ro-RO" sz="2000" smtClean="0">
                <a:solidFill>
                  <a:schemeClr val="tx1"/>
                </a:solidFill>
                <a:cs typeface="Helvetica" pitchFamily="34" charset="0"/>
              </a:rPr>
              <a:t>articol</a:t>
            </a:r>
            <a:r>
              <a:rPr lang="en-US" sz="2000" smtClean="0">
                <a:solidFill>
                  <a:schemeClr val="tx1"/>
                </a:solidFill>
                <a:cs typeface="Helvetica" pitchFamily="34" charset="0"/>
              </a:rPr>
              <a:t> </a:t>
            </a:r>
            <a:r>
              <a:rPr lang="ro-RO" sz="2000" smtClean="0">
                <a:solidFill>
                  <a:schemeClr val="tx1"/>
                </a:solidFill>
                <a:cs typeface="Helvetica" pitchFamily="34" charset="0"/>
              </a:rPr>
              <a:t>dedicat </a:t>
            </a:r>
            <a:r>
              <a:rPr lang="ro-RO" sz="2000">
                <a:solidFill>
                  <a:schemeClr val="tx1"/>
                </a:solidFill>
                <a:cs typeface="Helvetica" pitchFamily="34" charset="0"/>
              </a:rPr>
              <a:t>FLORIOL </a:t>
            </a:r>
            <a:r>
              <a:rPr lang="ro-RO" sz="2000" dirty="0">
                <a:solidFill>
                  <a:schemeClr val="tx1"/>
                </a:solidFill>
                <a:cs typeface="Helvetica" pitchFamily="34" charset="0"/>
              </a:rPr>
              <a:t>legate de Cupă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o-RO" sz="2000" dirty="0">
                <a:solidFill>
                  <a:schemeClr val="tx1"/>
                </a:solidFill>
                <a:cs typeface="Helvetica" pitchFamily="34" charset="0"/>
              </a:rPr>
              <a:t>4</a:t>
            </a:r>
            <a:r>
              <a:rPr lang="ro-RO" sz="2000" smtClean="0">
                <a:solidFill>
                  <a:schemeClr val="tx1"/>
                </a:solidFill>
                <a:cs typeface="Helvetica" pitchFamily="34" charset="0"/>
              </a:rPr>
              <a:t> </a:t>
            </a:r>
            <a:r>
              <a:rPr lang="ro-RO" sz="2000" dirty="0">
                <a:solidFill>
                  <a:schemeClr val="tx1"/>
                </a:solidFill>
                <a:cs typeface="Helvetica" pitchFamily="34" charset="0"/>
              </a:rPr>
              <a:t>x </a:t>
            </a:r>
            <a:r>
              <a:rPr lang="ro-RO" sz="2000" err="1">
                <a:solidFill>
                  <a:schemeClr val="tx1"/>
                </a:solidFill>
                <a:cs typeface="Helvetica" pitchFamily="34" charset="0"/>
              </a:rPr>
              <a:t>mențonări</a:t>
            </a:r>
            <a:r>
              <a:rPr lang="ro-RO" sz="2000">
                <a:solidFill>
                  <a:schemeClr val="tx1"/>
                </a:solidFill>
                <a:cs typeface="Helvetica" pitchFamily="34" charset="0"/>
              </a:rPr>
              <a:t> FLORIOL </a:t>
            </a:r>
            <a:r>
              <a:rPr lang="ro-RO" sz="2000" dirty="0">
                <a:solidFill>
                  <a:schemeClr val="tx1"/>
                </a:solidFill>
                <a:cs typeface="Helvetica" pitchFamily="34" charset="0"/>
              </a:rPr>
              <a:t>în alte articole editoriale IQads despre Cupă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o-RO" sz="2000" dirty="0">
                <a:solidFill>
                  <a:schemeClr val="tx1"/>
                </a:solidFill>
                <a:cs typeface="Helvetica" pitchFamily="34" charset="0"/>
              </a:rPr>
              <a:t>4</a:t>
            </a:r>
            <a:r>
              <a:rPr lang="ro-RO" sz="2000" smtClean="0">
                <a:solidFill>
                  <a:schemeClr val="tx1"/>
                </a:solidFill>
                <a:cs typeface="Helvetica" pitchFamily="34" charset="0"/>
              </a:rPr>
              <a:t> </a:t>
            </a:r>
            <a:r>
              <a:rPr lang="ro-RO" sz="2000" dirty="0" smtClean="0">
                <a:solidFill>
                  <a:schemeClr val="tx1"/>
                </a:solidFill>
                <a:cs typeface="Helvetica" pitchFamily="34" charset="0"/>
              </a:rPr>
              <a:t>x </a:t>
            </a:r>
            <a:r>
              <a:rPr lang="ro-RO" sz="2000" smtClean="0">
                <a:solidFill>
                  <a:schemeClr val="tx1"/>
                </a:solidFill>
                <a:cs typeface="Helvetica" pitchFamily="34" charset="0"/>
              </a:rPr>
              <a:t>menționări </a:t>
            </a:r>
            <a:r>
              <a:rPr lang="ro-RO" sz="2000">
                <a:solidFill>
                  <a:schemeClr val="tx1"/>
                </a:solidFill>
                <a:cs typeface="Helvetica" pitchFamily="34" charset="0"/>
              </a:rPr>
              <a:t>FLORIOL </a:t>
            </a:r>
            <a:r>
              <a:rPr lang="ro-RO" sz="2000" dirty="0" smtClean="0">
                <a:solidFill>
                  <a:schemeClr val="tx1"/>
                </a:solidFill>
                <a:cs typeface="Helvetica" pitchFamily="34" charset="0"/>
              </a:rPr>
              <a:t>în alte </a:t>
            </a:r>
            <a:r>
              <a:rPr lang="ro-RO" sz="2000" dirty="0" err="1" smtClean="0">
                <a:solidFill>
                  <a:schemeClr val="tx1"/>
                </a:solidFill>
                <a:cs typeface="Helvetica" pitchFamily="34" charset="0"/>
              </a:rPr>
              <a:t>newslettere</a:t>
            </a:r>
            <a:r>
              <a:rPr lang="en-US" sz="2000" dirty="0" smtClean="0">
                <a:solidFill>
                  <a:schemeClr val="tx1"/>
                </a:solidFill>
                <a:cs typeface="Helvetic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Helvetica" pitchFamily="34" charset="0"/>
              </a:rPr>
              <a:t>editoriale</a:t>
            </a:r>
            <a:r>
              <a:rPr lang="en-US" sz="2000" dirty="0" smtClean="0">
                <a:solidFill>
                  <a:schemeClr val="tx1"/>
                </a:solidFill>
                <a:cs typeface="Helvetica" pitchFamily="34" charset="0"/>
              </a:rPr>
              <a:t> IQads</a:t>
            </a:r>
            <a:r>
              <a:rPr lang="ro-RO" sz="2000" dirty="0" smtClean="0">
                <a:solidFill>
                  <a:schemeClr val="tx1"/>
                </a:solidFill>
                <a:cs typeface="Helvetica" pitchFamily="34" charset="0"/>
              </a:rPr>
              <a:t>, legate de Cupă</a:t>
            </a:r>
            <a:endParaRPr lang="en-US" sz="2000" dirty="0" smtClean="0">
              <a:solidFill>
                <a:schemeClr val="tx1"/>
              </a:solidFill>
              <a:cs typeface="Helvetica" pitchFamily="34" charset="0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o-RO" sz="2000" smtClean="0">
                <a:solidFill>
                  <a:schemeClr val="tx1"/>
                </a:solidFill>
                <a:cs typeface="Helvetica" pitchFamily="34" charset="0"/>
              </a:rPr>
              <a:t>14</a:t>
            </a:r>
            <a:r>
              <a:rPr lang="en-US" sz="2000" smtClean="0">
                <a:solidFill>
                  <a:schemeClr val="tx1"/>
                </a:solidFill>
                <a:cs typeface="Helvetica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cs typeface="Helvetica" pitchFamily="34" charset="0"/>
              </a:rPr>
              <a:t>x header </a:t>
            </a:r>
            <a:r>
              <a:rPr lang="en-US" sz="2000" smtClean="0">
                <a:solidFill>
                  <a:schemeClr val="tx1"/>
                </a:solidFill>
                <a:cs typeface="Helvetica" pitchFamily="34" charset="0"/>
              </a:rPr>
              <a:t>branded </a:t>
            </a:r>
            <a:r>
              <a:rPr lang="ro-RO" sz="2000">
                <a:solidFill>
                  <a:schemeClr val="tx1"/>
                </a:solidFill>
                <a:cs typeface="Helvetica" pitchFamily="34" charset="0"/>
              </a:rPr>
              <a:t>FLORIOL </a:t>
            </a:r>
            <a:r>
              <a:rPr lang="ro-RO" sz="2000" dirty="0" smtClean="0">
                <a:solidFill>
                  <a:schemeClr val="tx1"/>
                </a:solidFill>
                <a:cs typeface="Helvetica" pitchFamily="34" charset="0"/>
              </a:rPr>
              <a:t>î</a:t>
            </a:r>
            <a:r>
              <a:rPr lang="en-US" sz="2000" dirty="0" smtClean="0">
                <a:solidFill>
                  <a:schemeClr val="tx1"/>
                </a:solidFill>
                <a:cs typeface="Helvetica" pitchFamily="34" charset="0"/>
              </a:rPr>
              <a:t>n </a:t>
            </a:r>
            <a:r>
              <a:rPr lang="ro-RO" sz="2000" dirty="0" smtClean="0">
                <a:solidFill>
                  <a:schemeClr val="tx1"/>
                </a:solidFill>
                <a:cs typeface="Helvetica" pitchFamily="34" charset="0"/>
              </a:rPr>
              <a:t>alte </a:t>
            </a:r>
            <a:r>
              <a:rPr lang="en-US" sz="2000" dirty="0" smtClean="0">
                <a:solidFill>
                  <a:schemeClr val="tx1"/>
                </a:solidFill>
                <a:cs typeface="Helvetica" pitchFamily="34" charset="0"/>
              </a:rPr>
              <a:t>newsletter</a:t>
            </a:r>
            <a:r>
              <a:rPr lang="ro-RO" sz="2000" dirty="0" smtClean="0">
                <a:solidFill>
                  <a:schemeClr val="tx1"/>
                </a:solidFill>
                <a:cs typeface="Helvetica" pitchFamily="34" charset="0"/>
              </a:rPr>
              <a:t>ele</a:t>
            </a:r>
            <a:r>
              <a:rPr lang="en-US" sz="2000" dirty="0" smtClean="0">
                <a:solidFill>
                  <a:schemeClr val="tx1"/>
                </a:solidFill>
                <a:cs typeface="Helvetica" pitchFamily="34" charset="0"/>
              </a:rPr>
              <a:t> editorial</a:t>
            </a:r>
            <a:r>
              <a:rPr lang="ro-RO" sz="2000" dirty="0" smtClean="0">
                <a:solidFill>
                  <a:schemeClr val="tx1"/>
                </a:solidFill>
                <a:cs typeface="Helvetica" pitchFamily="34" charset="0"/>
              </a:rPr>
              <a:t>e </a:t>
            </a:r>
            <a:r>
              <a:rPr lang="en-US" sz="2000" dirty="0" smtClean="0">
                <a:solidFill>
                  <a:schemeClr val="tx1"/>
                </a:solidFill>
                <a:cs typeface="Helvetica" pitchFamily="34" charset="0"/>
              </a:rPr>
              <a:t>IQads</a:t>
            </a:r>
            <a:r>
              <a:rPr lang="ro-RO" sz="2000" dirty="0" smtClean="0">
                <a:solidFill>
                  <a:schemeClr val="tx1"/>
                </a:solidFill>
                <a:cs typeface="Helvetica" pitchFamily="34" charset="0"/>
              </a:rPr>
              <a:t>, legate de Cupă</a:t>
            </a:r>
            <a:endParaRPr lang="en-US" sz="2000" dirty="0" smtClean="0">
              <a:solidFill>
                <a:schemeClr val="tx1"/>
              </a:solidFill>
              <a:cs typeface="Helvetica" pitchFamily="34" charset="0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o-RO" sz="2000" dirty="0" smtClean="0">
                <a:solidFill>
                  <a:schemeClr val="tx1"/>
                </a:solidFill>
                <a:cs typeface="Helvetica" pitchFamily="34" charset="0"/>
              </a:rPr>
              <a:t>Calendar </a:t>
            </a:r>
            <a:r>
              <a:rPr lang="ro-RO" sz="2000" dirty="0">
                <a:solidFill>
                  <a:schemeClr val="tx1"/>
                </a:solidFill>
                <a:cs typeface="Helvetica" pitchFamily="34" charset="0"/>
              </a:rPr>
              <a:t>de evenimente Cupa Agențiilor la Gătit </a:t>
            </a:r>
            <a:r>
              <a:rPr lang="ro-RO" sz="2000" dirty="0" smtClean="0">
                <a:solidFill>
                  <a:schemeClr val="tx1"/>
                </a:solidFill>
                <a:cs typeface="Helvetica" pitchFamily="34" charset="0"/>
              </a:rPr>
              <a:t>FLORIOL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o-RO" sz="2000" dirty="0">
                <a:solidFill>
                  <a:schemeClr val="tx1"/>
                </a:solidFill>
                <a:cs typeface="Helvetica" pitchFamily="34" charset="0"/>
              </a:rPr>
              <a:t>2 </a:t>
            </a:r>
            <a:r>
              <a:rPr lang="en-US" sz="2000" dirty="0">
                <a:solidFill>
                  <a:schemeClr val="tx1"/>
                </a:solidFill>
                <a:cs typeface="Helvetica" pitchFamily="34" charset="0"/>
              </a:rPr>
              <a:t>x </a:t>
            </a:r>
            <a:r>
              <a:rPr lang="ro-RO" sz="2000" dirty="0">
                <a:solidFill>
                  <a:schemeClr val="tx1"/>
                </a:solidFill>
                <a:cs typeface="Helvetica" pitchFamily="34" charset="0"/>
              </a:rPr>
              <a:t>machete publicate în 24 FUN și LA CUCINA cu </a:t>
            </a:r>
            <a:r>
              <a:rPr lang="en-US" sz="2000">
                <a:solidFill>
                  <a:schemeClr val="tx1"/>
                </a:solidFill>
                <a:cs typeface="Helvetica" pitchFamily="34" charset="0"/>
              </a:rPr>
              <a:t>logo</a:t>
            </a:r>
            <a:r>
              <a:rPr lang="ro-RO" sz="2000">
                <a:solidFill>
                  <a:schemeClr val="tx1"/>
                </a:solidFill>
                <a:cs typeface="Helvetica" pitchFamily="34" charset="0"/>
              </a:rPr>
              <a:t> FLORIOL</a:t>
            </a:r>
            <a:endParaRPr lang="ro-RO" sz="2000" dirty="0">
              <a:solidFill>
                <a:schemeClr val="tx1"/>
              </a:solidFill>
              <a:cs typeface="Helvetica" pitchFamily="34" charset="0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ro-RO" sz="2000" dirty="0" smtClean="0">
              <a:solidFill>
                <a:schemeClr val="tx1"/>
              </a:solidFill>
              <a:cs typeface="Helvetica" pitchFamily="34" charset="0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  <a:cs typeface="Helvetica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err="1">
                <a:cs typeface="Helvetica" pitchFamily="34" charset="0"/>
              </a:rPr>
              <a:t>Cupa</a:t>
            </a:r>
            <a:r>
              <a:rPr lang="en-US" sz="2800">
                <a:cs typeface="Helvetica" pitchFamily="34" charset="0"/>
              </a:rPr>
              <a:t> </a:t>
            </a:r>
            <a:r>
              <a:rPr lang="en-US" sz="2800" smtClean="0">
                <a:cs typeface="Helvetica" pitchFamily="34" charset="0"/>
              </a:rPr>
              <a:t>Agen</a:t>
            </a:r>
            <a:r>
              <a:rPr lang="ro-RO" sz="2800" smtClean="0">
                <a:cs typeface="Helvetica" pitchFamily="34" charset="0"/>
              </a:rPr>
              <a:t>ț</a:t>
            </a:r>
            <a:r>
              <a:rPr lang="en-US" sz="2800" smtClean="0">
                <a:cs typeface="Helvetica" pitchFamily="34" charset="0"/>
              </a:rPr>
              <a:t>iilor </a:t>
            </a:r>
            <a:r>
              <a:rPr lang="en-US" sz="2800">
                <a:cs typeface="Helvetica" pitchFamily="34" charset="0"/>
              </a:rPr>
              <a:t>la </a:t>
            </a:r>
            <a:r>
              <a:rPr lang="en-US" sz="2800" smtClean="0">
                <a:cs typeface="Helvetica" pitchFamily="34" charset="0"/>
              </a:rPr>
              <a:t>G</a:t>
            </a:r>
            <a:r>
              <a:rPr lang="ro-RO" sz="2800" smtClean="0">
                <a:cs typeface="Helvetica" pitchFamily="34" charset="0"/>
              </a:rPr>
              <a:t>ă</a:t>
            </a:r>
            <a:r>
              <a:rPr lang="en-US" sz="2800" smtClean="0">
                <a:cs typeface="Helvetica" pitchFamily="34" charset="0"/>
              </a:rPr>
              <a:t>tit </a:t>
            </a:r>
            <a:r>
              <a:rPr lang="en-US" sz="2800" dirty="0">
                <a:cs typeface="Helvetica" pitchFamily="34" charset="0"/>
              </a:rPr>
              <a:t>FLORIOL </a:t>
            </a:r>
            <a:r>
              <a:rPr lang="ro-RO" sz="2800" dirty="0">
                <a:cs typeface="Helvetica" pitchFamily="34" charset="0"/>
              </a:rPr>
              <a:t>2013</a:t>
            </a:r>
            <a:endParaRPr lang="en-US" sz="2800" dirty="0">
              <a:cs typeface="Helvetica" pitchFamily="34" charset="0"/>
            </a:endParaRPr>
          </a:p>
          <a:p>
            <a:r>
              <a:rPr lang="ro-RO" sz="2800" dirty="0" smtClean="0">
                <a:solidFill>
                  <a:schemeClr val="bg1">
                    <a:lumMod val="50000"/>
                  </a:schemeClr>
                </a:solidFill>
                <a:cs typeface="Helvetica" pitchFamily="34" charset="0"/>
              </a:rPr>
              <a:t>comunicare media, 1</a:t>
            </a:r>
            <a:endParaRPr lang="ro-RO" sz="2800" dirty="0">
              <a:solidFill>
                <a:schemeClr val="bg1">
                  <a:lumMod val="50000"/>
                </a:schemeClr>
              </a:solidFill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609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ro-RO" sz="2000" smtClean="0">
                <a:solidFill>
                  <a:schemeClr val="tx1"/>
                </a:solidFill>
              </a:rPr>
              <a:t>Branding </a:t>
            </a:r>
            <a:r>
              <a:rPr lang="ro-RO" sz="2000">
                <a:solidFill>
                  <a:schemeClr val="tx1"/>
                </a:solidFill>
                <a:cs typeface="Helvetica" pitchFamily="34" charset="0"/>
              </a:rPr>
              <a:t>FLORIOL</a:t>
            </a:r>
            <a:r>
              <a:rPr lang="ro-RO" sz="2000" smtClean="0">
                <a:solidFill>
                  <a:schemeClr val="tx1"/>
                </a:solidFill>
              </a:rPr>
              <a:t> </a:t>
            </a:r>
            <a:r>
              <a:rPr lang="ro-RO" sz="2000" dirty="0" smtClean="0">
                <a:solidFill>
                  <a:schemeClr val="tx1"/>
                </a:solidFill>
              </a:rPr>
              <a:t>pe d</a:t>
            </a:r>
            <a:r>
              <a:rPr lang="en-US" sz="2000" dirty="0" err="1" smtClean="0">
                <a:solidFill>
                  <a:schemeClr val="tx1"/>
                </a:solidFill>
              </a:rPr>
              <a:t>irect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mailing </a:t>
            </a:r>
            <a:r>
              <a:rPr lang="en-US" sz="2000" dirty="0" err="1">
                <a:solidFill>
                  <a:schemeClr val="tx1"/>
                </a:solidFill>
              </a:rPr>
              <a:t>trimis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c</a:t>
            </a:r>
            <a:r>
              <a:rPr lang="ro-RO" sz="2000" dirty="0" smtClean="0">
                <a:solidFill>
                  <a:schemeClr val="tx1"/>
                </a:solidFill>
              </a:rPr>
              <a:t>ă</a:t>
            </a:r>
            <a:r>
              <a:rPr lang="en-US" sz="2000" dirty="0" err="1" smtClean="0">
                <a:solidFill>
                  <a:schemeClr val="tx1"/>
                </a:solidFill>
              </a:rPr>
              <a:t>tre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agențiile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participante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ro-RO" sz="2000" dirty="0" smtClean="0">
                <a:solidFill>
                  <a:schemeClr val="tx1"/>
                </a:solidFill>
              </a:rPr>
              <a:t>î</a:t>
            </a:r>
            <a:r>
              <a:rPr lang="en-US" sz="2000" dirty="0" smtClean="0">
                <a:solidFill>
                  <a:schemeClr val="tx1"/>
                </a:solidFill>
              </a:rPr>
              <a:t>n </a:t>
            </a:r>
            <a:r>
              <a:rPr lang="en-US" sz="2000" dirty="0" err="1">
                <a:solidFill>
                  <a:schemeClr val="tx1"/>
                </a:solidFill>
              </a:rPr>
              <a:t>anii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trecu</a:t>
            </a:r>
            <a:r>
              <a:rPr lang="ro-RO" sz="2000" dirty="0" smtClean="0">
                <a:solidFill>
                  <a:schemeClr val="tx1"/>
                </a:solidFill>
              </a:rPr>
              <a:t>ț</a:t>
            </a:r>
            <a:r>
              <a:rPr lang="en-US" sz="2000" dirty="0" err="1" smtClean="0">
                <a:solidFill>
                  <a:schemeClr val="tx1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la </a:t>
            </a:r>
            <a:r>
              <a:rPr lang="en-US" sz="2000" dirty="0" err="1">
                <a:solidFill>
                  <a:schemeClr val="tx1"/>
                </a:solidFill>
              </a:rPr>
              <a:t>Cupa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Agen</a:t>
            </a:r>
            <a:r>
              <a:rPr lang="ro-RO" sz="2000" dirty="0" smtClean="0">
                <a:solidFill>
                  <a:schemeClr val="tx1"/>
                </a:solidFill>
              </a:rPr>
              <a:t>ț</a:t>
            </a:r>
            <a:r>
              <a:rPr lang="en-US" sz="2000" dirty="0" err="1" smtClean="0">
                <a:solidFill>
                  <a:schemeClr val="tx1"/>
                </a:solidFill>
              </a:rPr>
              <a:t>iilor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la </a:t>
            </a:r>
            <a:r>
              <a:rPr lang="en-US" sz="2000" dirty="0" err="1">
                <a:solidFill>
                  <a:schemeClr val="tx1"/>
                </a:solidFill>
              </a:rPr>
              <a:t>Fotbal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ro-RO" sz="2000" dirty="0" smtClean="0">
                <a:solidFill>
                  <a:schemeClr val="tx1"/>
                </a:solidFill>
              </a:rPr>
              <a:t>și</a:t>
            </a:r>
            <a:r>
              <a:rPr lang="en-US" sz="2000" dirty="0" smtClean="0">
                <a:solidFill>
                  <a:schemeClr val="tx1"/>
                </a:solidFill>
              </a:rPr>
              <a:t> c</a:t>
            </a:r>
            <a:r>
              <a:rPr lang="ro-RO" sz="2000" dirty="0" smtClean="0">
                <a:solidFill>
                  <a:schemeClr val="tx1"/>
                </a:solidFill>
              </a:rPr>
              <a:t>ă</a:t>
            </a:r>
            <a:r>
              <a:rPr lang="en-US" sz="2000" dirty="0" err="1" smtClean="0">
                <a:solidFill>
                  <a:schemeClr val="tx1"/>
                </a:solidFill>
              </a:rPr>
              <a:t>tre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comunitatea</a:t>
            </a:r>
            <a:r>
              <a:rPr lang="en-US" sz="2000" dirty="0">
                <a:solidFill>
                  <a:schemeClr val="tx1"/>
                </a:solidFill>
              </a:rPr>
              <a:t> IQads </a:t>
            </a:r>
            <a:r>
              <a:rPr lang="en-US" sz="2000" dirty="0" err="1">
                <a:solidFill>
                  <a:schemeClr val="tx1"/>
                </a:solidFill>
              </a:rPr>
              <a:t>Kadett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>
                <a:solidFill>
                  <a:schemeClr val="tx1"/>
                </a:solidFill>
              </a:rPr>
              <a:t>3.000 </a:t>
            </a:r>
            <a:r>
              <a:rPr lang="en-US" sz="2000" dirty="0" smtClean="0">
                <a:solidFill>
                  <a:schemeClr val="tx1"/>
                </a:solidFill>
              </a:rPr>
              <a:t>+)</a:t>
            </a:r>
            <a:endParaRPr lang="ro-RO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>
                <a:solidFill>
                  <a:schemeClr val="tx1"/>
                </a:solidFill>
              </a:rPr>
              <a:t>Branding </a:t>
            </a:r>
            <a:r>
              <a:rPr lang="ro-RO" sz="2000">
                <a:solidFill>
                  <a:schemeClr val="tx1"/>
                </a:solidFill>
                <a:cs typeface="Helvetica" pitchFamily="34" charset="0"/>
              </a:rPr>
              <a:t>FLORIOL</a:t>
            </a:r>
            <a:r>
              <a:rPr lang="ro-RO" sz="200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materialele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folosite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pentru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participan</a:t>
            </a:r>
            <a:r>
              <a:rPr lang="ro-RO" sz="2000" dirty="0" smtClean="0">
                <a:solidFill>
                  <a:schemeClr val="tx1"/>
                </a:solidFill>
              </a:rPr>
              <a:t>ț</a:t>
            </a:r>
            <a:r>
              <a:rPr lang="en-US" sz="2000" dirty="0" err="1" smtClean="0">
                <a:solidFill>
                  <a:schemeClr val="tx1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o-RO" sz="2000" dirty="0">
                <a:solidFill>
                  <a:schemeClr val="tx1"/>
                </a:solidFill>
              </a:rPr>
              <a:t>ș</a:t>
            </a:r>
            <a:r>
              <a:rPr lang="en-US" sz="2000" dirty="0" err="1" smtClean="0">
                <a:solidFill>
                  <a:schemeClr val="tx1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promovare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>
                <a:solidFill>
                  <a:schemeClr val="tx1"/>
                </a:solidFill>
              </a:rPr>
              <a:t>formular</a:t>
            </a:r>
            <a:r>
              <a:rPr lang="en-US" sz="2000" dirty="0">
                <a:solidFill>
                  <a:schemeClr val="tx1"/>
                </a:solidFill>
              </a:rPr>
              <a:t> de </a:t>
            </a:r>
            <a:r>
              <a:rPr lang="ro-RO" sz="2000" dirty="0" smtClean="0">
                <a:solidFill>
                  <a:schemeClr val="tx1"/>
                </a:solidFill>
              </a:rPr>
              <a:t>î</a:t>
            </a:r>
            <a:r>
              <a:rPr lang="en-US" sz="2000" dirty="0" err="1" smtClean="0">
                <a:solidFill>
                  <a:schemeClr val="tx1"/>
                </a:solidFill>
              </a:rPr>
              <a:t>nscriere</a:t>
            </a:r>
            <a:r>
              <a:rPr lang="en-US" sz="2000">
                <a:solidFill>
                  <a:schemeClr val="tx1"/>
                </a:solidFill>
              </a:rPr>
              <a:t>, </a:t>
            </a:r>
            <a:r>
              <a:rPr lang="en-US" sz="2000" smtClean="0">
                <a:solidFill>
                  <a:schemeClr val="tx1"/>
                </a:solidFill>
              </a:rPr>
              <a:t>regulament</a:t>
            </a:r>
            <a:r>
              <a:rPr lang="ro-RO" sz="2000">
                <a:solidFill>
                  <a:schemeClr val="tx1"/>
                </a:solidFill>
              </a:rPr>
              <a:t> </a:t>
            </a:r>
            <a:r>
              <a:rPr lang="ro-RO" sz="2000" smtClean="0">
                <a:solidFill>
                  <a:schemeClr val="tx1"/>
                </a:solidFill>
              </a:rPr>
              <a:t>etc.</a:t>
            </a:r>
            <a:r>
              <a:rPr lang="en-US" sz="2000" smtClean="0">
                <a:solidFill>
                  <a:schemeClr val="tx1"/>
                </a:solidFill>
              </a:rPr>
              <a:t> </a:t>
            </a:r>
            <a:endParaRPr lang="ro-RO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ro-RO" sz="2000" dirty="0" err="1" smtClean="0">
                <a:solidFill>
                  <a:schemeClr val="tx1"/>
                </a:solidFill>
                <a:cs typeface="Helvetica" pitchFamily="34" charset="0"/>
              </a:rPr>
              <a:t>Cover</a:t>
            </a:r>
            <a:r>
              <a:rPr lang="ro-RO" sz="2000" dirty="0" smtClean="0">
                <a:solidFill>
                  <a:schemeClr val="tx1"/>
                </a:solidFill>
                <a:cs typeface="Helvetica" pitchFamily="34" charset="0"/>
              </a:rPr>
              <a:t> </a:t>
            </a:r>
            <a:r>
              <a:rPr lang="ro-RO" sz="2000" dirty="0" err="1" smtClean="0">
                <a:solidFill>
                  <a:schemeClr val="tx1"/>
                </a:solidFill>
                <a:cs typeface="Helvetica" pitchFamily="34" charset="0"/>
              </a:rPr>
              <a:t>photo</a:t>
            </a:r>
            <a:r>
              <a:rPr lang="ro-RO" sz="2000" dirty="0" smtClean="0">
                <a:solidFill>
                  <a:schemeClr val="tx1"/>
                </a:solidFill>
                <a:cs typeface="Helvetica" pitchFamily="34" charset="0"/>
              </a:rPr>
              <a:t> dedicat pe paginile de Facebook </a:t>
            </a:r>
            <a:r>
              <a:rPr lang="ro-RO" sz="2000" smtClean="0">
                <a:solidFill>
                  <a:schemeClr val="tx1"/>
                </a:solidFill>
                <a:cs typeface="Helvetica" pitchFamily="34" charset="0"/>
              </a:rPr>
              <a:t>IQads și </a:t>
            </a:r>
            <a:r>
              <a:rPr lang="ro-RO" sz="2000" dirty="0" smtClean="0">
                <a:solidFill>
                  <a:schemeClr val="tx1"/>
                </a:solidFill>
                <a:cs typeface="Helvetica" pitchFamily="34" charset="0"/>
              </a:rPr>
              <a:t>IQads News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ro-RO" sz="2000" dirty="0" smtClean="0">
                <a:solidFill>
                  <a:schemeClr val="tx1"/>
                </a:solidFill>
                <a:cs typeface="Helvetica" pitchFamily="34" charset="0"/>
              </a:rPr>
              <a:t>Event dedicat Cupei Agențiilor la Gătit FLORIOL cu </a:t>
            </a:r>
            <a:r>
              <a:rPr lang="ro-RO" sz="2000" smtClean="0">
                <a:solidFill>
                  <a:schemeClr val="tx1"/>
                </a:solidFill>
                <a:cs typeface="Helvetica" pitchFamily="34" charset="0"/>
              </a:rPr>
              <a:t>branding </a:t>
            </a:r>
            <a:r>
              <a:rPr lang="ro-RO" sz="2000">
                <a:solidFill>
                  <a:schemeClr val="tx1"/>
                </a:solidFill>
                <a:cs typeface="Helvetica" pitchFamily="34" charset="0"/>
              </a:rPr>
              <a:t>FLORIOL </a:t>
            </a:r>
            <a:endParaRPr lang="ro-RO" sz="2000" smtClean="0">
              <a:solidFill>
                <a:schemeClr val="tx1"/>
              </a:solidFill>
              <a:cs typeface="Helvetica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ro-RO" sz="2000">
                <a:solidFill>
                  <a:schemeClr val="tx1"/>
                </a:solidFill>
                <a:cs typeface="Helvetica" pitchFamily="34" charset="0"/>
              </a:rPr>
              <a:t>3</a:t>
            </a:r>
            <a:r>
              <a:rPr lang="en-US" sz="2000" smtClean="0">
                <a:solidFill>
                  <a:schemeClr val="tx1"/>
                </a:solidFill>
                <a:cs typeface="Helvetica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cs typeface="Helvetica" pitchFamily="34" charset="0"/>
              </a:rPr>
              <a:t>album</a:t>
            </a:r>
            <a:r>
              <a:rPr lang="ro-RO" sz="2000" dirty="0" smtClean="0">
                <a:solidFill>
                  <a:schemeClr val="tx1"/>
                </a:solidFill>
                <a:cs typeface="Helvetica" pitchFamily="34" charset="0"/>
              </a:rPr>
              <a:t>e</a:t>
            </a:r>
            <a:r>
              <a:rPr lang="en-US" sz="2000" dirty="0" smtClean="0">
                <a:solidFill>
                  <a:schemeClr val="tx1"/>
                </a:solidFill>
                <a:cs typeface="Helvetic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Helvetica" pitchFamily="34" charset="0"/>
              </a:rPr>
              <a:t>foto</a:t>
            </a:r>
            <a:r>
              <a:rPr lang="en-US" sz="2000" dirty="0" smtClean="0">
                <a:solidFill>
                  <a:schemeClr val="tx1"/>
                </a:solidFill>
                <a:cs typeface="Helvetica" pitchFamily="34" charset="0"/>
              </a:rPr>
              <a:t> </a:t>
            </a:r>
            <a:r>
              <a:rPr lang="en-US" sz="2000" err="1" smtClean="0">
                <a:solidFill>
                  <a:schemeClr val="tx1"/>
                </a:solidFill>
                <a:cs typeface="Helvetica" pitchFamily="34" charset="0"/>
              </a:rPr>
              <a:t>dedicat</a:t>
            </a:r>
            <a:r>
              <a:rPr lang="ro-RO" sz="2000" smtClean="0">
                <a:solidFill>
                  <a:schemeClr val="tx1"/>
                </a:solidFill>
                <a:cs typeface="Helvetica" pitchFamily="34" charset="0"/>
              </a:rPr>
              <a:t>e Cupei</a:t>
            </a:r>
            <a:r>
              <a:rPr lang="en-US" sz="2000" smtClean="0">
                <a:solidFill>
                  <a:schemeClr val="tx1"/>
                </a:solidFill>
                <a:cs typeface="Helvetica" pitchFamily="34" charset="0"/>
              </a:rPr>
              <a:t> </a:t>
            </a:r>
            <a:r>
              <a:rPr lang="en-US" sz="2000" err="1" smtClean="0">
                <a:solidFill>
                  <a:schemeClr val="tx1"/>
                </a:solidFill>
                <a:cs typeface="Helvetica" pitchFamily="34" charset="0"/>
              </a:rPr>
              <a:t>pe</a:t>
            </a:r>
            <a:r>
              <a:rPr lang="en-US" sz="2000" smtClean="0">
                <a:solidFill>
                  <a:schemeClr val="tx1"/>
                </a:solidFill>
                <a:cs typeface="Helvetica" pitchFamily="34" charset="0"/>
              </a:rPr>
              <a:t> Facebook</a:t>
            </a:r>
            <a:r>
              <a:rPr lang="ro-RO" sz="2000" smtClean="0">
                <a:solidFill>
                  <a:schemeClr val="tx1"/>
                </a:solidFill>
                <a:cs typeface="Helvetica" pitchFamily="34" charset="0"/>
              </a:rPr>
              <a:t> (</a:t>
            </a:r>
            <a:r>
              <a:rPr lang="ro-RO" sz="2000" smtClean="0">
                <a:solidFill>
                  <a:schemeClr val="tx1"/>
                </a:solidFill>
                <a:cs typeface="Helvetica" pitchFamily="34" charset="0"/>
                <a:hlinkClick r:id="rId2"/>
              </a:rPr>
              <a:t>1</a:t>
            </a:r>
            <a:r>
              <a:rPr lang="ro-RO" sz="2000" smtClean="0">
                <a:solidFill>
                  <a:schemeClr val="tx1"/>
                </a:solidFill>
                <a:cs typeface="Helvetica" pitchFamily="34" charset="0"/>
              </a:rPr>
              <a:t>, </a:t>
            </a:r>
            <a:r>
              <a:rPr lang="ro-RO" sz="2000" smtClean="0">
                <a:solidFill>
                  <a:schemeClr val="tx1"/>
                </a:solidFill>
                <a:cs typeface="Helvetica" pitchFamily="34" charset="0"/>
                <a:hlinkClick r:id="rId3"/>
              </a:rPr>
              <a:t>2</a:t>
            </a:r>
            <a:r>
              <a:rPr lang="ro-RO" sz="2000" smtClean="0">
                <a:solidFill>
                  <a:schemeClr val="tx1"/>
                </a:solidFill>
                <a:cs typeface="Helvetica" pitchFamily="34" charset="0"/>
              </a:rPr>
              <a:t> și </a:t>
            </a:r>
            <a:r>
              <a:rPr lang="ro-RO" sz="2000" smtClean="0">
                <a:solidFill>
                  <a:schemeClr val="tx1"/>
                </a:solidFill>
                <a:cs typeface="Helvetica" pitchFamily="34" charset="0"/>
                <a:hlinkClick r:id="rId4"/>
              </a:rPr>
              <a:t>3</a:t>
            </a:r>
            <a:r>
              <a:rPr lang="ro-RO" sz="2000" smtClean="0">
                <a:solidFill>
                  <a:schemeClr val="tx1"/>
                </a:solidFill>
                <a:cs typeface="Helvetica" pitchFamily="34" charset="0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ro-RO" sz="2000">
              <a:solidFill>
                <a:schemeClr val="tx1"/>
              </a:solidFill>
              <a:cs typeface="Helvetica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ro-RO" sz="2000" smtClean="0">
                <a:solidFill>
                  <a:schemeClr val="tx1"/>
                </a:solidFill>
                <a:cs typeface="Helvetica" pitchFamily="34" charset="0"/>
              </a:rPr>
              <a:t>Video, 4 minute: </a:t>
            </a:r>
            <a:r>
              <a:rPr lang="ro-RO" sz="2000" smtClean="0">
                <a:solidFill>
                  <a:schemeClr val="tx1"/>
                </a:solidFill>
                <a:cs typeface="Helvetica" pitchFamily="34" charset="0"/>
                <a:hlinkClick r:id="rId5"/>
              </a:rPr>
              <a:t>follow-up FLORIOL + CAG 2013</a:t>
            </a:r>
            <a:endParaRPr lang="en-US" sz="2000" dirty="0">
              <a:solidFill>
                <a:schemeClr val="tx1"/>
              </a:solidFill>
              <a:cs typeface="Helvetica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err="1">
                <a:cs typeface="Helvetica" pitchFamily="34" charset="0"/>
              </a:rPr>
              <a:t>Cupa</a:t>
            </a:r>
            <a:r>
              <a:rPr lang="en-US" sz="2800">
                <a:cs typeface="Helvetica" pitchFamily="34" charset="0"/>
              </a:rPr>
              <a:t> </a:t>
            </a:r>
            <a:r>
              <a:rPr lang="en-US" sz="2800" smtClean="0">
                <a:cs typeface="Helvetica" pitchFamily="34" charset="0"/>
              </a:rPr>
              <a:t>Agen</a:t>
            </a:r>
            <a:r>
              <a:rPr lang="ro-RO" sz="2800" smtClean="0">
                <a:cs typeface="Helvetica" pitchFamily="34" charset="0"/>
              </a:rPr>
              <a:t>ț</a:t>
            </a:r>
            <a:r>
              <a:rPr lang="en-US" sz="2800" smtClean="0">
                <a:cs typeface="Helvetica" pitchFamily="34" charset="0"/>
              </a:rPr>
              <a:t>iilor </a:t>
            </a:r>
            <a:r>
              <a:rPr lang="en-US" sz="2800">
                <a:cs typeface="Helvetica" pitchFamily="34" charset="0"/>
              </a:rPr>
              <a:t>la </a:t>
            </a:r>
            <a:r>
              <a:rPr lang="en-US" sz="2800" smtClean="0">
                <a:cs typeface="Helvetica" pitchFamily="34" charset="0"/>
              </a:rPr>
              <a:t>G</a:t>
            </a:r>
            <a:r>
              <a:rPr lang="ro-RO" sz="2800" smtClean="0">
                <a:cs typeface="Helvetica" pitchFamily="34" charset="0"/>
              </a:rPr>
              <a:t>ă</a:t>
            </a:r>
            <a:r>
              <a:rPr lang="en-US" sz="2800" smtClean="0">
                <a:cs typeface="Helvetica" pitchFamily="34" charset="0"/>
              </a:rPr>
              <a:t>tit </a:t>
            </a:r>
            <a:r>
              <a:rPr lang="en-US" sz="2800" dirty="0">
                <a:cs typeface="Helvetica" pitchFamily="34" charset="0"/>
              </a:rPr>
              <a:t>FLORIOL </a:t>
            </a:r>
            <a:r>
              <a:rPr lang="ro-RO" sz="2800" dirty="0">
                <a:cs typeface="Helvetica" pitchFamily="34" charset="0"/>
              </a:rPr>
              <a:t>2013</a:t>
            </a:r>
            <a:endParaRPr lang="en-US" sz="2800" dirty="0">
              <a:cs typeface="Helvetica" pitchFamily="34" charset="0"/>
            </a:endParaRPr>
          </a:p>
          <a:p>
            <a:r>
              <a:rPr lang="ro-RO" sz="2800" dirty="0" smtClean="0">
                <a:solidFill>
                  <a:schemeClr val="bg1">
                    <a:lumMod val="50000"/>
                  </a:schemeClr>
                </a:solidFill>
                <a:cs typeface="Helvetica" pitchFamily="34" charset="0"/>
              </a:rPr>
              <a:t>comunicare media, 2</a:t>
            </a:r>
            <a:endParaRPr lang="ro-RO" sz="2800" dirty="0">
              <a:solidFill>
                <a:schemeClr val="bg1">
                  <a:lumMod val="50000"/>
                </a:schemeClr>
              </a:solidFill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711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800" smtClean="0">
                <a:cs typeface="Helvetica" pitchFamily="34" charset="0"/>
              </a:rPr>
              <a:t>Bannere, 900.000 afișări</a:t>
            </a:r>
            <a:endParaRPr lang="ro-RO" sz="2800" dirty="0">
              <a:solidFill>
                <a:schemeClr val="bg1">
                  <a:lumMod val="50000"/>
                </a:schemeClr>
              </a:solidFill>
              <a:cs typeface="Helvetica" pitchFamily="34" charset="0"/>
            </a:endParaRPr>
          </a:p>
        </p:txBody>
      </p:sp>
      <p:pic>
        <p:nvPicPr>
          <p:cNvPr id="21507" name="Picture 3" descr="C:\Users\User\Desktop\CAG\banner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18" b="9665"/>
          <a:stretch/>
        </p:blipFill>
        <p:spPr bwMode="auto">
          <a:xfrm>
            <a:off x="5567558" y="1455536"/>
            <a:ext cx="3593502" cy="244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19400" y="3429000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u="sng" dirty="0" smtClean="0">
                <a:hlinkClick r:id="rId3"/>
              </a:rPr>
              <a:t>Banner </a:t>
            </a:r>
            <a:r>
              <a:rPr lang="ro-RO" u="sng" smtClean="0">
                <a:hlinkClick r:id="rId3"/>
              </a:rPr>
              <a:t>înainte de eveniment </a:t>
            </a:r>
            <a:r>
              <a:rPr lang="ro-RO" u="sng" dirty="0" smtClean="0">
                <a:hlinkClick r:id="rId3"/>
              </a:rPr>
              <a:t>eveniment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57600" y="6248400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u="sng" smtClean="0">
                <a:hlinkClick r:id="rId4"/>
              </a:rPr>
              <a:t>Banner după eveniment</a:t>
            </a:r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7" t="18657" r="17345" b="30037"/>
          <a:stretch/>
        </p:blipFill>
        <p:spPr bwMode="auto">
          <a:xfrm>
            <a:off x="304800" y="3810000"/>
            <a:ext cx="5793279" cy="252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3" t="18750" r="18183" b="29478"/>
          <a:stretch/>
        </p:blipFill>
        <p:spPr bwMode="auto">
          <a:xfrm>
            <a:off x="327870" y="990600"/>
            <a:ext cx="5544488" cy="248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639889" y="3842855"/>
            <a:ext cx="2058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/>
              <a:t>Cadru </a:t>
            </a:r>
            <a:r>
              <a:rPr lang="ro-RO" smtClean="0"/>
              <a:t>dedicat FLORIOL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34" t="30410" r="12624" b="34795"/>
          <a:stretch/>
        </p:blipFill>
        <p:spPr bwMode="auto">
          <a:xfrm>
            <a:off x="6096000" y="1524000"/>
            <a:ext cx="2667000" cy="233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804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800" smtClean="0">
                <a:cs typeface="Helvetica" pitchFamily="34" charset="0"/>
              </a:rPr>
              <a:t>Branding pe IQads, 04.10 – 18.10</a:t>
            </a:r>
            <a:endParaRPr lang="ro-RO" sz="2800" dirty="0">
              <a:solidFill>
                <a:schemeClr val="bg1">
                  <a:lumMod val="50000"/>
                </a:schemeClr>
              </a:solidFill>
              <a:cs typeface="Helvetic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2455" y="5498068"/>
            <a:ext cx="671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u="sng" smtClean="0">
                <a:hlinkClick r:id="rId2"/>
              </a:rPr>
              <a:t>Link</a:t>
            </a:r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" t="15625" r="8533" b="12312"/>
          <a:stretch/>
        </p:blipFill>
        <p:spPr bwMode="auto">
          <a:xfrm>
            <a:off x="166048" y="1391988"/>
            <a:ext cx="8548048" cy="411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067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800" dirty="0" smtClean="0">
                <a:cs typeface="Helvetica" pitchFamily="34" charset="0"/>
              </a:rPr>
              <a:t>Branding pe site-ul Cupei, 04.10 – 23.10</a:t>
            </a:r>
            <a:endParaRPr lang="ro-RO" sz="2800" dirty="0">
              <a:solidFill>
                <a:schemeClr val="bg1">
                  <a:lumMod val="50000"/>
                </a:schemeClr>
              </a:solidFill>
              <a:cs typeface="Helvetica" pitchFamily="34" charset="0"/>
            </a:endParaRPr>
          </a:p>
        </p:txBody>
      </p:sp>
      <p:pic>
        <p:nvPicPr>
          <p:cNvPr id="24579" name="Picture 3" descr="C:\Users\User\Desktop\CAG\bannerr cu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6" y="1066800"/>
            <a:ext cx="7547264" cy="429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10045" y="5421868"/>
            <a:ext cx="68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mtClean="0">
                <a:hlinkClick r:id="rId3"/>
              </a:rPr>
              <a:t>Link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62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4294967295"/>
          </p:nvPr>
        </p:nvSpPr>
        <p:spPr>
          <a:xfrm>
            <a:off x="381000" y="1066800"/>
            <a:ext cx="8763000" cy="46482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ts val="1200"/>
              </a:spcBef>
            </a:pPr>
            <a:r>
              <a:rPr lang="ro-RO" sz="1600" b="1" dirty="0" smtClean="0">
                <a:solidFill>
                  <a:srgbClr val="C00000"/>
                </a:solidFill>
              </a:rPr>
              <a:t>Cupa Agențiilor la Gătit FLORIOL aromată de Coseli şi savurată cu Staropramen se află la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edi</a:t>
            </a:r>
            <a:r>
              <a:rPr lang="ro-RO" sz="1600" b="1" dirty="0" smtClean="0">
                <a:solidFill>
                  <a:srgbClr val="C00000"/>
                </a:solidFill>
              </a:rPr>
              <a:t>ţ</a:t>
            </a:r>
            <a:r>
              <a:rPr lang="en-US" sz="1600" b="1" dirty="0" err="1" smtClean="0">
                <a:solidFill>
                  <a:srgbClr val="C00000"/>
                </a:solidFill>
              </a:rPr>
              <a:t>ia</a:t>
            </a:r>
            <a:r>
              <a:rPr lang="en-US" sz="1600" b="1" dirty="0" smtClean="0">
                <a:solidFill>
                  <a:srgbClr val="C00000"/>
                </a:solidFill>
              </a:rPr>
              <a:t> a II-a</a:t>
            </a:r>
            <a:r>
              <a:rPr lang="ro-RO" sz="1600" b="1" dirty="0" smtClean="0">
                <a:solidFill>
                  <a:srgbClr val="C00000"/>
                </a:solidFill>
              </a:rPr>
              <a:t> şi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ro-RO" sz="1600" b="1" dirty="0" smtClean="0">
                <a:solidFill>
                  <a:srgbClr val="C00000"/>
                </a:solidFill>
              </a:rPr>
              <a:t> este cel mai important eveniment culinar pentru</a:t>
            </a:r>
            <a:br>
              <a:rPr lang="ro-RO" sz="1600" b="1" dirty="0" smtClean="0">
                <a:solidFill>
                  <a:srgbClr val="C00000"/>
                </a:solidFill>
              </a:rPr>
            </a:br>
            <a:r>
              <a:rPr lang="ro-RO" sz="1600" b="1" dirty="0" smtClean="0">
                <a:solidFill>
                  <a:srgbClr val="C00000"/>
                </a:solidFill>
              </a:rPr>
              <a:t>industria creativă din România. </a:t>
            </a:r>
          </a:p>
          <a:p>
            <a:pPr eaLnBrk="1" hangingPunct="1">
              <a:spcBef>
                <a:spcPts val="1200"/>
              </a:spcBef>
            </a:pPr>
            <a:r>
              <a:rPr lang="ro-RO" sz="1600" b="1" dirty="0">
                <a:solidFill>
                  <a:srgbClr val="C00000"/>
                </a:solidFill>
              </a:rPr>
              <a:t>Cupa va reuni cele mai importante </a:t>
            </a:r>
            <a:r>
              <a:rPr lang="en-US" sz="1600" b="1" dirty="0" smtClean="0">
                <a:solidFill>
                  <a:srgbClr val="C00000"/>
                </a:solidFill>
              </a:rPr>
              <a:t>20+</a:t>
            </a:r>
            <a:r>
              <a:rPr lang="ro-RO" sz="1600" b="1" dirty="0" smtClean="0">
                <a:solidFill>
                  <a:srgbClr val="C00000"/>
                </a:solidFill>
              </a:rPr>
              <a:t> </a:t>
            </a:r>
            <a:r>
              <a:rPr lang="ro-RO" sz="1600" b="1" dirty="0">
                <a:solidFill>
                  <a:srgbClr val="C00000"/>
                </a:solidFill>
              </a:rPr>
              <a:t>echipe din prima ligă a industriei marcomm, </a:t>
            </a:r>
            <a:r>
              <a:rPr lang="en-US" sz="1600" b="1" dirty="0" smtClean="0">
                <a:solidFill>
                  <a:srgbClr val="C00000"/>
                </a:solidFill>
              </a:rPr>
              <a:t>  </a:t>
            </a:r>
            <a:r>
              <a:rPr lang="ro-RO" sz="1600" dirty="0" smtClean="0"/>
              <a:t>pentru </a:t>
            </a:r>
            <a:r>
              <a:rPr lang="ro-RO" sz="1600" dirty="0"/>
              <a:t>cea mai importantă confruntare culinară la nivelul industriei,</a:t>
            </a:r>
            <a:br>
              <a:rPr lang="ro-RO" sz="1600" dirty="0"/>
            </a:br>
            <a:r>
              <a:rPr lang="ro-RO" sz="1600" dirty="0"/>
              <a:t>susţinută de doi jucători recunoscuți în industriile lor: I</a:t>
            </a:r>
            <a:r>
              <a:rPr lang="en-US" sz="1600" dirty="0"/>
              <a:t>Q</a:t>
            </a:r>
            <a:r>
              <a:rPr lang="ro-RO" sz="1600" dirty="0" err="1"/>
              <a:t>ads</a:t>
            </a:r>
            <a:r>
              <a:rPr lang="en-US" sz="1600" dirty="0"/>
              <a:t> </a:t>
            </a:r>
            <a:r>
              <a:rPr lang="ro-RO" sz="1600" dirty="0"/>
              <a:t>ș</a:t>
            </a:r>
            <a:r>
              <a:rPr lang="en-US" sz="1600" dirty="0" err="1"/>
              <a:t>i</a:t>
            </a:r>
            <a:r>
              <a:rPr lang="en-US" sz="1600" dirty="0"/>
              <a:t> Mixtopia.ro</a:t>
            </a:r>
            <a:r>
              <a:rPr lang="ro-RO" sz="1600" dirty="0"/>
              <a:t>.</a:t>
            </a:r>
            <a:br>
              <a:rPr lang="ro-RO" sz="1600" dirty="0"/>
            </a:br>
            <a:r>
              <a:rPr lang="ro-RO" sz="1600" dirty="0" err="1"/>
              <a:t>Egourile</a:t>
            </a:r>
            <a:r>
              <a:rPr lang="ro-RO" sz="1600" dirty="0"/>
              <a:t> vor da în clocot, iar agențiile vor veni cu cele mai bune ingrediente</a:t>
            </a:r>
            <a:endParaRPr lang="en-US" sz="1600" dirty="0"/>
          </a:p>
          <a:p>
            <a:pPr eaLnBrk="1" hangingPunct="1">
              <a:spcBef>
                <a:spcPts val="1200"/>
              </a:spcBef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ts val="1200"/>
              </a:spcBef>
            </a:pPr>
            <a:r>
              <a:rPr lang="ro-RO" sz="1600" b="1" dirty="0" smtClean="0">
                <a:solidFill>
                  <a:srgbClr val="C00000"/>
                </a:solidFill>
              </a:rPr>
              <a:t>Reach excelent </a:t>
            </a:r>
            <a:r>
              <a:rPr lang="ro-RO" sz="1600" dirty="0" smtClean="0"/>
              <a:t>pentru oamenii din marcomm, fani şi suporteri </a:t>
            </a:r>
            <a:r>
              <a:rPr lang="ro-RO" sz="1600" dirty="0"/>
              <a:t>ai </a:t>
            </a:r>
            <a:r>
              <a:rPr lang="ro-RO" sz="1600" dirty="0" smtClean="0"/>
              <a:t>participanților</a:t>
            </a:r>
            <a:br>
              <a:rPr lang="ro-RO" sz="1600" dirty="0" smtClean="0"/>
            </a:br>
            <a:r>
              <a:rPr lang="ro-RO" sz="1600" dirty="0" smtClean="0"/>
              <a:t>plus </a:t>
            </a:r>
            <a:r>
              <a:rPr lang="ro-RO" sz="1600" dirty="0"/>
              <a:t>o </a:t>
            </a:r>
            <a:r>
              <a:rPr lang="ro-RO" sz="1600" dirty="0" err="1"/>
              <a:t>audienţă</a:t>
            </a:r>
            <a:r>
              <a:rPr lang="ro-RO" sz="1600" dirty="0"/>
              <a:t> importantă din afara </a:t>
            </a:r>
            <a:r>
              <a:rPr lang="ro-RO" sz="1600" dirty="0" smtClean="0"/>
              <a:t>marcomm, din zona culinară: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 smtClean="0">
                <a:solidFill>
                  <a:srgbClr val="C00000"/>
                </a:solidFill>
              </a:rPr>
              <a:t>400.000</a:t>
            </a:r>
            <a:r>
              <a:rPr lang="ro-RO" sz="1600" b="1" dirty="0" smtClean="0">
                <a:solidFill>
                  <a:srgbClr val="C00000"/>
                </a:solidFill>
              </a:rPr>
              <a:t>+ oameni</a:t>
            </a:r>
            <a:r>
              <a:rPr lang="en-US" sz="1600" b="1" dirty="0" smtClean="0">
                <a:solidFill>
                  <a:srgbClr val="C00000"/>
                </a:solidFill>
              </a:rPr>
              <a:t>, </a:t>
            </a:r>
            <a:r>
              <a:rPr lang="ro-RO" sz="1600" b="1" dirty="0" smtClean="0">
                <a:solidFill>
                  <a:srgbClr val="C00000"/>
                </a:solidFill>
              </a:rPr>
              <a:t>campanie media de </a:t>
            </a:r>
            <a:r>
              <a:rPr lang="en-US" sz="1600" b="1" dirty="0" smtClean="0">
                <a:solidFill>
                  <a:srgbClr val="C00000"/>
                </a:solidFill>
              </a:rPr>
              <a:t>45</a:t>
            </a:r>
            <a:r>
              <a:rPr lang="en-US" sz="1600" b="1" dirty="0">
                <a:solidFill>
                  <a:srgbClr val="C00000"/>
                </a:solidFill>
              </a:rPr>
              <a:t>+ </a:t>
            </a:r>
            <a:r>
              <a:rPr lang="ro-RO" sz="1600" b="1" dirty="0" smtClean="0">
                <a:solidFill>
                  <a:srgbClr val="C00000"/>
                </a:solidFill>
              </a:rPr>
              <a:t>zile</a:t>
            </a:r>
            <a:r>
              <a:rPr lang="en-US" sz="1600" b="1" dirty="0" smtClean="0">
                <a:solidFill>
                  <a:srgbClr val="C00000"/>
                </a:solidFill>
              </a:rPr>
              <a:t>, </a:t>
            </a:r>
            <a:r>
              <a:rPr lang="ro-RO" sz="1600" b="1" dirty="0" smtClean="0">
                <a:solidFill>
                  <a:srgbClr val="C00000"/>
                </a:solidFill>
              </a:rPr>
              <a:t>online, radio, print, SM</a:t>
            </a:r>
            <a:endParaRPr lang="en-US" sz="1600" b="1" dirty="0">
              <a:solidFill>
                <a:srgbClr val="C00000"/>
              </a:solidFill>
            </a:endParaRPr>
          </a:p>
          <a:p>
            <a:pPr eaLnBrk="1" hangingPunct="1">
              <a:spcBef>
                <a:spcPts val="1200"/>
              </a:spcBef>
            </a:pPr>
            <a:r>
              <a:rPr lang="ro-RO" sz="1600" b="1" dirty="0" smtClean="0">
                <a:solidFill>
                  <a:srgbClr val="C00000"/>
                </a:solidFill>
              </a:rPr>
              <a:t>Campanie promoţională custom, </a:t>
            </a:r>
            <a:r>
              <a:rPr lang="ro-RO" sz="1600" b="1" dirty="0" smtClean="0"/>
              <a:t>realizată în stilul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brandului</a:t>
            </a:r>
            <a:r>
              <a:rPr lang="en-US" sz="1600" dirty="0" smtClean="0"/>
              <a:t>:</a:t>
            </a:r>
            <a:r>
              <a:rPr lang="ro-RO" sz="1600" b="1" dirty="0">
                <a:solidFill>
                  <a:srgbClr val="FF0000"/>
                </a:solidFill>
              </a:rPr>
              <a:t/>
            </a:r>
            <a:br>
              <a:rPr lang="ro-RO" sz="1600" b="1" dirty="0">
                <a:solidFill>
                  <a:srgbClr val="FF0000"/>
                </a:solidFill>
              </a:rPr>
            </a:br>
            <a:r>
              <a:rPr lang="ro-RO" sz="1600" dirty="0" smtClean="0"/>
              <a:t>promovează </a:t>
            </a:r>
            <a:r>
              <a:rPr lang="ro-RO" sz="1600" dirty="0" err="1" smtClean="0"/>
              <a:t>bra</a:t>
            </a:r>
            <a:r>
              <a:rPr lang="en-US" sz="1600" dirty="0" smtClean="0"/>
              <a:t>n</a:t>
            </a:r>
            <a:r>
              <a:rPr lang="ro-RO" sz="1600" dirty="0" smtClean="0"/>
              <a:t>dul în mediile pe care va rula, în social media</a:t>
            </a:r>
            <a:r>
              <a:rPr lang="ro-RO" sz="1600" dirty="0"/>
              <a:t> </a:t>
            </a:r>
            <a:r>
              <a:rPr lang="ro-RO" sz="1600" dirty="0" smtClean="0"/>
              <a:t>+ </a:t>
            </a:r>
            <a:r>
              <a:rPr lang="ro-RO" sz="1600" dirty="0"/>
              <a:t>PR &amp; buzz</a:t>
            </a:r>
          </a:p>
          <a:p>
            <a:pPr eaLnBrk="1" hangingPunct="1">
              <a:spcBef>
                <a:spcPts val="1200"/>
              </a:spcBef>
            </a:pPr>
            <a:r>
              <a:rPr lang="ro-RO" sz="1600" b="1" dirty="0" smtClean="0">
                <a:solidFill>
                  <a:srgbClr val="C00000"/>
                </a:solidFill>
              </a:rPr>
              <a:t>Posibilități extinse de activări la </a:t>
            </a:r>
            <a:r>
              <a:rPr lang="ro-RO" sz="1600" b="1" dirty="0">
                <a:solidFill>
                  <a:srgbClr val="C00000"/>
                </a:solidFill>
              </a:rPr>
              <a:t>locaţie, </a:t>
            </a:r>
            <a:r>
              <a:rPr lang="ro-RO" sz="1600" dirty="0" smtClean="0"/>
              <a:t>dedicate </a:t>
            </a:r>
            <a:r>
              <a:rPr lang="en-US" sz="1600" dirty="0" smtClean="0"/>
              <a:t>Brand </a:t>
            </a:r>
            <a:r>
              <a:rPr lang="ro-RO" sz="1600" dirty="0" smtClean="0"/>
              <a:t>și perfect integrate Cupei</a:t>
            </a:r>
          </a:p>
          <a:p>
            <a:pPr eaLnBrk="1" hangingPunct="1">
              <a:spcBef>
                <a:spcPts val="1200"/>
              </a:spcBef>
            </a:pPr>
            <a:r>
              <a:rPr lang="ro-RO" sz="1600" b="1" dirty="0" err="1" smtClean="0">
                <a:solidFill>
                  <a:srgbClr val="C00000"/>
                </a:solidFill>
              </a:rPr>
              <a:t>Combinaţia</a:t>
            </a:r>
            <a:r>
              <a:rPr lang="ro-RO" sz="1600" b="1" dirty="0" smtClean="0">
                <a:solidFill>
                  <a:srgbClr val="C00000"/>
                </a:solidFill>
              </a:rPr>
              <a:t> perfectă între </a:t>
            </a:r>
            <a:r>
              <a:rPr lang="en-US" sz="1600" b="1" dirty="0" err="1" smtClean="0">
                <a:solidFill>
                  <a:srgbClr val="C00000"/>
                </a:solidFill>
              </a:rPr>
              <a:t>pl</a:t>
            </a:r>
            <a:r>
              <a:rPr lang="ro-RO" sz="1600" b="1" dirty="0" smtClean="0">
                <a:solidFill>
                  <a:srgbClr val="C00000"/>
                </a:solidFill>
              </a:rPr>
              <a:t>ă</a:t>
            </a:r>
            <a:r>
              <a:rPr lang="en-US" sz="1600" b="1" dirty="0" err="1" smtClean="0">
                <a:solidFill>
                  <a:srgbClr val="C00000"/>
                </a:solidFill>
              </a:rPr>
              <a:t>cerea</a:t>
            </a:r>
            <a:r>
              <a:rPr lang="en-US" sz="1600" b="1" dirty="0" smtClean="0">
                <a:solidFill>
                  <a:srgbClr val="C00000"/>
                </a:solidFill>
              </a:rPr>
              <a:t> de a </a:t>
            </a:r>
            <a:r>
              <a:rPr lang="en-US" sz="1600" b="1" dirty="0" err="1" smtClean="0">
                <a:solidFill>
                  <a:srgbClr val="C00000"/>
                </a:solidFill>
              </a:rPr>
              <a:t>gati</a:t>
            </a:r>
            <a:r>
              <a:rPr lang="en-US" sz="1600" b="1" dirty="0" smtClean="0">
                <a:solidFill>
                  <a:srgbClr val="C00000"/>
                </a:solidFill>
              </a:rPr>
              <a:t> + </a:t>
            </a:r>
            <a:r>
              <a:rPr lang="en-US" sz="1600" b="1" dirty="0" err="1" smtClean="0">
                <a:solidFill>
                  <a:srgbClr val="C00000"/>
                </a:solidFill>
              </a:rPr>
              <a:t>creativitate</a:t>
            </a:r>
            <a:r>
              <a:rPr lang="en-US" sz="1600" b="1" dirty="0" smtClean="0">
                <a:solidFill>
                  <a:srgbClr val="C00000"/>
                </a:solidFill>
              </a:rPr>
              <a:t>,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err="1" smtClean="0"/>
              <a:t>pentru</a:t>
            </a:r>
            <a:r>
              <a:rPr lang="en-US" sz="1600" dirty="0" smtClean="0"/>
              <a:t> a </a:t>
            </a:r>
            <a:r>
              <a:rPr lang="ro-RO" sz="1600" dirty="0" smtClean="0"/>
              <a:t>susţine caracterul cool al brandului şi a genera trial </a:t>
            </a:r>
            <a:r>
              <a:rPr lang="ro-RO" sz="1600" dirty="0"/>
              <a:t>p</a:t>
            </a:r>
            <a:r>
              <a:rPr lang="ro-RO" sz="1600" dirty="0" smtClean="0"/>
              <a:t>rintre influenceri</a:t>
            </a:r>
            <a:endParaRPr lang="en-US" sz="1600" dirty="0" smtClean="0"/>
          </a:p>
        </p:txBody>
      </p:sp>
      <p:sp>
        <p:nvSpPr>
          <p:cNvPr id="6147" name="Title 2"/>
          <p:cNvSpPr>
            <a:spLocks noGrp="1"/>
          </p:cNvSpPr>
          <p:nvPr>
            <p:ph type="title" idx="4294967295"/>
          </p:nvPr>
        </p:nvSpPr>
        <p:spPr>
          <a:xfrm>
            <a:off x="785684" y="321773"/>
            <a:ext cx="7848600" cy="836712"/>
          </a:xfrm>
        </p:spPr>
        <p:txBody>
          <a:bodyPr/>
          <a:lstStyle/>
          <a:p>
            <a:pPr eaLnBrk="1" hangingPunct="1"/>
            <a:r>
              <a:rPr lang="ro-RO" dirty="0" smtClean="0"/>
              <a:t>Ingredientele, într-un slide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1403648" y="6525344"/>
            <a:ext cx="4032448" cy="202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73" y="5209032"/>
            <a:ext cx="352506" cy="429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48975"/>
            <a:ext cx="338432" cy="518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832922"/>
            <a:ext cx="233254" cy="339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" t="7894" r="-1"/>
          <a:stretch/>
        </p:blipFill>
        <p:spPr>
          <a:xfrm>
            <a:off x="451075" y="2421332"/>
            <a:ext cx="310925" cy="2456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47229"/>
            <a:ext cx="220999" cy="3581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22" y="1524000"/>
            <a:ext cx="310802" cy="363528"/>
          </a:xfrm>
          <a:prstGeom prst="rect">
            <a:avLst/>
          </a:prstGeom>
        </p:spPr>
      </p:pic>
      <p:pic>
        <p:nvPicPr>
          <p:cNvPr id="12" name="Picture 11" descr="image00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" y="6229350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529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4" t="12311" r="29722" b="14881"/>
          <a:stretch/>
        </p:blipFill>
        <p:spPr bwMode="auto">
          <a:xfrm>
            <a:off x="776680" y="1143000"/>
            <a:ext cx="6952344" cy="532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800" dirty="0" smtClean="0">
                <a:cs typeface="Helvetica" pitchFamily="34" charset="0"/>
              </a:rPr>
              <a:t>Calendar IQads, 04.10 – 23.10</a:t>
            </a:r>
            <a:endParaRPr lang="ro-RO" sz="2800" dirty="0">
              <a:solidFill>
                <a:schemeClr val="bg1">
                  <a:lumMod val="50000"/>
                </a:schemeClr>
              </a:solidFill>
              <a:cs typeface="Helvetic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10880" y="4431268"/>
            <a:ext cx="1128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mtClean="0">
                <a:hlinkClick r:id="rId3"/>
              </a:rPr>
              <a:t>Link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30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800" smtClean="0">
                <a:cs typeface="Helvetica" pitchFamily="34" charset="0"/>
              </a:rPr>
              <a:t>Event dedicat Cupei Agențiilor la Gătit </a:t>
            </a:r>
          </a:p>
          <a:p>
            <a:r>
              <a:rPr lang="ro-RO" sz="2800" smtClean="0">
                <a:cs typeface="Helvetica" pitchFamily="34" charset="0"/>
              </a:rPr>
              <a:t>pe pagina de FB IQads</a:t>
            </a:r>
            <a:endParaRPr lang="ro-RO" sz="2800" dirty="0">
              <a:solidFill>
                <a:schemeClr val="bg1">
                  <a:lumMod val="50000"/>
                </a:schemeClr>
              </a:solidFill>
              <a:cs typeface="Helvetica" pitchFamily="34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" t="20193" r="41075" b="6250"/>
          <a:stretch/>
        </p:blipFill>
        <p:spPr bwMode="auto">
          <a:xfrm>
            <a:off x="914400" y="1146180"/>
            <a:ext cx="7210612" cy="548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586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800" dirty="0" err="1" smtClean="0">
                <a:cs typeface="Helvetica" pitchFamily="34" charset="0"/>
              </a:rPr>
              <a:t>Cover</a:t>
            </a:r>
            <a:r>
              <a:rPr lang="ro-RO" sz="2800" dirty="0" smtClean="0">
                <a:cs typeface="Helvetica" pitchFamily="34" charset="0"/>
              </a:rPr>
              <a:t> </a:t>
            </a:r>
            <a:r>
              <a:rPr lang="ro-RO" sz="2800" dirty="0" err="1" smtClean="0">
                <a:cs typeface="Helvetica" pitchFamily="34" charset="0"/>
              </a:rPr>
              <a:t>photo</a:t>
            </a:r>
            <a:r>
              <a:rPr lang="ro-RO" sz="2800" dirty="0" smtClean="0">
                <a:cs typeface="Helvetica" pitchFamily="34" charset="0"/>
              </a:rPr>
              <a:t> IQads, 04.10 – 31.10</a:t>
            </a:r>
            <a:endParaRPr lang="ro-RO" sz="2800" dirty="0">
              <a:solidFill>
                <a:schemeClr val="bg1">
                  <a:lumMod val="50000"/>
                </a:schemeClr>
              </a:solidFill>
              <a:cs typeface="Helvetica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t="20265" r="31172" b="10913"/>
          <a:stretch/>
        </p:blipFill>
        <p:spPr bwMode="auto">
          <a:xfrm>
            <a:off x="1027545" y="1332702"/>
            <a:ext cx="7125855" cy="430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336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800" dirty="0" err="1" smtClean="0">
                <a:cs typeface="Helvetica" pitchFamily="34" charset="0"/>
              </a:rPr>
              <a:t>Cover</a:t>
            </a:r>
            <a:r>
              <a:rPr lang="ro-RO" sz="2800" dirty="0" smtClean="0">
                <a:cs typeface="Helvetica" pitchFamily="34" charset="0"/>
              </a:rPr>
              <a:t> </a:t>
            </a:r>
            <a:r>
              <a:rPr lang="ro-RO" sz="2800" dirty="0" err="1" smtClean="0">
                <a:cs typeface="Helvetica" pitchFamily="34" charset="0"/>
              </a:rPr>
              <a:t>photo</a:t>
            </a:r>
            <a:r>
              <a:rPr lang="ro-RO" sz="2800" dirty="0" smtClean="0">
                <a:cs typeface="Helvetica" pitchFamily="34" charset="0"/>
              </a:rPr>
              <a:t> IQads News, 04.10 – 31.10</a:t>
            </a:r>
            <a:endParaRPr lang="ro-RO" sz="2800" dirty="0">
              <a:solidFill>
                <a:schemeClr val="bg1">
                  <a:lumMod val="50000"/>
                </a:schemeClr>
              </a:solidFill>
              <a:cs typeface="Helvetica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" t="21257" r="31172" b="10796"/>
          <a:stretch/>
        </p:blipFill>
        <p:spPr bwMode="auto">
          <a:xfrm>
            <a:off x="841144" y="1740090"/>
            <a:ext cx="7312256" cy="443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367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37531" y="2819400"/>
            <a:ext cx="441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3200" smtClean="0">
                <a:cs typeface="Helvetica" pitchFamily="34" charset="0"/>
              </a:rPr>
              <a:t>Macheta 24 FUN</a:t>
            </a:r>
            <a:endParaRPr lang="ro-RO" sz="3200" dirty="0">
              <a:solidFill>
                <a:schemeClr val="bg1">
                  <a:lumMod val="50000"/>
                </a:schemeClr>
              </a:solidFill>
              <a:cs typeface="Helvetic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43750" t="23000" r="25625" b="9000"/>
          <a:stretch>
            <a:fillRect/>
          </a:stretch>
        </p:blipFill>
        <p:spPr bwMode="auto">
          <a:xfrm>
            <a:off x="4191000" y="-1"/>
            <a:ext cx="4953000" cy="687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58745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37" y="2895600"/>
            <a:ext cx="441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3200" smtClean="0">
                <a:cs typeface="Helvetica" pitchFamily="34" charset="0"/>
              </a:rPr>
              <a:t>Macheta LA CUCINA</a:t>
            </a:r>
            <a:endParaRPr lang="ro-RO" sz="3200" dirty="0">
              <a:solidFill>
                <a:schemeClr val="bg1">
                  <a:lumMod val="50000"/>
                </a:schemeClr>
              </a:solidFill>
              <a:cs typeface="Helvetica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44375" t="23000" r="26875" b="9000"/>
          <a:stretch>
            <a:fillRect/>
          </a:stretch>
        </p:blipFill>
        <p:spPr bwMode="auto">
          <a:xfrm>
            <a:off x="4496882" y="0"/>
            <a:ext cx="46392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177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idx="4294967295"/>
          </p:nvPr>
        </p:nvSpPr>
        <p:spPr>
          <a:xfrm>
            <a:off x="457200" y="685800"/>
            <a:ext cx="8686800" cy="4525963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Blip>
                <a:blip r:embed="rId3"/>
              </a:buBlip>
            </a:pPr>
            <a:endParaRPr lang="en-US" sz="1800" dirty="0" smtClean="0"/>
          </a:p>
          <a:p>
            <a:pPr eaLnBrk="1" hangingPunct="1">
              <a:spcBef>
                <a:spcPts val="1200"/>
              </a:spcBef>
            </a:pPr>
            <a:r>
              <a:rPr lang="ro-RO" sz="1800" b="1" dirty="0" smtClean="0">
                <a:solidFill>
                  <a:srgbClr val="D91B5C"/>
                </a:solidFill>
              </a:rPr>
              <a:t>Cupa Agențiilor la Gătit: </a:t>
            </a:r>
            <a:r>
              <a:rPr lang="en-US" sz="1800" b="1" dirty="0" smtClean="0">
                <a:solidFill>
                  <a:srgbClr val="D91B5C"/>
                </a:solidFill>
              </a:rPr>
              <a:t>9-11 </a:t>
            </a:r>
            <a:r>
              <a:rPr lang="en-US" sz="1800" b="1" dirty="0" err="1" smtClean="0">
                <a:solidFill>
                  <a:srgbClr val="D91B5C"/>
                </a:solidFill>
              </a:rPr>
              <a:t>aprilie</a:t>
            </a:r>
            <a:r>
              <a:rPr lang="en-US" sz="1800" b="1" dirty="0" smtClean="0">
                <a:solidFill>
                  <a:srgbClr val="D91B5C"/>
                </a:solidFill>
              </a:rPr>
              <a:t> </a:t>
            </a:r>
            <a:r>
              <a:rPr lang="ro-RO" sz="1800" b="1" dirty="0" smtClean="0">
                <a:solidFill>
                  <a:srgbClr val="D91B5C"/>
                </a:solidFill>
              </a:rPr>
              <a:t>201</a:t>
            </a:r>
            <a:r>
              <a:rPr lang="en-US" sz="1800" b="1" dirty="0" smtClean="0">
                <a:solidFill>
                  <a:srgbClr val="D91B5C"/>
                </a:solidFill>
              </a:rPr>
              <a:t>4</a:t>
            </a:r>
            <a:r>
              <a:rPr lang="ro-RO" sz="1800" b="1" dirty="0" smtClean="0">
                <a:solidFill>
                  <a:srgbClr val="D91B5C"/>
                </a:solidFill>
              </a:rPr>
              <a:t> (</a:t>
            </a:r>
            <a:r>
              <a:rPr lang="en-US" sz="1800" b="1" dirty="0" err="1" smtClean="0">
                <a:solidFill>
                  <a:srgbClr val="D91B5C"/>
                </a:solidFill>
              </a:rPr>
              <a:t>miercuri-vineri</a:t>
            </a:r>
            <a:r>
              <a:rPr lang="ro-RO" sz="1800" b="1" dirty="0" smtClean="0">
                <a:solidFill>
                  <a:srgbClr val="D91B5C"/>
                </a:solidFill>
              </a:rPr>
              <a:t>,</a:t>
            </a:r>
            <a:r>
              <a:rPr lang="en-US" sz="1800" b="1" dirty="0" smtClean="0">
                <a:solidFill>
                  <a:srgbClr val="D91B5C"/>
                </a:solidFill>
              </a:rPr>
              <a:t>10:00 </a:t>
            </a:r>
            <a:r>
              <a:rPr lang="en-US" sz="1800" b="1" dirty="0">
                <a:solidFill>
                  <a:srgbClr val="D91B5C"/>
                </a:solidFill>
              </a:rPr>
              <a:t>– </a:t>
            </a:r>
            <a:r>
              <a:rPr lang="ro-RO" sz="1800" b="1" dirty="0" smtClean="0">
                <a:solidFill>
                  <a:srgbClr val="D91B5C"/>
                </a:solidFill>
              </a:rPr>
              <a:t>20</a:t>
            </a:r>
            <a:r>
              <a:rPr lang="en-US" sz="1800" b="1" dirty="0" smtClean="0">
                <a:solidFill>
                  <a:srgbClr val="D91B5C"/>
                </a:solidFill>
              </a:rPr>
              <a:t>:00</a:t>
            </a:r>
            <a:r>
              <a:rPr lang="ro-RO" sz="1800" b="1" dirty="0" smtClean="0">
                <a:solidFill>
                  <a:srgbClr val="D91B5C"/>
                </a:solidFill>
              </a:rPr>
              <a:t>)</a:t>
            </a:r>
          </a:p>
          <a:p>
            <a:pPr eaLnBrk="1" hangingPunct="1">
              <a:spcBef>
                <a:spcPts val="1200"/>
              </a:spcBef>
            </a:pPr>
            <a:r>
              <a:rPr lang="en-US" sz="1800" dirty="0" err="1"/>
              <a:t>Campanie</a:t>
            </a:r>
            <a:r>
              <a:rPr lang="en-US" sz="1800" dirty="0"/>
              <a:t> de </a:t>
            </a:r>
            <a:r>
              <a:rPr lang="en-US" sz="1800" dirty="0" err="1"/>
              <a:t>comunicare</a:t>
            </a:r>
            <a:r>
              <a:rPr lang="en-US" sz="1800" dirty="0"/>
              <a:t>: </a:t>
            </a:r>
            <a:r>
              <a:rPr lang="en-US" sz="1800" dirty="0" smtClean="0"/>
              <a:t>12 </a:t>
            </a:r>
            <a:r>
              <a:rPr lang="en-US" sz="1800" dirty="0" err="1" smtClean="0"/>
              <a:t>februarie</a:t>
            </a:r>
            <a:r>
              <a:rPr lang="ro-RO" sz="1800" dirty="0" smtClean="0"/>
              <a:t> </a:t>
            </a:r>
            <a:r>
              <a:rPr lang="en-US" sz="1800" dirty="0" smtClean="0"/>
              <a:t>-</a:t>
            </a:r>
            <a:r>
              <a:rPr lang="ro-RO" sz="1800" dirty="0" smtClean="0"/>
              <a:t> </a:t>
            </a:r>
            <a:r>
              <a:rPr lang="en-US" sz="1800" dirty="0" smtClean="0"/>
              <a:t>18 </a:t>
            </a:r>
            <a:r>
              <a:rPr lang="en-US" sz="1800" dirty="0" err="1" smtClean="0"/>
              <a:t>aprilie</a:t>
            </a:r>
            <a:endParaRPr lang="en-US" sz="1800" dirty="0" smtClean="0"/>
          </a:p>
          <a:p>
            <a:pPr eaLnBrk="1" hangingPunct="1">
              <a:spcBef>
                <a:spcPts val="1200"/>
              </a:spcBef>
            </a:pPr>
            <a:r>
              <a:rPr lang="ro-RO" sz="1800" dirty="0" smtClean="0"/>
              <a:t>Înscrierile</a:t>
            </a:r>
            <a:r>
              <a:rPr lang="ro-RO" sz="1800" dirty="0"/>
              <a:t>:</a:t>
            </a:r>
            <a:r>
              <a:rPr lang="en-US" sz="1800" dirty="0"/>
              <a:t> </a:t>
            </a:r>
            <a:r>
              <a:rPr lang="ro-RO" sz="1800" dirty="0" smtClean="0"/>
              <a:t>1</a:t>
            </a:r>
            <a:r>
              <a:rPr lang="en-US" sz="1800" dirty="0" smtClean="0"/>
              <a:t>2 </a:t>
            </a:r>
            <a:r>
              <a:rPr lang="en-US" sz="1800" dirty="0" err="1" smtClean="0"/>
              <a:t>februarie</a:t>
            </a:r>
            <a:r>
              <a:rPr lang="en-US" sz="1800" dirty="0" smtClean="0"/>
              <a:t> - </a:t>
            </a:r>
            <a:r>
              <a:rPr lang="ro-RO" sz="1800" dirty="0" smtClean="0"/>
              <a:t>12</a:t>
            </a:r>
            <a:r>
              <a:rPr lang="en-US" sz="1800" dirty="0" smtClean="0"/>
              <a:t> </a:t>
            </a:r>
            <a:r>
              <a:rPr lang="ro-RO" sz="1800" dirty="0" smtClean="0"/>
              <a:t>martie</a:t>
            </a:r>
            <a:endParaRPr lang="ro-RO" sz="1800" dirty="0"/>
          </a:p>
          <a:p>
            <a:pPr eaLnBrk="1" hangingPunct="1">
              <a:spcBef>
                <a:spcPts val="1200"/>
              </a:spcBef>
            </a:pPr>
            <a:r>
              <a:rPr lang="en-US" sz="1800" dirty="0" err="1" smtClean="0"/>
              <a:t>Loca</a:t>
            </a:r>
            <a:r>
              <a:rPr lang="ro-RO" sz="1800" dirty="0" smtClean="0"/>
              <a:t>ț</a:t>
            </a:r>
            <a:r>
              <a:rPr lang="en-US" sz="1800" dirty="0" err="1" smtClean="0"/>
              <a:t>ie</a:t>
            </a:r>
            <a:r>
              <a:rPr lang="en-US" sz="1800" dirty="0"/>
              <a:t>: </a:t>
            </a:r>
            <a:r>
              <a:rPr lang="en-US" sz="1800" dirty="0" smtClean="0"/>
              <a:t>KUXA Studio</a:t>
            </a:r>
            <a:endParaRPr lang="ro-RO" sz="1800" dirty="0" smtClean="0"/>
          </a:p>
        </p:txBody>
      </p:sp>
      <p:sp>
        <p:nvSpPr>
          <p:cNvPr id="9219" name="Title 2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7924800" cy="1143000"/>
          </a:xfrm>
        </p:spPr>
        <p:txBody>
          <a:bodyPr/>
          <a:lstStyle/>
          <a:p>
            <a:pPr eaLnBrk="1" hangingPunct="1"/>
            <a:r>
              <a:rPr lang="ro-RO" dirty="0" smtClean="0"/>
              <a:t>Cupa Agențiilor la Gătit</a:t>
            </a:r>
            <a:r>
              <a:rPr lang="en-US" dirty="0" smtClean="0"/>
              <a:t> </a:t>
            </a:r>
            <a:r>
              <a:rPr lang="en-US" dirty="0" err="1" smtClean="0"/>
              <a:t>edi</a:t>
            </a:r>
            <a:r>
              <a:rPr lang="ro-RO" dirty="0" smtClean="0"/>
              <a:t>ț</a:t>
            </a:r>
            <a:r>
              <a:rPr lang="en-US" dirty="0" err="1" smtClean="0"/>
              <a:t>ia</a:t>
            </a:r>
            <a:r>
              <a:rPr lang="en-US" dirty="0" smtClean="0"/>
              <a:t> a II-a</a:t>
            </a:r>
          </a:p>
        </p:txBody>
      </p:sp>
      <p:pic>
        <p:nvPicPr>
          <p:cNvPr id="8" name="Picture 7" descr="imag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229350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86" y="2971800"/>
            <a:ext cx="8434390" cy="312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1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 sz="1800" dirty="0" err="1" smtClean="0"/>
              <a:t>Kuxa</a:t>
            </a:r>
            <a:r>
              <a:rPr lang="en-US" sz="1800" dirty="0" smtClean="0"/>
              <a:t> Studio </a:t>
            </a:r>
            <a:r>
              <a:rPr lang="en-US" sz="1800" dirty="0" err="1" smtClean="0"/>
              <a:t>oferă</a:t>
            </a:r>
            <a:r>
              <a:rPr lang="en-US" sz="1800" dirty="0" smtClean="0"/>
              <a:t> </a:t>
            </a:r>
            <a:r>
              <a:rPr lang="en-US" sz="1800" dirty="0" err="1" smtClean="0"/>
              <a:t>gama</a:t>
            </a:r>
            <a:r>
              <a:rPr lang="en-US" sz="1800" dirty="0" smtClean="0"/>
              <a:t> </a:t>
            </a:r>
            <a:r>
              <a:rPr lang="en-US" sz="1800" dirty="0" err="1" smtClean="0"/>
              <a:t>completă</a:t>
            </a:r>
            <a:r>
              <a:rPr lang="en-US" sz="1800" dirty="0" smtClean="0"/>
              <a:t> de </a:t>
            </a:r>
            <a:r>
              <a:rPr lang="en-US" sz="1800" dirty="0" err="1" smtClean="0"/>
              <a:t>bucătării</a:t>
            </a:r>
            <a:r>
              <a:rPr lang="en-US" sz="1800" dirty="0" smtClean="0"/>
              <a:t> </a:t>
            </a:r>
            <a:r>
              <a:rPr lang="en-US" sz="1800" dirty="0" err="1" smtClean="0"/>
              <a:t>Nobilia</a:t>
            </a:r>
            <a:r>
              <a:rPr lang="en-US" sz="1800" dirty="0" smtClean="0"/>
              <a:t> – </a:t>
            </a:r>
            <a:r>
              <a:rPr lang="en-US" sz="1800" dirty="0" err="1" smtClean="0"/>
              <a:t>clasice</a:t>
            </a:r>
            <a:r>
              <a:rPr lang="en-US" sz="1800" dirty="0" smtClean="0"/>
              <a:t> </a:t>
            </a:r>
            <a:r>
              <a:rPr lang="en-US" sz="1800" dirty="0" err="1" smtClean="0"/>
              <a:t>şi</a:t>
            </a:r>
            <a:r>
              <a:rPr lang="en-US" sz="1800" dirty="0" smtClean="0"/>
              <a:t> </a:t>
            </a:r>
            <a:r>
              <a:rPr lang="en-US" sz="1800" dirty="0" err="1" smtClean="0"/>
              <a:t>moderne</a:t>
            </a:r>
            <a:r>
              <a:rPr lang="en-US" sz="1800" dirty="0" smtClean="0"/>
              <a:t> – </a:t>
            </a:r>
            <a:r>
              <a:rPr lang="en-US" sz="1800" dirty="0" err="1" smtClean="0"/>
              <a:t>complet</a:t>
            </a:r>
            <a:r>
              <a:rPr lang="en-US" sz="1800" dirty="0" smtClean="0"/>
              <a:t> </a:t>
            </a:r>
            <a:r>
              <a:rPr lang="en-US" sz="1800" dirty="0" err="1" smtClean="0"/>
              <a:t>echipate</a:t>
            </a:r>
            <a:r>
              <a:rPr lang="en-US" sz="1800" dirty="0" smtClean="0"/>
              <a:t>, fabricate </a:t>
            </a:r>
            <a:r>
              <a:rPr lang="en-US" sz="1800" dirty="0" err="1" smtClean="0"/>
              <a:t>în</a:t>
            </a:r>
            <a:r>
              <a:rPr lang="en-US" sz="1800" dirty="0" smtClean="0"/>
              <a:t> Germania </a:t>
            </a:r>
            <a:r>
              <a:rPr lang="en-US" sz="1800" dirty="0" err="1" smtClean="0"/>
              <a:t>şi</a:t>
            </a:r>
            <a:r>
              <a:rPr lang="en-US" sz="1800" dirty="0" smtClean="0"/>
              <a:t> </a:t>
            </a:r>
            <a:r>
              <a:rPr lang="en-US" sz="1800" dirty="0" err="1" smtClean="0"/>
              <a:t>croite</a:t>
            </a:r>
            <a:r>
              <a:rPr lang="en-US" sz="1800" dirty="0" smtClean="0"/>
              <a:t> perfect </a:t>
            </a:r>
            <a:r>
              <a:rPr lang="en-US" sz="1800" dirty="0" err="1" smtClean="0"/>
              <a:t>pe</a:t>
            </a:r>
            <a:r>
              <a:rPr lang="en-US" sz="1800" dirty="0" smtClean="0"/>
              <a:t> </a:t>
            </a:r>
            <a:r>
              <a:rPr lang="en-US" sz="1800" dirty="0" err="1" smtClean="0"/>
              <a:t>spaţiul</a:t>
            </a:r>
            <a:r>
              <a:rPr lang="en-US" sz="1800" dirty="0" smtClean="0"/>
              <a:t> </a:t>
            </a:r>
            <a:r>
              <a:rPr lang="en-US" sz="1800" dirty="0" err="1" smtClean="0"/>
              <a:t>clientului</a:t>
            </a:r>
            <a:r>
              <a:rPr lang="en-US" sz="1800" dirty="0" smtClean="0"/>
              <a:t>.</a:t>
            </a:r>
          </a:p>
          <a:p>
            <a:pPr lvl="0">
              <a:buNone/>
            </a:pPr>
            <a:endParaRPr lang="en-US" sz="1800" dirty="0" smtClean="0"/>
          </a:p>
          <a:p>
            <a:pPr lvl="0"/>
            <a:r>
              <a:rPr lang="en-US" sz="1800" dirty="0" smtClean="0"/>
              <a:t> </a:t>
            </a:r>
            <a:r>
              <a:rPr lang="en-US" sz="1800" dirty="0" err="1" smtClean="0"/>
              <a:t>Nobilia</a:t>
            </a:r>
            <a:r>
              <a:rPr lang="en-US" sz="1800" dirty="0" smtClean="0"/>
              <a:t> </a:t>
            </a:r>
            <a:r>
              <a:rPr lang="en-US" sz="1800" dirty="0" err="1" smtClean="0"/>
              <a:t>este</a:t>
            </a:r>
            <a:r>
              <a:rPr lang="en-US" sz="1800" dirty="0" smtClean="0"/>
              <a:t> </a:t>
            </a:r>
            <a:r>
              <a:rPr lang="en-US" sz="1800" dirty="0" err="1" smtClean="0"/>
              <a:t>cel</a:t>
            </a:r>
            <a:r>
              <a:rPr lang="en-US" sz="1800" dirty="0" smtClean="0"/>
              <a:t> </a:t>
            </a:r>
            <a:r>
              <a:rPr lang="en-US" sz="1800" dirty="0" err="1" smtClean="0"/>
              <a:t>mai</a:t>
            </a:r>
            <a:r>
              <a:rPr lang="en-US" sz="1800" dirty="0" smtClean="0"/>
              <a:t> mare </a:t>
            </a:r>
            <a:r>
              <a:rPr lang="en-US" sz="1800" dirty="0" err="1" smtClean="0"/>
              <a:t>producator</a:t>
            </a:r>
            <a:r>
              <a:rPr lang="en-US" sz="1800" dirty="0" smtClean="0"/>
              <a:t> de </a:t>
            </a:r>
            <a:r>
              <a:rPr lang="en-US" sz="1800" dirty="0" err="1" smtClean="0"/>
              <a:t>mobilier</a:t>
            </a:r>
            <a:r>
              <a:rPr lang="en-US" sz="1800" dirty="0" smtClean="0"/>
              <a:t> de </a:t>
            </a:r>
            <a:r>
              <a:rPr lang="en-US" sz="1800" dirty="0" err="1" smtClean="0"/>
              <a:t>bucatarie</a:t>
            </a:r>
            <a:r>
              <a:rPr lang="en-US" sz="1800" dirty="0" smtClean="0"/>
              <a:t> din Germania. </a:t>
            </a:r>
            <a:r>
              <a:rPr lang="en-US" sz="1800" dirty="0" err="1" smtClean="0"/>
              <a:t>Compania</a:t>
            </a:r>
            <a:r>
              <a:rPr lang="en-US" sz="1800" dirty="0" smtClean="0"/>
              <a:t> produce </a:t>
            </a:r>
            <a:r>
              <a:rPr lang="en-US" sz="1800" dirty="0" err="1" smtClean="0"/>
              <a:t>mobila</a:t>
            </a:r>
            <a:r>
              <a:rPr lang="en-US" sz="1800" dirty="0" smtClean="0"/>
              <a:t>  </a:t>
            </a:r>
            <a:r>
              <a:rPr lang="en-US" sz="1800" dirty="0" err="1" smtClean="0"/>
              <a:t>încă</a:t>
            </a:r>
            <a:r>
              <a:rPr lang="en-US" sz="1800" dirty="0" smtClean="0"/>
              <a:t> din 1945, </a:t>
            </a:r>
            <a:r>
              <a:rPr lang="en-US" sz="1800" dirty="0" err="1" smtClean="0"/>
              <a:t>procesul</a:t>
            </a:r>
            <a:r>
              <a:rPr lang="en-US" sz="1800" dirty="0" smtClean="0"/>
              <a:t> de </a:t>
            </a:r>
            <a:r>
              <a:rPr lang="en-US" sz="1800" dirty="0" err="1" smtClean="0"/>
              <a:t>producție</a:t>
            </a:r>
            <a:r>
              <a:rPr lang="en-US" sz="1800" dirty="0" smtClean="0"/>
              <a:t> </a:t>
            </a:r>
            <a:r>
              <a:rPr lang="en-US" sz="1800" dirty="0" err="1" smtClean="0"/>
              <a:t>fiind</a:t>
            </a:r>
            <a:r>
              <a:rPr lang="en-US" sz="1800" dirty="0" smtClean="0"/>
              <a:t> </a:t>
            </a:r>
            <a:r>
              <a:rPr lang="en-US" sz="1800" dirty="0" err="1" smtClean="0"/>
              <a:t>astăzi</a:t>
            </a:r>
            <a:r>
              <a:rPr lang="en-US" sz="1800" dirty="0" smtClean="0"/>
              <a:t> </a:t>
            </a:r>
            <a:r>
              <a:rPr lang="en-US" sz="1800" dirty="0" err="1" smtClean="0"/>
              <a:t>complet</a:t>
            </a:r>
            <a:r>
              <a:rPr lang="en-US" sz="1800" dirty="0" smtClean="0"/>
              <a:t> </a:t>
            </a:r>
            <a:r>
              <a:rPr lang="en-US" sz="1800" dirty="0" err="1" smtClean="0"/>
              <a:t>automatizat</a:t>
            </a:r>
            <a:r>
              <a:rPr lang="en-US" sz="1800" dirty="0" smtClean="0"/>
              <a:t>. 2600 de </a:t>
            </a:r>
            <a:r>
              <a:rPr lang="en-US" sz="1800" dirty="0" err="1" smtClean="0"/>
              <a:t>bucătarii</a:t>
            </a:r>
            <a:r>
              <a:rPr lang="en-US" sz="1800" dirty="0" smtClean="0"/>
              <a:t>  </a:t>
            </a:r>
            <a:r>
              <a:rPr lang="en-US" sz="1800" dirty="0" err="1" smtClean="0"/>
              <a:t>părăsesc</a:t>
            </a:r>
            <a:r>
              <a:rPr lang="en-US" sz="1800" dirty="0" smtClean="0"/>
              <a:t> </a:t>
            </a:r>
            <a:r>
              <a:rPr lang="en-US" sz="1800" dirty="0" err="1" smtClean="0"/>
              <a:t>zilnic</a:t>
            </a:r>
            <a:r>
              <a:rPr lang="en-US" sz="1800" dirty="0" smtClean="0"/>
              <a:t> </a:t>
            </a:r>
            <a:r>
              <a:rPr lang="en-US" sz="1800" dirty="0" err="1" smtClean="0"/>
              <a:t>fabrica</a:t>
            </a:r>
            <a:r>
              <a:rPr lang="en-US" sz="1800" dirty="0" smtClean="0"/>
              <a:t> din </a:t>
            </a:r>
            <a:r>
              <a:rPr lang="en-US" sz="1800" dirty="0" err="1" smtClean="0"/>
              <a:t>orășelul</a:t>
            </a:r>
            <a:r>
              <a:rPr lang="en-US" sz="1800" dirty="0" smtClean="0"/>
              <a:t> </a:t>
            </a:r>
            <a:r>
              <a:rPr lang="en-US" sz="1800" dirty="0" err="1" smtClean="0"/>
              <a:t>Verl</a:t>
            </a:r>
            <a:r>
              <a:rPr lang="en-US" sz="1800" dirty="0" smtClean="0"/>
              <a:t>.</a:t>
            </a:r>
          </a:p>
          <a:p>
            <a:pPr lvl="0">
              <a:buNone/>
            </a:pPr>
            <a:endParaRPr lang="en-US" sz="1800" dirty="0" smtClean="0"/>
          </a:p>
          <a:p>
            <a:pPr lvl="0"/>
            <a:r>
              <a:rPr lang="en-US" sz="1800" dirty="0" err="1" smtClean="0"/>
              <a:t>Kuxa</a:t>
            </a:r>
            <a:r>
              <a:rPr lang="en-US" sz="1800" dirty="0" smtClean="0"/>
              <a:t> Studio </a:t>
            </a:r>
            <a:r>
              <a:rPr lang="en-US" sz="1800" dirty="0" err="1" smtClean="0"/>
              <a:t>oferă</a:t>
            </a:r>
            <a:r>
              <a:rPr lang="en-US" sz="1800" dirty="0" smtClean="0"/>
              <a:t>  </a:t>
            </a:r>
            <a:r>
              <a:rPr lang="en-US" sz="1800" dirty="0" err="1" smtClean="0"/>
              <a:t>servicii</a:t>
            </a:r>
            <a:r>
              <a:rPr lang="en-US" sz="1800" dirty="0" smtClean="0"/>
              <a:t> de </a:t>
            </a:r>
            <a:r>
              <a:rPr lang="en-US" sz="1800" dirty="0" err="1" smtClean="0"/>
              <a:t>consultanta</a:t>
            </a:r>
            <a:r>
              <a:rPr lang="en-US" sz="1800" dirty="0" smtClean="0"/>
              <a:t>, </a:t>
            </a:r>
            <a:r>
              <a:rPr lang="en-US" sz="1800" dirty="0" err="1" smtClean="0"/>
              <a:t>proiectare</a:t>
            </a:r>
            <a:r>
              <a:rPr lang="en-US" sz="1800" dirty="0" smtClean="0"/>
              <a:t>, </a:t>
            </a:r>
            <a:r>
              <a:rPr lang="en-US" sz="1800" dirty="0" err="1" smtClean="0"/>
              <a:t>masuratori</a:t>
            </a:r>
            <a:r>
              <a:rPr lang="en-US" sz="1800" dirty="0" smtClean="0"/>
              <a:t> </a:t>
            </a:r>
            <a:r>
              <a:rPr lang="en-US" sz="1800" dirty="0" err="1" smtClean="0"/>
              <a:t>și</a:t>
            </a:r>
            <a:r>
              <a:rPr lang="en-US" sz="1800" dirty="0" smtClean="0"/>
              <a:t> </a:t>
            </a:r>
            <a:r>
              <a:rPr lang="en-US" sz="1800" dirty="0" err="1" smtClean="0"/>
              <a:t>instalare</a:t>
            </a:r>
            <a:r>
              <a:rPr lang="en-US" sz="1800" dirty="0" smtClean="0"/>
              <a:t> la </a:t>
            </a:r>
            <a:r>
              <a:rPr lang="en-US" sz="1800" dirty="0" err="1" smtClean="0"/>
              <a:t>cel</a:t>
            </a:r>
            <a:r>
              <a:rPr lang="en-US" sz="1800" dirty="0" smtClean="0"/>
              <a:t> </a:t>
            </a:r>
            <a:r>
              <a:rPr lang="en-US" sz="1800" dirty="0" err="1" smtClean="0"/>
              <a:t>mai</a:t>
            </a:r>
            <a:r>
              <a:rPr lang="en-US" sz="1800" dirty="0" smtClean="0"/>
              <a:t> </a:t>
            </a:r>
            <a:r>
              <a:rPr lang="en-US" sz="1800" dirty="0" err="1" smtClean="0"/>
              <a:t>înalt</a:t>
            </a:r>
            <a:r>
              <a:rPr lang="en-US" sz="1800" dirty="0" smtClean="0"/>
              <a:t> </a:t>
            </a:r>
            <a:r>
              <a:rPr lang="en-US" sz="1800" dirty="0" err="1" smtClean="0"/>
              <a:t>nivel</a:t>
            </a:r>
            <a:r>
              <a:rPr lang="en-US" sz="1800" dirty="0" smtClean="0"/>
              <a:t> </a:t>
            </a:r>
            <a:r>
              <a:rPr lang="en-US" sz="1800" dirty="0" err="1" smtClean="0"/>
              <a:t>și</a:t>
            </a:r>
            <a:r>
              <a:rPr lang="en-US" sz="1800" dirty="0" smtClean="0"/>
              <a:t> </a:t>
            </a:r>
            <a:r>
              <a:rPr lang="en-US" sz="1800" dirty="0" err="1" smtClean="0"/>
              <a:t>monitorizarea</a:t>
            </a:r>
            <a:r>
              <a:rPr lang="en-US" sz="1800" dirty="0" smtClean="0"/>
              <a:t> </a:t>
            </a:r>
            <a:r>
              <a:rPr lang="en-US" sz="1800" dirty="0" err="1" smtClean="0"/>
              <a:t>acestora</a:t>
            </a:r>
            <a:r>
              <a:rPr lang="en-US" sz="1800" dirty="0" smtClean="0"/>
              <a:t> </a:t>
            </a:r>
            <a:r>
              <a:rPr lang="en-US" sz="1800" dirty="0" err="1" smtClean="0"/>
              <a:t>pe</a:t>
            </a:r>
            <a:r>
              <a:rPr lang="en-US" sz="1800" dirty="0" smtClean="0"/>
              <a:t> </a:t>
            </a:r>
            <a:r>
              <a:rPr lang="en-US" sz="1800" dirty="0" err="1" smtClean="0"/>
              <a:t>toată</a:t>
            </a:r>
            <a:r>
              <a:rPr lang="en-US" sz="1800" dirty="0" smtClean="0"/>
              <a:t> </a:t>
            </a:r>
            <a:r>
              <a:rPr lang="en-US" sz="1800" dirty="0" err="1" smtClean="0"/>
              <a:t>durata</a:t>
            </a:r>
            <a:r>
              <a:rPr lang="en-US" sz="1800" dirty="0" smtClean="0"/>
              <a:t> </a:t>
            </a:r>
            <a:r>
              <a:rPr lang="en-US" sz="1800" dirty="0" err="1" smtClean="0"/>
              <a:t>colaborării</a:t>
            </a:r>
            <a:r>
              <a:rPr lang="en-US" sz="1800" dirty="0" smtClean="0"/>
              <a:t> cu </a:t>
            </a:r>
            <a:r>
              <a:rPr lang="en-US" sz="1800" dirty="0" err="1" smtClean="0"/>
              <a:t>clientul</a:t>
            </a:r>
            <a:r>
              <a:rPr lang="en-US" sz="1800" dirty="0" smtClean="0"/>
              <a:t>.</a:t>
            </a:r>
          </a:p>
          <a:p>
            <a:pPr lvl="0">
              <a:buNone/>
            </a:pPr>
            <a:endParaRPr lang="en-US" sz="1800" dirty="0" smtClean="0"/>
          </a:p>
          <a:p>
            <a:pPr lvl="0"/>
            <a:r>
              <a:rPr lang="en-US" sz="1800" dirty="0" smtClean="0"/>
              <a:t>Showroom-</a:t>
            </a:r>
            <a:r>
              <a:rPr lang="en-US" sz="1800" dirty="0" err="1" smtClean="0"/>
              <a:t>ul</a:t>
            </a:r>
            <a:r>
              <a:rPr lang="en-US" sz="1800" dirty="0" smtClean="0"/>
              <a:t> din </a:t>
            </a:r>
            <a:r>
              <a:rPr lang="en-US" sz="1800" dirty="0" err="1" smtClean="0"/>
              <a:t>Bucureşti</a:t>
            </a:r>
            <a:r>
              <a:rPr lang="en-US" sz="1800" dirty="0" smtClean="0"/>
              <a:t>, </a:t>
            </a:r>
            <a:r>
              <a:rPr lang="en-US" sz="1800" dirty="0" err="1" smtClean="0"/>
              <a:t>situat</a:t>
            </a:r>
            <a:r>
              <a:rPr lang="en-US" sz="1800" dirty="0" smtClean="0"/>
              <a:t> </a:t>
            </a:r>
            <a:r>
              <a:rPr lang="en-US" sz="1800" dirty="0" err="1" smtClean="0"/>
              <a:t>pe</a:t>
            </a:r>
            <a:r>
              <a:rPr lang="en-US" sz="1800" dirty="0" smtClean="0"/>
              <a:t> </a:t>
            </a:r>
            <a:r>
              <a:rPr lang="en-US" sz="1800" dirty="0" err="1" smtClean="0"/>
              <a:t>strada</a:t>
            </a:r>
            <a:r>
              <a:rPr lang="en-US" sz="1800" dirty="0" smtClean="0"/>
              <a:t> </a:t>
            </a:r>
            <a:r>
              <a:rPr lang="en-US" sz="1800" dirty="0" err="1" smtClean="0"/>
              <a:t>Puţul</a:t>
            </a:r>
            <a:r>
              <a:rPr lang="en-US" sz="1800" dirty="0" smtClean="0"/>
              <a:t> </a:t>
            </a:r>
            <a:r>
              <a:rPr lang="en-US" sz="1800" dirty="0" err="1" smtClean="0"/>
              <a:t>lu</a:t>
            </a:r>
            <a:r>
              <a:rPr lang="en-US" sz="1800" dirty="0" smtClean="0"/>
              <a:t> Zamfir nr. 36  </a:t>
            </a:r>
            <a:r>
              <a:rPr lang="en-US" sz="1800" dirty="0" err="1" smtClean="0"/>
              <a:t>pune</a:t>
            </a:r>
            <a:r>
              <a:rPr lang="en-US" sz="1800" dirty="0" smtClean="0"/>
              <a:t> la </a:t>
            </a:r>
            <a:r>
              <a:rPr lang="en-US" sz="1800" dirty="0" err="1" smtClean="0"/>
              <a:t>dispoziția</a:t>
            </a:r>
            <a:r>
              <a:rPr lang="en-US" sz="1800" dirty="0" smtClean="0"/>
              <a:t> </a:t>
            </a:r>
            <a:r>
              <a:rPr lang="en-US" sz="1800" dirty="0" err="1" smtClean="0"/>
              <a:t>pasionaților</a:t>
            </a:r>
            <a:r>
              <a:rPr lang="en-US" sz="1800" dirty="0" smtClean="0"/>
              <a:t> de </a:t>
            </a:r>
            <a:r>
              <a:rPr lang="en-US" sz="1800" dirty="0" err="1" smtClean="0"/>
              <a:t>gătit</a:t>
            </a:r>
            <a:r>
              <a:rPr lang="en-US" sz="1800" dirty="0" smtClean="0"/>
              <a:t> un </a:t>
            </a:r>
            <a:r>
              <a:rPr lang="en-US" sz="1800" dirty="0" err="1" smtClean="0"/>
              <a:t>spaţiu</a:t>
            </a:r>
            <a:r>
              <a:rPr lang="en-US" sz="1800" dirty="0" smtClean="0"/>
              <a:t>  ideal </a:t>
            </a:r>
            <a:r>
              <a:rPr lang="en-US" sz="1800" dirty="0" err="1" smtClean="0"/>
              <a:t>pentru</a:t>
            </a:r>
            <a:r>
              <a:rPr lang="en-US" sz="1800" dirty="0" smtClean="0"/>
              <a:t> </a:t>
            </a:r>
            <a:r>
              <a:rPr lang="en-US" sz="1800" dirty="0" err="1" smtClean="0"/>
              <a:t>evenimente</a:t>
            </a:r>
            <a:r>
              <a:rPr lang="en-US" sz="1800" dirty="0" smtClean="0"/>
              <a:t> cu </a:t>
            </a:r>
            <a:r>
              <a:rPr lang="en-US" sz="1800" dirty="0" err="1" smtClean="0"/>
              <a:t>tematică</a:t>
            </a:r>
            <a:r>
              <a:rPr lang="en-US" sz="1800" dirty="0" smtClean="0"/>
              <a:t> </a:t>
            </a:r>
            <a:r>
              <a:rPr lang="en-US" sz="1800" dirty="0" err="1" smtClean="0"/>
              <a:t>culinară</a:t>
            </a:r>
            <a:r>
              <a:rPr lang="en-US" sz="1800" dirty="0" smtClean="0"/>
              <a:t>: teambuilding-</a:t>
            </a:r>
            <a:r>
              <a:rPr lang="en-US" sz="1800" dirty="0" err="1" smtClean="0"/>
              <a:t>uri</a:t>
            </a:r>
            <a:r>
              <a:rPr lang="en-US" sz="1800" dirty="0" smtClean="0"/>
              <a:t> , </a:t>
            </a:r>
            <a:r>
              <a:rPr lang="en-US" sz="1800" dirty="0" err="1" smtClean="0"/>
              <a:t>petreceri</a:t>
            </a:r>
            <a:r>
              <a:rPr lang="en-US" sz="1800" dirty="0" smtClean="0"/>
              <a:t> private, </a:t>
            </a:r>
            <a:r>
              <a:rPr lang="en-US" sz="1800" dirty="0" err="1" smtClean="0"/>
              <a:t>cursuri</a:t>
            </a:r>
            <a:r>
              <a:rPr lang="en-US" sz="1800" dirty="0" smtClean="0"/>
              <a:t> </a:t>
            </a:r>
            <a:r>
              <a:rPr lang="en-US" sz="1800" dirty="0" err="1" smtClean="0"/>
              <a:t>sau</a:t>
            </a:r>
            <a:r>
              <a:rPr lang="en-US" sz="1800" dirty="0" smtClean="0"/>
              <a:t> </a:t>
            </a:r>
            <a:r>
              <a:rPr lang="en-US" sz="1800" dirty="0" err="1" smtClean="0"/>
              <a:t>competiţii</a:t>
            </a:r>
            <a:r>
              <a:rPr lang="en-US" sz="1800" dirty="0" smtClean="0"/>
              <a:t> de </a:t>
            </a:r>
            <a:r>
              <a:rPr lang="en-US" sz="1800" dirty="0" err="1" smtClean="0"/>
              <a:t>gătit</a:t>
            </a:r>
            <a:r>
              <a:rPr lang="en-US" sz="1800" dirty="0" smtClean="0"/>
              <a:t>.</a:t>
            </a:r>
          </a:p>
          <a:p>
            <a:pPr>
              <a:buNone/>
            </a:pPr>
            <a:endParaRPr lang="en-US" sz="1800" dirty="0" smtClean="0"/>
          </a:p>
        </p:txBody>
      </p:sp>
      <p:sp>
        <p:nvSpPr>
          <p:cNvPr id="9219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848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Despre</a:t>
            </a:r>
            <a:r>
              <a:rPr lang="en-US" dirty="0" smtClean="0"/>
              <a:t> KUXA Studio</a:t>
            </a:r>
          </a:p>
        </p:txBody>
      </p:sp>
      <p:pic>
        <p:nvPicPr>
          <p:cNvPr id="4" name="Picture 3" descr="logo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76201"/>
            <a:ext cx="3048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7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1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ro-RO" sz="2000" dirty="0" smtClean="0"/>
              <a:t>Asociere exclusivă pe </a:t>
            </a:r>
            <a:r>
              <a:rPr lang="ro-RO" sz="2000" dirty="0" err="1" smtClean="0"/>
              <a:t>catego</a:t>
            </a:r>
            <a:r>
              <a:rPr lang="en-US" sz="2000" dirty="0" err="1" smtClean="0"/>
              <a:t>rie</a:t>
            </a:r>
            <a:endParaRPr lang="en-US" sz="2000" dirty="0" smtClean="0"/>
          </a:p>
          <a:p>
            <a:pPr eaLnBrk="1" hangingPunct="1">
              <a:spcBef>
                <a:spcPts val="1200"/>
              </a:spcBef>
            </a:pPr>
            <a:endParaRPr lang="ro-RO" sz="2000" dirty="0" smtClean="0"/>
          </a:p>
          <a:p>
            <a:pPr eaLnBrk="1" hangingPunct="1">
              <a:spcBef>
                <a:spcPts val="1200"/>
              </a:spcBef>
            </a:pPr>
            <a:r>
              <a:rPr lang="ro-RO" sz="2000" dirty="0" smtClean="0"/>
              <a:t>Campanie de promovare </a:t>
            </a:r>
            <a:r>
              <a:rPr lang="ro-RO" sz="2000" dirty="0" err="1" smtClean="0"/>
              <a:t>custom</a:t>
            </a:r>
            <a:r>
              <a:rPr lang="en-US" sz="2000" dirty="0" smtClean="0"/>
              <a:t> </a:t>
            </a:r>
            <a:r>
              <a:rPr lang="en-US" sz="2000" dirty="0" smtClean="0"/>
              <a:t>Brand</a:t>
            </a:r>
            <a:r>
              <a:rPr lang="ro-RO" sz="2000" dirty="0" smtClean="0"/>
              <a:t>: </a:t>
            </a:r>
            <a:r>
              <a:rPr lang="ro-RO" sz="2000" dirty="0" smtClean="0"/>
              <a:t>promovarea brandului în media</a:t>
            </a:r>
            <a:r>
              <a:rPr lang="ro-RO" sz="2000" dirty="0"/>
              <a:t>, PR şi pe reţele </a:t>
            </a:r>
            <a:r>
              <a:rPr lang="ro-RO" sz="2000" dirty="0" smtClean="0"/>
              <a:t>sociale, </a:t>
            </a:r>
            <a:r>
              <a:rPr lang="ro-RO" sz="2000" dirty="0"/>
              <a:t>plus activări branded la </a:t>
            </a:r>
            <a:r>
              <a:rPr lang="ro-RO" sz="2000" dirty="0" smtClean="0"/>
              <a:t>eveniment</a:t>
            </a:r>
            <a:endParaRPr lang="en-US" sz="2000" dirty="0" smtClean="0"/>
          </a:p>
          <a:p>
            <a:pPr eaLnBrk="1" hangingPunct="1">
              <a:spcBef>
                <a:spcPts val="1200"/>
              </a:spcBef>
            </a:pPr>
            <a:endParaRPr lang="ro-RO" sz="2000" dirty="0"/>
          </a:p>
          <a:p>
            <a:pPr eaLnBrk="1" hangingPunct="1">
              <a:spcBef>
                <a:spcPts val="1200"/>
              </a:spcBef>
            </a:pPr>
            <a:r>
              <a:rPr lang="ro-RO" sz="2000" dirty="0" smtClean="0"/>
              <a:t>Brand reach de peste </a:t>
            </a:r>
            <a:r>
              <a:rPr lang="en-US" sz="2000" dirty="0" smtClean="0"/>
              <a:t>40</a:t>
            </a:r>
            <a:r>
              <a:rPr lang="ro-RO" sz="2000" dirty="0" smtClean="0"/>
              <a:t>0.000 de oameni, cu promovare pe durata a 45</a:t>
            </a:r>
            <a:r>
              <a:rPr lang="en-US" sz="2000" dirty="0" smtClean="0"/>
              <a:t>+</a:t>
            </a:r>
            <a:r>
              <a:rPr lang="ro-RO" sz="2000" dirty="0" smtClean="0"/>
              <a:t> de zile</a:t>
            </a:r>
            <a:endParaRPr lang="en-US" sz="2000" dirty="0" smtClean="0"/>
          </a:p>
          <a:p>
            <a:pPr eaLnBrk="1" hangingPunct="1">
              <a:spcBef>
                <a:spcPts val="1200"/>
              </a:spcBef>
            </a:pPr>
            <a:endParaRPr lang="en-US" sz="2000" dirty="0" smtClean="0"/>
          </a:p>
          <a:p>
            <a:pPr eaLnBrk="1" hangingPunct="1">
              <a:spcBef>
                <a:spcPts val="1200"/>
              </a:spcBef>
            </a:pPr>
            <a:r>
              <a:rPr lang="ro-RO" sz="2000" dirty="0"/>
              <a:t>Toată promovarea va cuprinde campania media tradiţională şi reţelele sociale, plus buzz şi viralizare, generate de participanţii la </a:t>
            </a:r>
            <a:r>
              <a:rPr lang="ro-RO" sz="2000" dirty="0" smtClean="0"/>
              <a:t>Cupă şi </a:t>
            </a:r>
            <a:r>
              <a:rPr lang="ro-RO" sz="2000" dirty="0"/>
              <a:t>publicul din jurul </a:t>
            </a:r>
            <a:r>
              <a:rPr lang="ro-RO" sz="2000" dirty="0" smtClean="0"/>
              <a:t>lor</a:t>
            </a:r>
            <a:endParaRPr lang="ro-RO" sz="2000" dirty="0"/>
          </a:p>
        </p:txBody>
      </p:sp>
      <p:sp>
        <p:nvSpPr>
          <p:cNvPr id="37891" name="Title 2"/>
          <p:cNvSpPr>
            <a:spLocks noGrp="1"/>
          </p:cNvSpPr>
          <p:nvPr>
            <p:ph type="title" idx="4294967295"/>
          </p:nvPr>
        </p:nvSpPr>
        <p:spPr>
          <a:xfrm>
            <a:off x="609600" y="274638"/>
            <a:ext cx="7696200" cy="1143000"/>
          </a:xfrm>
        </p:spPr>
        <p:txBody>
          <a:bodyPr/>
          <a:lstStyle/>
          <a:p>
            <a:pPr eaLnBrk="1" hangingPunct="1"/>
            <a:r>
              <a:rPr lang="ro-RO" dirty="0" smtClean="0"/>
              <a:t>Coordonatele asocierii</a:t>
            </a:r>
            <a:endParaRPr lang="en-US" dirty="0" smtClean="0"/>
          </a:p>
        </p:txBody>
      </p:sp>
      <p:pic>
        <p:nvPicPr>
          <p:cNvPr id="5" name="Picture 4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229350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876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10600" cy="1143000"/>
          </a:xfrm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Ante</a:t>
            </a:r>
            <a:r>
              <a:rPr lang="ro-RO" sz="2400" dirty="0" smtClean="0">
                <a:latin typeface="Arial" charset="0"/>
              </a:rPr>
              <a:t>-eveniment / Etapa 1</a:t>
            </a:r>
            <a:br>
              <a:rPr lang="ro-RO" sz="2400" dirty="0" smtClean="0">
                <a:latin typeface="Arial" charset="0"/>
              </a:rPr>
            </a:br>
            <a:r>
              <a:rPr lang="ro-RO" sz="2400" dirty="0" smtClean="0">
                <a:latin typeface="Arial" charset="0"/>
              </a:rPr>
              <a:t>1</a:t>
            </a:r>
            <a:r>
              <a:rPr lang="en-US" sz="2400" dirty="0" smtClean="0">
                <a:latin typeface="Arial" charset="0"/>
              </a:rPr>
              <a:t>2 </a:t>
            </a:r>
            <a:r>
              <a:rPr lang="en-US" sz="2400" dirty="0" err="1" smtClean="0">
                <a:latin typeface="Arial" charset="0"/>
              </a:rPr>
              <a:t>februarie</a:t>
            </a:r>
            <a:r>
              <a:rPr lang="ro-RO" sz="2400" dirty="0" smtClean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- 1</a:t>
            </a:r>
            <a:r>
              <a:rPr lang="ro-RO" sz="2400" dirty="0" smtClean="0">
                <a:latin typeface="Arial" charset="0"/>
              </a:rPr>
              <a:t>2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ro-RO" sz="2400" dirty="0" smtClean="0">
                <a:latin typeface="Arial" charset="0"/>
              </a:rPr>
              <a:t>mar: promovare înscrieri </a:t>
            </a:r>
            <a:r>
              <a:rPr lang="en-US" sz="2400" dirty="0" smtClean="0">
                <a:latin typeface="Arial" charset="0"/>
              </a:rPr>
              <a:t>+ CAG</a:t>
            </a:r>
            <a:br>
              <a:rPr lang="en-US" sz="2400" dirty="0" smtClean="0">
                <a:latin typeface="Arial" charset="0"/>
              </a:rPr>
            </a:br>
            <a:r>
              <a:rPr lang="ro-RO" sz="2400" b="0" dirty="0" smtClean="0">
                <a:latin typeface="Arial" charset="0"/>
              </a:rPr>
              <a:t>partea 1</a:t>
            </a:r>
            <a:endParaRPr lang="en-US" sz="2400" b="0" dirty="0" smtClean="0">
              <a:latin typeface="Arial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6868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b="1" dirty="0" smtClean="0"/>
              <a:t>Branding </a:t>
            </a:r>
            <a:r>
              <a:rPr lang="en-US" sz="1800" b="1" dirty="0"/>
              <a:t>banners </a:t>
            </a:r>
            <a:r>
              <a:rPr lang="en-US" sz="1800" b="1" dirty="0" smtClean="0"/>
              <a:t>campaign</a:t>
            </a:r>
            <a:r>
              <a:rPr lang="ro-RO" sz="1800" dirty="0" smtClean="0"/>
              <a:t>, </a:t>
            </a:r>
            <a:r>
              <a:rPr lang="en-US" sz="1800" dirty="0" smtClean="0"/>
              <a:t>500.000 </a:t>
            </a:r>
            <a:r>
              <a:rPr lang="en-US" sz="1800" dirty="0" err="1" smtClean="0"/>
              <a:t>afişări</a:t>
            </a:r>
            <a:r>
              <a:rPr lang="ro-RO" sz="1800" dirty="0" smtClean="0"/>
              <a:t/>
            </a:r>
            <a:br>
              <a:rPr lang="ro-RO" sz="1800" dirty="0" smtClean="0"/>
            </a:br>
            <a:r>
              <a:rPr lang="en-US" sz="1800" dirty="0" smtClean="0"/>
              <a:t>IQads.ro, gustos.ro, mixtopia.ro,  </a:t>
            </a:r>
            <a:r>
              <a:rPr lang="en-US" sz="1800" dirty="0"/>
              <a:t>SMARK.ro, 24FUN.ro, Realitatea.net, </a:t>
            </a:r>
            <a:r>
              <a:rPr lang="en-US" sz="1800" dirty="0" smtClean="0"/>
              <a:t>Money.ro, ClickPoftabuna.ro</a:t>
            </a:r>
            <a:br>
              <a:rPr lang="en-US" sz="1800" dirty="0" smtClean="0"/>
            </a:br>
            <a:endParaRPr lang="ro-RO" sz="1800" dirty="0" smtClean="0"/>
          </a:p>
          <a:p>
            <a:pPr>
              <a:lnSpc>
                <a:spcPct val="80000"/>
              </a:lnSpc>
            </a:pPr>
            <a:r>
              <a:rPr lang="ro-RO" sz="1800" b="1" dirty="0" smtClean="0"/>
              <a:t>Comunitatea IQads</a:t>
            </a:r>
            <a:r>
              <a:rPr lang="ro-RO" sz="1800" dirty="0" smtClean="0"/>
              <a:t/>
            </a:r>
            <a:br>
              <a:rPr lang="ro-RO" sz="1800" dirty="0" smtClean="0"/>
            </a:br>
            <a:r>
              <a:rPr lang="en-US" sz="1800" dirty="0" err="1" smtClean="0"/>
              <a:t>Newslettere</a:t>
            </a:r>
            <a:r>
              <a:rPr lang="en-US" sz="1800" dirty="0" smtClean="0"/>
              <a:t> </a:t>
            </a:r>
            <a:r>
              <a:rPr lang="en-US" sz="1800" dirty="0" err="1" smtClean="0"/>
              <a:t>către</a:t>
            </a:r>
            <a:r>
              <a:rPr lang="en-US" sz="1800" dirty="0" smtClean="0"/>
              <a:t> </a:t>
            </a:r>
            <a:r>
              <a:rPr lang="en-US" sz="1800" dirty="0" err="1" smtClean="0"/>
              <a:t>comunitatea</a:t>
            </a:r>
            <a:r>
              <a:rPr lang="en-US" sz="1800" dirty="0" smtClean="0"/>
              <a:t> IQads (2</a:t>
            </a:r>
            <a:r>
              <a:rPr lang="ro-RO" sz="1800" dirty="0" smtClean="0"/>
              <a:t>0</a:t>
            </a:r>
            <a:r>
              <a:rPr lang="en-US" sz="1800" dirty="0" smtClean="0"/>
              <a:t>.000+ </a:t>
            </a:r>
            <a:r>
              <a:rPr lang="en-US" sz="1800" dirty="0" err="1" smtClean="0"/>
              <a:t>membri</a:t>
            </a:r>
            <a:r>
              <a:rPr lang="en-US" sz="1800" dirty="0" smtClean="0"/>
              <a:t> </a:t>
            </a:r>
            <a:r>
              <a:rPr lang="en-US" sz="1800" dirty="0" err="1" smtClean="0"/>
              <a:t>activi</a:t>
            </a:r>
            <a:r>
              <a:rPr lang="en-US" sz="1800" dirty="0" smtClean="0"/>
              <a:t>)</a:t>
            </a:r>
          </a:p>
          <a:p>
            <a:pPr>
              <a:lnSpc>
                <a:spcPct val="80000"/>
              </a:lnSpc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Newslettere</a:t>
            </a:r>
            <a:r>
              <a:rPr lang="en-US" sz="1800" dirty="0" smtClean="0"/>
              <a:t> c</a:t>
            </a:r>
            <a:r>
              <a:rPr lang="ro-RO" sz="1800" dirty="0" smtClean="0"/>
              <a:t>ă</a:t>
            </a:r>
            <a:r>
              <a:rPr lang="en-US" sz="1800" dirty="0" err="1" smtClean="0"/>
              <a:t>tre</a:t>
            </a:r>
            <a:r>
              <a:rPr lang="en-US" sz="1800" dirty="0" smtClean="0"/>
              <a:t> </a:t>
            </a:r>
            <a:r>
              <a:rPr lang="en-US" sz="1800" dirty="0" err="1" smtClean="0"/>
              <a:t>comunitatea</a:t>
            </a:r>
            <a:r>
              <a:rPr lang="en-US" sz="1800" dirty="0" smtClean="0"/>
              <a:t> mixtopia.ro (9.000+ </a:t>
            </a:r>
            <a:r>
              <a:rPr lang="en-US" sz="1800" dirty="0" err="1" smtClean="0"/>
              <a:t>membri</a:t>
            </a:r>
            <a:r>
              <a:rPr lang="en-US" sz="1800" dirty="0" smtClean="0"/>
              <a:t> </a:t>
            </a:r>
            <a:r>
              <a:rPr lang="en-US" sz="1800" dirty="0" err="1" smtClean="0"/>
              <a:t>activi</a:t>
            </a:r>
            <a:r>
              <a:rPr lang="en-US" sz="1800" dirty="0" smtClean="0"/>
              <a:t>):</a:t>
            </a:r>
            <a:r>
              <a:rPr lang="ro-RO" sz="1800" dirty="0" smtClean="0"/>
              <a:t/>
            </a:r>
            <a:br>
              <a:rPr lang="ro-RO" sz="1800" dirty="0" smtClean="0"/>
            </a:br>
            <a:r>
              <a:rPr lang="en-US" sz="1800" dirty="0" smtClean="0"/>
              <a:t>- </a:t>
            </a:r>
            <a:r>
              <a:rPr lang="ro-RO" sz="1800" dirty="0" smtClean="0"/>
              <a:t>menţionarea înscrierilor în alte newslettere editoriale</a:t>
            </a:r>
          </a:p>
          <a:p>
            <a:pPr>
              <a:lnSpc>
                <a:spcPct val="80000"/>
              </a:lnSpc>
            </a:pPr>
            <a:endParaRPr lang="ro-RO" sz="1800" dirty="0"/>
          </a:p>
          <a:p>
            <a:pPr>
              <a:lnSpc>
                <a:spcPct val="80000"/>
              </a:lnSpc>
            </a:pPr>
            <a:r>
              <a:rPr lang="ro-RO" sz="1800" b="1" dirty="0" smtClean="0"/>
              <a:t>PR </a:t>
            </a:r>
            <a:r>
              <a:rPr lang="ro-RO" sz="1800" b="1" dirty="0"/>
              <a:t>despre </a:t>
            </a:r>
            <a:r>
              <a:rPr lang="ro-RO" sz="1800" b="1" dirty="0" smtClean="0"/>
              <a:t>înscrieri: </a:t>
            </a:r>
            <a:r>
              <a:rPr lang="ro-RO" sz="1800" dirty="0" smtClean="0"/>
              <a:t>ştiri publicate pe IQads.ro</a:t>
            </a:r>
            <a:r>
              <a:rPr lang="en-US" sz="1800" dirty="0" smtClean="0"/>
              <a:t> </a:t>
            </a:r>
            <a:r>
              <a:rPr lang="ro-RO" sz="1800" dirty="0" err="1" smtClean="0"/>
              <a:t>ș</a:t>
            </a:r>
            <a:r>
              <a:rPr lang="en-US" sz="1800" dirty="0" err="1" smtClean="0"/>
              <a:t>i</a:t>
            </a:r>
            <a:r>
              <a:rPr lang="en-US" sz="1800" dirty="0" smtClean="0"/>
              <a:t> mixtopia.ro, </a:t>
            </a:r>
            <a:r>
              <a:rPr lang="ro-RO" sz="1800" dirty="0"/>
              <a:t>comunicate de presă pushed pe alte medii </a:t>
            </a:r>
            <a:r>
              <a:rPr lang="ro-RO" sz="1800" dirty="0" smtClean="0"/>
              <a:t>relevante</a:t>
            </a:r>
            <a:r>
              <a:rPr lang="en-US" sz="1800" dirty="0" smtClean="0"/>
              <a:t> </a:t>
            </a:r>
            <a:r>
              <a:rPr lang="en-US" sz="1800" smtClean="0"/>
              <a:t>(gustos.ro, Click!Pofta </a:t>
            </a:r>
            <a:r>
              <a:rPr lang="en-US" sz="1800" dirty="0" smtClean="0"/>
              <a:t>Buna </a:t>
            </a:r>
            <a:r>
              <a:rPr lang="en-US" sz="1800" dirty="0" err="1" smtClean="0"/>
              <a:t>etc</a:t>
            </a:r>
            <a:r>
              <a:rPr lang="ro-RO" sz="1800" smtClean="0"/>
              <a:t>.</a:t>
            </a:r>
            <a:r>
              <a:rPr lang="en-US" sz="1800" smtClean="0"/>
              <a:t>)</a:t>
            </a:r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ro-RO" sz="1800" b="1"/>
              <a:t>Comunicare directă către agenţii (3.000 </a:t>
            </a:r>
            <a:r>
              <a:rPr lang="en-US" sz="1800" b="1"/>
              <a:t>+</a:t>
            </a:r>
            <a:r>
              <a:rPr lang="ro-RO" sz="1800" b="1"/>
              <a:t>)</a:t>
            </a:r>
            <a:r>
              <a:rPr lang="en-US" sz="1800"/>
              <a:t/>
            </a:r>
            <a:br>
              <a:rPr lang="en-US" sz="1800"/>
            </a:br>
            <a:r>
              <a:rPr lang="ro-RO" sz="1800"/>
              <a:t>Mail-uri directe, branded, de invitare la înscrierea în ediţia 2014 pentru participanţii l</a:t>
            </a:r>
            <a:r>
              <a:rPr lang="en-US" sz="1800"/>
              <a:t>a evenimentele IQads </a:t>
            </a:r>
            <a:r>
              <a:rPr lang="ro-RO" sz="1800"/>
              <a:t>ș</a:t>
            </a:r>
            <a:r>
              <a:rPr lang="en-US" sz="1800"/>
              <a:t>i mixtopia.ro</a:t>
            </a:r>
            <a:r>
              <a:rPr lang="ro-RO" sz="1800"/>
              <a:t> şi către alte contacte</a:t>
            </a:r>
            <a:endParaRPr lang="en-US" sz="1800" dirty="0" smtClean="0"/>
          </a:p>
          <a:p>
            <a:pPr lvl="1">
              <a:lnSpc>
                <a:spcPct val="80000"/>
              </a:lnSpc>
              <a:buFontTx/>
              <a:buChar char="-"/>
            </a:pPr>
            <a:endParaRPr lang="ro-RO" sz="20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73149" y="6178320"/>
            <a:ext cx="6701604" cy="440039"/>
            <a:chOff x="3276220" y="983297"/>
            <a:chExt cx="8468864" cy="556080"/>
          </a:xfrm>
        </p:grpSpPr>
        <p:sp>
          <p:nvSpPr>
            <p:cNvPr id="5" name="Pentagon 4"/>
            <p:cNvSpPr/>
            <p:nvPr/>
          </p:nvSpPr>
          <p:spPr>
            <a:xfrm>
              <a:off x="3276220" y="998047"/>
              <a:ext cx="1728192" cy="504056"/>
            </a:xfrm>
            <a:prstGeom prst="homePlate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ÎNSCRIERI</a:t>
              </a:r>
              <a:endParaRPr lang="ro-RO" sz="1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Chevron 5"/>
            <p:cNvSpPr/>
            <p:nvPr/>
          </p:nvSpPr>
          <p:spPr>
            <a:xfrm>
              <a:off x="4841806" y="999365"/>
              <a:ext cx="2888110" cy="504056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ANTE-EVENIMENT</a:t>
              </a:r>
              <a:endParaRPr lang="ro-RO" sz="1400" b="1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Chevron 6"/>
            <p:cNvSpPr/>
            <p:nvPr/>
          </p:nvSpPr>
          <p:spPr>
            <a:xfrm>
              <a:off x="7608991" y="1003233"/>
              <a:ext cx="2305944" cy="504056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EVENIMENT</a:t>
              </a:r>
              <a:endParaRPr lang="ro-RO" sz="1400" b="1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Chevron 8"/>
            <p:cNvSpPr/>
            <p:nvPr/>
          </p:nvSpPr>
          <p:spPr>
            <a:xfrm>
              <a:off x="9790731" y="983297"/>
              <a:ext cx="1954353" cy="556080"/>
            </a:xfrm>
            <a:custGeom>
              <a:avLst/>
              <a:gdLst>
                <a:gd name="connsiteX0" fmla="*/ 0 w 1187624"/>
                <a:gd name="connsiteY0" fmla="*/ 0 h 504056"/>
                <a:gd name="connsiteX1" fmla="*/ 935596 w 1187624"/>
                <a:gd name="connsiteY1" fmla="*/ 0 h 504056"/>
                <a:gd name="connsiteX2" fmla="*/ 1187624 w 1187624"/>
                <a:gd name="connsiteY2" fmla="*/ 252028 h 504056"/>
                <a:gd name="connsiteX3" fmla="*/ 935596 w 1187624"/>
                <a:gd name="connsiteY3" fmla="*/ 504056 h 504056"/>
                <a:gd name="connsiteX4" fmla="*/ 0 w 1187624"/>
                <a:gd name="connsiteY4" fmla="*/ 504056 h 504056"/>
                <a:gd name="connsiteX5" fmla="*/ 252028 w 1187624"/>
                <a:gd name="connsiteY5" fmla="*/ 252028 h 504056"/>
                <a:gd name="connsiteX6" fmla="*/ 0 w 1187624"/>
                <a:gd name="connsiteY6" fmla="*/ 0 h 504056"/>
                <a:gd name="connsiteX0" fmla="*/ 0 w 1187624"/>
                <a:gd name="connsiteY0" fmla="*/ 0 h 504056"/>
                <a:gd name="connsiteX1" fmla="*/ 1171570 w 1187624"/>
                <a:gd name="connsiteY1" fmla="*/ 0 h 504056"/>
                <a:gd name="connsiteX2" fmla="*/ 1187624 w 1187624"/>
                <a:gd name="connsiteY2" fmla="*/ 252028 h 504056"/>
                <a:gd name="connsiteX3" fmla="*/ 935596 w 1187624"/>
                <a:gd name="connsiteY3" fmla="*/ 504056 h 504056"/>
                <a:gd name="connsiteX4" fmla="*/ 0 w 1187624"/>
                <a:gd name="connsiteY4" fmla="*/ 504056 h 504056"/>
                <a:gd name="connsiteX5" fmla="*/ 252028 w 1187624"/>
                <a:gd name="connsiteY5" fmla="*/ 252028 h 504056"/>
                <a:gd name="connsiteX6" fmla="*/ 0 w 1187624"/>
                <a:gd name="connsiteY6" fmla="*/ 0 h 504056"/>
                <a:gd name="connsiteX0" fmla="*/ 0 w 1187624"/>
                <a:gd name="connsiteY0" fmla="*/ 0 h 518804"/>
                <a:gd name="connsiteX1" fmla="*/ 1171570 w 1187624"/>
                <a:gd name="connsiteY1" fmla="*/ 0 h 518804"/>
                <a:gd name="connsiteX2" fmla="*/ 1187624 w 1187624"/>
                <a:gd name="connsiteY2" fmla="*/ 252028 h 518804"/>
                <a:gd name="connsiteX3" fmla="*/ 1186319 w 1187624"/>
                <a:gd name="connsiteY3" fmla="*/ 518804 h 518804"/>
                <a:gd name="connsiteX4" fmla="*/ 0 w 1187624"/>
                <a:gd name="connsiteY4" fmla="*/ 504056 h 518804"/>
                <a:gd name="connsiteX5" fmla="*/ 252028 w 1187624"/>
                <a:gd name="connsiteY5" fmla="*/ 252028 h 518804"/>
                <a:gd name="connsiteX6" fmla="*/ 0 w 1187624"/>
                <a:gd name="connsiteY6" fmla="*/ 0 h 518804"/>
                <a:gd name="connsiteX0" fmla="*/ 0 w 1186319"/>
                <a:gd name="connsiteY0" fmla="*/ 0 h 518804"/>
                <a:gd name="connsiteX1" fmla="*/ 1171570 w 1186319"/>
                <a:gd name="connsiteY1" fmla="*/ 0 h 518804"/>
                <a:gd name="connsiteX2" fmla="*/ 1186319 w 1186319"/>
                <a:gd name="connsiteY2" fmla="*/ 518804 h 518804"/>
                <a:gd name="connsiteX3" fmla="*/ 0 w 1186319"/>
                <a:gd name="connsiteY3" fmla="*/ 504056 h 518804"/>
                <a:gd name="connsiteX4" fmla="*/ 252028 w 1186319"/>
                <a:gd name="connsiteY4" fmla="*/ 252028 h 518804"/>
                <a:gd name="connsiteX5" fmla="*/ 0 w 1186319"/>
                <a:gd name="connsiteY5" fmla="*/ 0 h 518804"/>
                <a:gd name="connsiteX0" fmla="*/ 0 w 1186319"/>
                <a:gd name="connsiteY0" fmla="*/ 0 h 518804"/>
                <a:gd name="connsiteX1" fmla="*/ 1171570 w 1186319"/>
                <a:gd name="connsiteY1" fmla="*/ 0 h 518804"/>
                <a:gd name="connsiteX2" fmla="*/ 1186319 w 1186319"/>
                <a:gd name="connsiteY2" fmla="*/ 518804 h 518804"/>
                <a:gd name="connsiteX3" fmla="*/ 0 w 1186319"/>
                <a:gd name="connsiteY3" fmla="*/ 504056 h 518804"/>
                <a:gd name="connsiteX4" fmla="*/ 252028 w 1186319"/>
                <a:gd name="connsiteY4" fmla="*/ 252028 h 518804"/>
                <a:gd name="connsiteX5" fmla="*/ 0 w 1186319"/>
                <a:gd name="connsiteY5" fmla="*/ 0 h 518804"/>
                <a:gd name="connsiteX0" fmla="*/ 0 w 1171571"/>
                <a:gd name="connsiteY0" fmla="*/ 0 h 518804"/>
                <a:gd name="connsiteX1" fmla="*/ 1171570 w 1171571"/>
                <a:gd name="connsiteY1" fmla="*/ 0 h 518804"/>
                <a:gd name="connsiteX2" fmla="*/ 1171571 w 1171571"/>
                <a:gd name="connsiteY2" fmla="*/ 518804 h 518804"/>
                <a:gd name="connsiteX3" fmla="*/ 0 w 1171571"/>
                <a:gd name="connsiteY3" fmla="*/ 504056 h 518804"/>
                <a:gd name="connsiteX4" fmla="*/ 252028 w 1171571"/>
                <a:gd name="connsiteY4" fmla="*/ 252028 h 518804"/>
                <a:gd name="connsiteX5" fmla="*/ 0 w 1171571"/>
                <a:gd name="connsiteY5" fmla="*/ 0 h 518804"/>
                <a:gd name="connsiteX0" fmla="*/ 0 w 1171571"/>
                <a:gd name="connsiteY0" fmla="*/ 0 h 518804"/>
                <a:gd name="connsiteX1" fmla="*/ 1171570 w 1171571"/>
                <a:gd name="connsiteY1" fmla="*/ 0 h 518804"/>
                <a:gd name="connsiteX2" fmla="*/ 1171571 w 1171571"/>
                <a:gd name="connsiteY2" fmla="*/ 518804 h 518804"/>
                <a:gd name="connsiteX3" fmla="*/ 0 w 1171571"/>
                <a:gd name="connsiteY3" fmla="*/ 504056 h 518804"/>
                <a:gd name="connsiteX4" fmla="*/ 252028 w 1171571"/>
                <a:gd name="connsiteY4" fmla="*/ 252028 h 518804"/>
                <a:gd name="connsiteX5" fmla="*/ 0 w 1171571"/>
                <a:gd name="connsiteY5" fmla="*/ 0 h 518804"/>
                <a:gd name="connsiteX0" fmla="*/ 0 w 2028901"/>
                <a:gd name="connsiteY0" fmla="*/ 0 h 518804"/>
                <a:gd name="connsiteX1" fmla="*/ 2028901 w 2028901"/>
                <a:gd name="connsiteY1" fmla="*/ 18637 h 518804"/>
                <a:gd name="connsiteX2" fmla="*/ 1171571 w 2028901"/>
                <a:gd name="connsiteY2" fmla="*/ 518804 h 518804"/>
                <a:gd name="connsiteX3" fmla="*/ 0 w 2028901"/>
                <a:gd name="connsiteY3" fmla="*/ 504056 h 518804"/>
                <a:gd name="connsiteX4" fmla="*/ 252028 w 2028901"/>
                <a:gd name="connsiteY4" fmla="*/ 252028 h 518804"/>
                <a:gd name="connsiteX5" fmla="*/ 0 w 2028901"/>
                <a:gd name="connsiteY5" fmla="*/ 0 h 518804"/>
                <a:gd name="connsiteX0" fmla="*/ 0 w 1730699"/>
                <a:gd name="connsiteY0" fmla="*/ 0 h 518804"/>
                <a:gd name="connsiteX1" fmla="*/ 1730699 w 1730699"/>
                <a:gd name="connsiteY1" fmla="*/ 18637 h 518804"/>
                <a:gd name="connsiteX2" fmla="*/ 1171571 w 1730699"/>
                <a:gd name="connsiteY2" fmla="*/ 518804 h 518804"/>
                <a:gd name="connsiteX3" fmla="*/ 0 w 1730699"/>
                <a:gd name="connsiteY3" fmla="*/ 504056 h 518804"/>
                <a:gd name="connsiteX4" fmla="*/ 252028 w 1730699"/>
                <a:gd name="connsiteY4" fmla="*/ 252028 h 518804"/>
                <a:gd name="connsiteX5" fmla="*/ 0 w 1730699"/>
                <a:gd name="connsiteY5" fmla="*/ 0 h 518804"/>
                <a:gd name="connsiteX0" fmla="*/ 0 w 1954350"/>
                <a:gd name="connsiteY0" fmla="*/ 18638 h 537442"/>
                <a:gd name="connsiteX1" fmla="*/ 1954350 w 1954350"/>
                <a:gd name="connsiteY1" fmla="*/ 0 h 537442"/>
                <a:gd name="connsiteX2" fmla="*/ 1171571 w 1954350"/>
                <a:gd name="connsiteY2" fmla="*/ 537442 h 537442"/>
                <a:gd name="connsiteX3" fmla="*/ 0 w 1954350"/>
                <a:gd name="connsiteY3" fmla="*/ 522694 h 537442"/>
                <a:gd name="connsiteX4" fmla="*/ 252028 w 1954350"/>
                <a:gd name="connsiteY4" fmla="*/ 270666 h 537442"/>
                <a:gd name="connsiteX5" fmla="*/ 0 w 1954350"/>
                <a:gd name="connsiteY5" fmla="*/ 18638 h 537442"/>
                <a:gd name="connsiteX0" fmla="*/ 0 w 1972990"/>
                <a:gd name="connsiteY0" fmla="*/ 18638 h 522695"/>
                <a:gd name="connsiteX1" fmla="*/ 1954350 w 1972990"/>
                <a:gd name="connsiteY1" fmla="*/ 0 h 522695"/>
                <a:gd name="connsiteX2" fmla="*/ 1972990 w 1972990"/>
                <a:gd name="connsiteY2" fmla="*/ 518804 h 522695"/>
                <a:gd name="connsiteX3" fmla="*/ 0 w 1972990"/>
                <a:gd name="connsiteY3" fmla="*/ 522694 h 522695"/>
                <a:gd name="connsiteX4" fmla="*/ 252028 w 1972990"/>
                <a:gd name="connsiteY4" fmla="*/ 270666 h 522695"/>
                <a:gd name="connsiteX5" fmla="*/ 0 w 1972990"/>
                <a:gd name="connsiteY5" fmla="*/ 18638 h 522695"/>
                <a:gd name="connsiteX0" fmla="*/ 0 w 1972990"/>
                <a:gd name="connsiteY0" fmla="*/ 18638 h 556078"/>
                <a:gd name="connsiteX1" fmla="*/ 1954350 w 1972990"/>
                <a:gd name="connsiteY1" fmla="*/ 0 h 556078"/>
                <a:gd name="connsiteX2" fmla="*/ 1972990 w 1972990"/>
                <a:gd name="connsiteY2" fmla="*/ 556078 h 556078"/>
                <a:gd name="connsiteX3" fmla="*/ 0 w 1972990"/>
                <a:gd name="connsiteY3" fmla="*/ 522694 h 556078"/>
                <a:gd name="connsiteX4" fmla="*/ 252028 w 1972990"/>
                <a:gd name="connsiteY4" fmla="*/ 270666 h 556078"/>
                <a:gd name="connsiteX5" fmla="*/ 0 w 1972990"/>
                <a:gd name="connsiteY5" fmla="*/ 18638 h 556078"/>
                <a:gd name="connsiteX0" fmla="*/ 0 w 1991627"/>
                <a:gd name="connsiteY0" fmla="*/ 18638 h 574716"/>
                <a:gd name="connsiteX1" fmla="*/ 1954350 w 1991627"/>
                <a:gd name="connsiteY1" fmla="*/ 0 h 574716"/>
                <a:gd name="connsiteX2" fmla="*/ 1991627 w 1991627"/>
                <a:gd name="connsiteY2" fmla="*/ 574716 h 574716"/>
                <a:gd name="connsiteX3" fmla="*/ 0 w 1991627"/>
                <a:gd name="connsiteY3" fmla="*/ 522694 h 574716"/>
                <a:gd name="connsiteX4" fmla="*/ 252028 w 1991627"/>
                <a:gd name="connsiteY4" fmla="*/ 270666 h 574716"/>
                <a:gd name="connsiteX5" fmla="*/ 0 w 1991627"/>
                <a:gd name="connsiteY5" fmla="*/ 18638 h 574716"/>
                <a:gd name="connsiteX0" fmla="*/ 0 w 1972990"/>
                <a:gd name="connsiteY0" fmla="*/ 18638 h 593354"/>
                <a:gd name="connsiteX1" fmla="*/ 1954350 w 1972990"/>
                <a:gd name="connsiteY1" fmla="*/ 0 h 593354"/>
                <a:gd name="connsiteX2" fmla="*/ 1972990 w 1972990"/>
                <a:gd name="connsiteY2" fmla="*/ 593354 h 593354"/>
                <a:gd name="connsiteX3" fmla="*/ 0 w 1972990"/>
                <a:gd name="connsiteY3" fmla="*/ 522694 h 593354"/>
                <a:gd name="connsiteX4" fmla="*/ 252028 w 1972990"/>
                <a:gd name="connsiteY4" fmla="*/ 270666 h 593354"/>
                <a:gd name="connsiteX5" fmla="*/ 0 w 1972990"/>
                <a:gd name="connsiteY5" fmla="*/ 18638 h 593354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  <a:gd name="connsiteX0" fmla="*/ 0 w 1954353"/>
                <a:gd name="connsiteY0" fmla="*/ 18638 h 522695"/>
                <a:gd name="connsiteX1" fmla="*/ 1954350 w 1954353"/>
                <a:gd name="connsiteY1" fmla="*/ 0 h 522695"/>
                <a:gd name="connsiteX2" fmla="*/ 1954353 w 1954353"/>
                <a:gd name="connsiteY2" fmla="*/ 500167 h 522695"/>
                <a:gd name="connsiteX3" fmla="*/ 0 w 1954353"/>
                <a:gd name="connsiteY3" fmla="*/ 522694 h 522695"/>
                <a:gd name="connsiteX4" fmla="*/ 252028 w 1954353"/>
                <a:gd name="connsiteY4" fmla="*/ 270666 h 522695"/>
                <a:gd name="connsiteX5" fmla="*/ 0 w 1954353"/>
                <a:gd name="connsiteY5" fmla="*/ 18638 h 522695"/>
                <a:gd name="connsiteX0" fmla="*/ 0 w 1954350"/>
                <a:gd name="connsiteY0" fmla="*/ 18638 h 537442"/>
                <a:gd name="connsiteX1" fmla="*/ 1954350 w 1954350"/>
                <a:gd name="connsiteY1" fmla="*/ 0 h 537442"/>
                <a:gd name="connsiteX2" fmla="*/ 1898440 w 1954350"/>
                <a:gd name="connsiteY2" fmla="*/ 537442 h 537442"/>
                <a:gd name="connsiteX3" fmla="*/ 0 w 1954350"/>
                <a:gd name="connsiteY3" fmla="*/ 522694 h 537442"/>
                <a:gd name="connsiteX4" fmla="*/ 252028 w 1954350"/>
                <a:gd name="connsiteY4" fmla="*/ 270666 h 537442"/>
                <a:gd name="connsiteX5" fmla="*/ 0 w 1954350"/>
                <a:gd name="connsiteY5" fmla="*/ 18638 h 537442"/>
                <a:gd name="connsiteX0" fmla="*/ 0 w 1954353"/>
                <a:gd name="connsiteY0" fmla="*/ 18638 h 537442"/>
                <a:gd name="connsiteX1" fmla="*/ 1954350 w 1954353"/>
                <a:gd name="connsiteY1" fmla="*/ 0 h 537442"/>
                <a:gd name="connsiteX2" fmla="*/ 1954353 w 1954353"/>
                <a:gd name="connsiteY2" fmla="*/ 537442 h 537442"/>
                <a:gd name="connsiteX3" fmla="*/ 0 w 1954353"/>
                <a:gd name="connsiteY3" fmla="*/ 522694 h 537442"/>
                <a:gd name="connsiteX4" fmla="*/ 252028 w 1954353"/>
                <a:gd name="connsiteY4" fmla="*/ 270666 h 537442"/>
                <a:gd name="connsiteX5" fmla="*/ 0 w 1954353"/>
                <a:gd name="connsiteY5" fmla="*/ 18638 h 537442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  <a:gd name="connsiteX0" fmla="*/ 0 w 1991627"/>
                <a:gd name="connsiteY0" fmla="*/ 18638 h 537442"/>
                <a:gd name="connsiteX1" fmla="*/ 1954350 w 1991627"/>
                <a:gd name="connsiteY1" fmla="*/ 0 h 537442"/>
                <a:gd name="connsiteX2" fmla="*/ 1991627 w 1991627"/>
                <a:gd name="connsiteY2" fmla="*/ 537442 h 537442"/>
                <a:gd name="connsiteX3" fmla="*/ 0 w 1991627"/>
                <a:gd name="connsiteY3" fmla="*/ 522694 h 537442"/>
                <a:gd name="connsiteX4" fmla="*/ 252028 w 1991627"/>
                <a:gd name="connsiteY4" fmla="*/ 270666 h 537442"/>
                <a:gd name="connsiteX5" fmla="*/ 0 w 1991627"/>
                <a:gd name="connsiteY5" fmla="*/ 18638 h 537442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4353" h="556079">
                  <a:moveTo>
                    <a:pt x="0" y="18638"/>
                  </a:moveTo>
                  <a:lnTo>
                    <a:pt x="1954350" y="0"/>
                  </a:lnTo>
                  <a:cubicBezTo>
                    <a:pt x="1954350" y="172935"/>
                    <a:pt x="1954353" y="383144"/>
                    <a:pt x="1954353" y="556079"/>
                  </a:cubicBezTo>
                  <a:lnTo>
                    <a:pt x="0" y="522694"/>
                  </a:lnTo>
                  <a:lnTo>
                    <a:pt x="252028" y="270666"/>
                  </a:lnTo>
                  <a:lnTo>
                    <a:pt x="0" y="1863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FOLLOW-UP</a:t>
              </a:r>
              <a:endParaRPr lang="ro-RO" sz="1400" b="1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164288" y="6178320"/>
            <a:ext cx="1728192" cy="411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5350" y="6229350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350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991600" cy="46482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ts val="1200"/>
              </a:spcBef>
            </a:pPr>
            <a:r>
              <a:rPr lang="ro-RO" sz="1600" b="1" dirty="0" smtClean="0">
                <a:solidFill>
                  <a:srgbClr val="C00000"/>
                </a:solidFill>
              </a:rPr>
              <a:t>Cupa Agențiilor la Gătit</a:t>
            </a:r>
            <a:r>
              <a:rPr lang="en-US" sz="1600" b="1" dirty="0" smtClean="0">
                <a:solidFill>
                  <a:srgbClr val="C00000"/>
                </a:solidFill>
              </a:rPr>
              <a:t> 2013</a:t>
            </a:r>
            <a:r>
              <a:rPr lang="ro-RO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 a </a:t>
            </a:r>
            <a:r>
              <a:rPr lang="en-US" sz="1600" b="1" dirty="0" err="1" smtClean="0">
                <a:solidFill>
                  <a:srgbClr val="C00000"/>
                </a:solidFill>
              </a:rPr>
              <a:t>fost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ro-RO" sz="1600" b="1" dirty="0" smtClean="0">
                <a:solidFill>
                  <a:srgbClr val="C00000"/>
                </a:solidFill>
              </a:rPr>
              <a:t>cel mai important eveniment culinar pentru</a:t>
            </a:r>
            <a:br>
              <a:rPr lang="ro-RO" sz="1600" b="1" dirty="0" smtClean="0">
                <a:solidFill>
                  <a:srgbClr val="C00000"/>
                </a:solidFill>
              </a:rPr>
            </a:br>
            <a:r>
              <a:rPr lang="ro-RO" sz="1600" b="1" dirty="0" smtClean="0">
                <a:solidFill>
                  <a:srgbClr val="C00000"/>
                </a:solidFill>
              </a:rPr>
              <a:t>industria creativă din România. 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ts val="1200"/>
              </a:spcBef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ts val="1200"/>
              </a:spcBef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ts val="1200"/>
              </a:spcBef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ts val="1200"/>
              </a:spcBef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ts val="1200"/>
              </a:spcBef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ts val="1200"/>
              </a:spcBef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ts val="1200"/>
              </a:spcBef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ts val="1200"/>
              </a:spcBef>
            </a:pPr>
            <a:r>
              <a:rPr lang="ro-RO" sz="1600" b="1" dirty="0" smtClean="0">
                <a:solidFill>
                  <a:srgbClr val="C00000"/>
                </a:solidFill>
              </a:rPr>
              <a:t>Reach excelent </a:t>
            </a:r>
            <a:r>
              <a:rPr lang="ro-RO" sz="1600" dirty="0" smtClean="0"/>
              <a:t>pentru oamenii din marcomm, fani şi suporteri </a:t>
            </a:r>
            <a:r>
              <a:rPr lang="ro-RO" sz="1600" dirty="0"/>
              <a:t>ai </a:t>
            </a:r>
            <a:r>
              <a:rPr lang="ro-RO" sz="1600" dirty="0" smtClean="0"/>
              <a:t>participanților</a:t>
            </a:r>
            <a:br>
              <a:rPr lang="ro-RO" sz="1600" dirty="0" smtClean="0"/>
            </a:br>
            <a:r>
              <a:rPr lang="ro-RO" sz="1600" dirty="0" smtClean="0"/>
              <a:t>plus </a:t>
            </a:r>
            <a:r>
              <a:rPr lang="ro-RO" sz="1600" dirty="0"/>
              <a:t>o audienţă importantă din afara </a:t>
            </a:r>
            <a:r>
              <a:rPr lang="ro-RO" sz="1600" dirty="0" smtClean="0"/>
              <a:t>marcomm, din zona culinară: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 smtClean="0">
                <a:solidFill>
                  <a:srgbClr val="C00000"/>
                </a:solidFill>
              </a:rPr>
              <a:t>400.000</a:t>
            </a:r>
            <a:r>
              <a:rPr lang="ro-RO" sz="1600" b="1" dirty="0" smtClean="0">
                <a:solidFill>
                  <a:srgbClr val="C00000"/>
                </a:solidFill>
              </a:rPr>
              <a:t>+ oameni</a:t>
            </a:r>
            <a:r>
              <a:rPr lang="en-US" sz="1600" b="1" dirty="0" smtClean="0">
                <a:solidFill>
                  <a:srgbClr val="C00000"/>
                </a:solidFill>
              </a:rPr>
              <a:t>, </a:t>
            </a:r>
            <a:r>
              <a:rPr lang="ro-RO" sz="1600" b="1" dirty="0" smtClean="0">
                <a:solidFill>
                  <a:srgbClr val="C00000"/>
                </a:solidFill>
              </a:rPr>
              <a:t>campanie media de </a:t>
            </a:r>
            <a:r>
              <a:rPr lang="en-US" sz="1600" b="1" dirty="0" smtClean="0">
                <a:solidFill>
                  <a:srgbClr val="C00000"/>
                </a:solidFill>
              </a:rPr>
              <a:t>45</a:t>
            </a:r>
            <a:r>
              <a:rPr lang="en-US" sz="1600" b="1" dirty="0">
                <a:solidFill>
                  <a:srgbClr val="C00000"/>
                </a:solidFill>
              </a:rPr>
              <a:t>+ </a:t>
            </a:r>
            <a:r>
              <a:rPr lang="ro-RO" sz="1600" b="1" dirty="0" smtClean="0">
                <a:solidFill>
                  <a:srgbClr val="C00000"/>
                </a:solidFill>
              </a:rPr>
              <a:t>zile</a:t>
            </a:r>
            <a:r>
              <a:rPr lang="en-US" sz="1600" b="1" dirty="0" smtClean="0">
                <a:solidFill>
                  <a:srgbClr val="C00000"/>
                </a:solidFill>
              </a:rPr>
              <a:t>, </a:t>
            </a:r>
            <a:r>
              <a:rPr lang="ro-RO" sz="1600" b="1" dirty="0" smtClean="0">
                <a:solidFill>
                  <a:srgbClr val="C00000"/>
                </a:solidFill>
              </a:rPr>
              <a:t>online, radio, print, SM</a:t>
            </a:r>
          </a:p>
        </p:txBody>
      </p:sp>
      <p:sp>
        <p:nvSpPr>
          <p:cNvPr id="6147" name="Title 2"/>
          <p:cNvSpPr>
            <a:spLocks noGrp="1"/>
          </p:cNvSpPr>
          <p:nvPr>
            <p:ph type="title" idx="4294967295"/>
          </p:nvPr>
        </p:nvSpPr>
        <p:spPr>
          <a:xfrm>
            <a:off x="785684" y="321773"/>
            <a:ext cx="7848600" cy="836712"/>
          </a:xfrm>
        </p:spPr>
        <p:txBody>
          <a:bodyPr/>
          <a:lstStyle/>
          <a:p>
            <a:pPr eaLnBrk="1" hangingPunct="1"/>
            <a:r>
              <a:rPr lang="ro-RO" dirty="0" smtClean="0"/>
              <a:t>Ingredientele, într-un slide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1403648" y="6525344"/>
            <a:ext cx="4032448" cy="202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22" y="5044375"/>
            <a:ext cx="338432" cy="518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22" y="1676400"/>
            <a:ext cx="310802" cy="363528"/>
          </a:xfrm>
          <a:prstGeom prst="rect">
            <a:avLst/>
          </a:prstGeom>
        </p:spPr>
      </p:pic>
      <p:pic>
        <p:nvPicPr>
          <p:cNvPr id="11" name="Picture 10" descr="banner cag postevent.jpg"/>
          <p:cNvPicPr>
            <a:picLocks noChangeAspect="1"/>
          </p:cNvPicPr>
          <p:nvPr/>
        </p:nvPicPr>
        <p:blipFill>
          <a:blip r:embed="rId5" cstate="print"/>
          <a:srcRect l="10833" t="21333" r="12500" b="42667"/>
          <a:stretch>
            <a:fillRect/>
          </a:stretch>
        </p:blipFill>
        <p:spPr>
          <a:xfrm>
            <a:off x="730956" y="2438400"/>
            <a:ext cx="7529688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9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86868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o-RO" sz="1800" dirty="0" smtClean="0"/>
          </a:p>
          <a:p>
            <a:pPr>
              <a:lnSpc>
                <a:spcPct val="80000"/>
              </a:lnSpc>
            </a:pPr>
            <a:r>
              <a:rPr lang="en-US" sz="1800" b="1" dirty="0" smtClean="0"/>
              <a:t>Logo</a:t>
            </a:r>
            <a:r>
              <a:rPr lang="ro-RO" sz="1800" b="1" dirty="0" smtClean="0"/>
              <a:t> </a:t>
            </a:r>
            <a:r>
              <a:rPr lang="ro-RO" sz="1800" b="1" dirty="0"/>
              <a:t>pe </a:t>
            </a:r>
            <a:r>
              <a:rPr lang="ro-RO" sz="1800" b="1" u="sng" dirty="0" smtClean="0">
                <a:solidFill>
                  <a:srgbClr val="D91B5C"/>
                </a:solidFill>
              </a:rPr>
              <a:t>CupaAgentiilor</a:t>
            </a:r>
            <a:r>
              <a:rPr lang="en-US" sz="1800" b="1" u="sng" dirty="0" smtClean="0">
                <a:solidFill>
                  <a:srgbClr val="D91B5C"/>
                </a:solidFill>
              </a:rPr>
              <a:t>.</a:t>
            </a:r>
            <a:r>
              <a:rPr lang="en-US" sz="1800" b="1" u="sng" dirty="0" err="1" smtClean="0">
                <a:solidFill>
                  <a:srgbClr val="D91B5C"/>
                </a:solidFill>
              </a:rPr>
              <a:t>ro</a:t>
            </a:r>
            <a:r>
              <a:rPr lang="en-US" sz="1800" b="1" u="sng" dirty="0" smtClean="0">
                <a:solidFill>
                  <a:srgbClr val="D91B5C"/>
                </a:solidFill>
              </a:rPr>
              <a:t>/</a:t>
            </a:r>
            <a:r>
              <a:rPr lang="en-US" sz="1800" b="1" u="sng" dirty="0" err="1" smtClean="0">
                <a:solidFill>
                  <a:srgbClr val="D91B5C"/>
                </a:solidFill>
              </a:rPr>
              <a:t>Gatit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endParaRPr lang="ro-RO" sz="1800" b="1" dirty="0"/>
          </a:p>
          <a:p>
            <a:pPr>
              <a:lnSpc>
                <a:spcPct val="80000"/>
              </a:lnSpc>
            </a:pPr>
            <a:r>
              <a:rPr lang="en-US" sz="1800" b="1" dirty="0" smtClean="0"/>
              <a:t>Logo</a:t>
            </a:r>
            <a:r>
              <a:rPr lang="en-US" sz="1800" dirty="0" smtClean="0"/>
              <a:t> </a:t>
            </a:r>
            <a:r>
              <a:rPr lang="en-US" sz="1800" dirty="0" err="1" smtClean="0"/>
              <a:t>pe</a:t>
            </a:r>
            <a:r>
              <a:rPr lang="en-US" sz="1800" dirty="0" smtClean="0"/>
              <a:t> sec</a:t>
            </a:r>
            <a:r>
              <a:rPr lang="ro-RO" sz="1800" dirty="0" smtClean="0"/>
              <a:t>ț</a:t>
            </a:r>
            <a:r>
              <a:rPr lang="en-US" sz="1800" dirty="0" err="1" smtClean="0"/>
              <a:t>iunea</a:t>
            </a:r>
            <a:r>
              <a:rPr lang="en-US" sz="1800" dirty="0" smtClean="0"/>
              <a:t> </a:t>
            </a:r>
            <a:r>
              <a:rPr lang="en-US" sz="1800" dirty="0" smtClean="0">
                <a:hlinkClick r:id="rId2"/>
              </a:rPr>
              <a:t>Mixtopia.ro/Cooking</a:t>
            </a:r>
            <a:endParaRPr lang="en-US" sz="1800" dirty="0" smtClean="0"/>
          </a:p>
          <a:p>
            <a:pPr>
              <a:lnSpc>
                <a:spcPct val="80000"/>
              </a:lnSpc>
              <a:buNone/>
            </a:pPr>
            <a:endParaRPr lang="ro-RO" sz="1800" dirty="0"/>
          </a:p>
          <a:p>
            <a:pPr>
              <a:lnSpc>
                <a:spcPct val="80000"/>
              </a:lnSpc>
            </a:pPr>
            <a:r>
              <a:rPr lang="ro-RO" sz="1800" b="1" dirty="0" smtClean="0"/>
              <a:t>Social media: u</a:t>
            </a:r>
            <a:r>
              <a:rPr lang="ro-RO" sz="1800" dirty="0" smtClean="0"/>
              <a:t>pdate-uri </a:t>
            </a:r>
            <a:r>
              <a:rPr lang="ro-RO" sz="1800" dirty="0"/>
              <a:t>pe reţelele sociale, </a:t>
            </a:r>
            <a:r>
              <a:rPr lang="ro-RO" sz="1800" dirty="0" smtClean="0"/>
              <a:t>1</a:t>
            </a:r>
            <a:r>
              <a:rPr lang="en-US" sz="1800" dirty="0" smtClean="0"/>
              <a:t>7</a:t>
            </a:r>
            <a:r>
              <a:rPr lang="ro-RO" sz="1800" dirty="0" smtClean="0"/>
              <a:t>0.000</a:t>
            </a:r>
            <a:r>
              <a:rPr lang="en-US" sz="1800" dirty="0"/>
              <a:t>+ </a:t>
            </a:r>
            <a:r>
              <a:rPr lang="en-US" sz="1800" dirty="0" err="1" smtClean="0"/>
              <a:t>prieteni</a:t>
            </a:r>
            <a:r>
              <a:rPr lang="en-US" sz="1800" dirty="0" smtClean="0"/>
              <a:t> (IQads + mixtopia.ro), </a:t>
            </a:r>
            <a:r>
              <a:rPr lang="en-US" sz="1800" dirty="0" err="1"/>
              <a:t>fani</a:t>
            </a:r>
            <a:r>
              <a:rPr lang="en-US" sz="1800" dirty="0"/>
              <a:t> </a:t>
            </a:r>
            <a:r>
              <a:rPr lang="ro-RO" sz="1800" dirty="0"/>
              <a:t>şi </a:t>
            </a:r>
            <a:r>
              <a:rPr lang="ro-RO" sz="1800" dirty="0" smtClean="0"/>
              <a:t>followeri IQads </a:t>
            </a:r>
            <a:r>
              <a:rPr lang="en-US" sz="1800" dirty="0" smtClean="0"/>
              <a:t>+ </a:t>
            </a:r>
            <a:r>
              <a:rPr lang="en-US" sz="1800" dirty="0" err="1" smtClean="0"/>
              <a:t>conturi</a:t>
            </a:r>
            <a:r>
              <a:rPr lang="en-US" sz="1800" dirty="0" smtClean="0"/>
              <a:t> de social media </a:t>
            </a:r>
            <a:r>
              <a:rPr lang="en-US" sz="1800" err="1" smtClean="0"/>
              <a:t>partenere</a:t>
            </a:r>
            <a:r>
              <a:rPr lang="en-US" sz="1800" smtClean="0"/>
              <a:t> (gustos.ro, Click!Pofta </a:t>
            </a:r>
            <a:r>
              <a:rPr lang="en-US" sz="1800" dirty="0" smtClean="0"/>
              <a:t>Buna, </a:t>
            </a:r>
            <a:r>
              <a:rPr lang="en-US" sz="1800" dirty="0" err="1" smtClean="0"/>
              <a:t>bloggeri</a:t>
            </a:r>
            <a:r>
              <a:rPr lang="en-US" sz="1800" dirty="0" smtClean="0"/>
              <a:t> </a:t>
            </a:r>
            <a:r>
              <a:rPr lang="en-US" sz="1800" dirty="0" err="1" smtClean="0"/>
              <a:t>etc</a:t>
            </a:r>
            <a:r>
              <a:rPr lang="ro-RO" sz="1800" dirty="0" smtClean="0"/>
              <a:t>.</a:t>
            </a:r>
            <a:r>
              <a:rPr lang="en-US" sz="1800" dirty="0" smtClean="0"/>
              <a:t>)</a:t>
            </a:r>
          </a:p>
          <a:p>
            <a:pPr>
              <a:lnSpc>
                <a:spcPct val="80000"/>
              </a:lnSpc>
              <a:buNone/>
            </a:pPr>
            <a:endParaRPr lang="ro-RO" sz="1800" dirty="0" smtClean="0"/>
          </a:p>
          <a:p>
            <a:pPr>
              <a:lnSpc>
                <a:spcPct val="80000"/>
              </a:lnSpc>
              <a:buNone/>
            </a:pPr>
            <a:endParaRPr lang="ro-RO" sz="1800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Ante</a:t>
            </a:r>
            <a:r>
              <a:rPr lang="ro-RO" sz="2400" dirty="0" smtClean="0">
                <a:latin typeface="Arial" charset="0"/>
              </a:rPr>
              <a:t>-eveniment / Etapa 1</a:t>
            </a:r>
            <a:br>
              <a:rPr lang="ro-RO" sz="2400" dirty="0" smtClean="0">
                <a:latin typeface="Arial" charset="0"/>
              </a:rPr>
            </a:br>
            <a:r>
              <a:rPr lang="ro-RO" sz="2400" dirty="0" smtClean="0">
                <a:latin typeface="Arial" charset="0"/>
              </a:rPr>
              <a:t>1</a:t>
            </a:r>
            <a:r>
              <a:rPr lang="en-US" sz="2400" dirty="0" smtClean="0">
                <a:latin typeface="Arial" charset="0"/>
              </a:rPr>
              <a:t>2 </a:t>
            </a:r>
            <a:r>
              <a:rPr lang="en-US" sz="2400" dirty="0" err="1" smtClean="0">
                <a:latin typeface="Arial" charset="0"/>
              </a:rPr>
              <a:t>febr</a:t>
            </a:r>
            <a:r>
              <a:rPr lang="ro-RO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-</a:t>
            </a:r>
            <a:r>
              <a:rPr lang="ro-RO" sz="2400" dirty="0" smtClean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1</a:t>
            </a:r>
            <a:r>
              <a:rPr lang="ro-RO" sz="2400" dirty="0" smtClean="0">
                <a:latin typeface="Arial" charset="0"/>
              </a:rPr>
              <a:t>2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ro-RO" sz="2400" dirty="0" smtClean="0">
                <a:latin typeface="Arial" charset="0"/>
              </a:rPr>
              <a:t>mar: promovar</a:t>
            </a:r>
            <a:r>
              <a:rPr lang="en-US" sz="2400" dirty="0" smtClean="0">
                <a:latin typeface="Arial" charset="0"/>
              </a:rPr>
              <a:t>e </a:t>
            </a:r>
            <a:r>
              <a:rPr lang="ro-RO" sz="2400" dirty="0" smtClean="0">
                <a:latin typeface="Arial" charset="0"/>
              </a:rPr>
              <a:t>înscrieri </a:t>
            </a:r>
            <a:r>
              <a:rPr lang="en-US" sz="2400" dirty="0" smtClean="0">
                <a:latin typeface="Arial" charset="0"/>
              </a:rPr>
              <a:t>+ CAG</a:t>
            </a:r>
            <a:r>
              <a:rPr lang="ro-RO" sz="2400" dirty="0" smtClean="0">
                <a:latin typeface="Arial" charset="0"/>
              </a:rPr>
              <a:t/>
            </a:r>
            <a:br>
              <a:rPr lang="ro-RO" sz="2400" dirty="0" smtClean="0">
                <a:latin typeface="Arial" charset="0"/>
              </a:rPr>
            </a:br>
            <a:r>
              <a:rPr lang="ro-RO" sz="2400" b="0" dirty="0" smtClean="0">
                <a:latin typeface="Arial" charset="0"/>
              </a:rPr>
              <a:t>partea 2</a:t>
            </a:r>
            <a:endParaRPr lang="en-US" sz="2400" b="0" dirty="0" smtClean="0"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3149" y="6178320"/>
            <a:ext cx="6701604" cy="440039"/>
            <a:chOff x="3276220" y="983297"/>
            <a:chExt cx="8468864" cy="556080"/>
          </a:xfrm>
        </p:grpSpPr>
        <p:sp>
          <p:nvSpPr>
            <p:cNvPr id="11" name="Pentagon 10"/>
            <p:cNvSpPr/>
            <p:nvPr/>
          </p:nvSpPr>
          <p:spPr>
            <a:xfrm>
              <a:off x="3276220" y="998047"/>
              <a:ext cx="1728192" cy="504056"/>
            </a:xfrm>
            <a:prstGeom prst="homePlate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ÎNSCRIERI</a:t>
              </a:r>
              <a:endParaRPr lang="ro-RO" sz="1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4841806" y="999365"/>
              <a:ext cx="2888110" cy="504056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ANTE-EVENIMENT</a:t>
              </a:r>
              <a:endParaRPr lang="ro-RO" sz="1400" b="1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>
              <a:off x="7608991" y="1003233"/>
              <a:ext cx="2305944" cy="504056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EVENIMENT</a:t>
              </a:r>
              <a:endParaRPr lang="ro-RO" sz="1400" b="1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Chevron 8"/>
            <p:cNvSpPr/>
            <p:nvPr/>
          </p:nvSpPr>
          <p:spPr>
            <a:xfrm>
              <a:off x="9790731" y="983297"/>
              <a:ext cx="1954353" cy="556080"/>
            </a:xfrm>
            <a:custGeom>
              <a:avLst/>
              <a:gdLst>
                <a:gd name="connsiteX0" fmla="*/ 0 w 1187624"/>
                <a:gd name="connsiteY0" fmla="*/ 0 h 504056"/>
                <a:gd name="connsiteX1" fmla="*/ 935596 w 1187624"/>
                <a:gd name="connsiteY1" fmla="*/ 0 h 504056"/>
                <a:gd name="connsiteX2" fmla="*/ 1187624 w 1187624"/>
                <a:gd name="connsiteY2" fmla="*/ 252028 h 504056"/>
                <a:gd name="connsiteX3" fmla="*/ 935596 w 1187624"/>
                <a:gd name="connsiteY3" fmla="*/ 504056 h 504056"/>
                <a:gd name="connsiteX4" fmla="*/ 0 w 1187624"/>
                <a:gd name="connsiteY4" fmla="*/ 504056 h 504056"/>
                <a:gd name="connsiteX5" fmla="*/ 252028 w 1187624"/>
                <a:gd name="connsiteY5" fmla="*/ 252028 h 504056"/>
                <a:gd name="connsiteX6" fmla="*/ 0 w 1187624"/>
                <a:gd name="connsiteY6" fmla="*/ 0 h 504056"/>
                <a:gd name="connsiteX0" fmla="*/ 0 w 1187624"/>
                <a:gd name="connsiteY0" fmla="*/ 0 h 504056"/>
                <a:gd name="connsiteX1" fmla="*/ 1171570 w 1187624"/>
                <a:gd name="connsiteY1" fmla="*/ 0 h 504056"/>
                <a:gd name="connsiteX2" fmla="*/ 1187624 w 1187624"/>
                <a:gd name="connsiteY2" fmla="*/ 252028 h 504056"/>
                <a:gd name="connsiteX3" fmla="*/ 935596 w 1187624"/>
                <a:gd name="connsiteY3" fmla="*/ 504056 h 504056"/>
                <a:gd name="connsiteX4" fmla="*/ 0 w 1187624"/>
                <a:gd name="connsiteY4" fmla="*/ 504056 h 504056"/>
                <a:gd name="connsiteX5" fmla="*/ 252028 w 1187624"/>
                <a:gd name="connsiteY5" fmla="*/ 252028 h 504056"/>
                <a:gd name="connsiteX6" fmla="*/ 0 w 1187624"/>
                <a:gd name="connsiteY6" fmla="*/ 0 h 504056"/>
                <a:gd name="connsiteX0" fmla="*/ 0 w 1187624"/>
                <a:gd name="connsiteY0" fmla="*/ 0 h 518804"/>
                <a:gd name="connsiteX1" fmla="*/ 1171570 w 1187624"/>
                <a:gd name="connsiteY1" fmla="*/ 0 h 518804"/>
                <a:gd name="connsiteX2" fmla="*/ 1187624 w 1187624"/>
                <a:gd name="connsiteY2" fmla="*/ 252028 h 518804"/>
                <a:gd name="connsiteX3" fmla="*/ 1186319 w 1187624"/>
                <a:gd name="connsiteY3" fmla="*/ 518804 h 518804"/>
                <a:gd name="connsiteX4" fmla="*/ 0 w 1187624"/>
                <a:gd name="connsiteY4" fmla="*/ 504056 h 518804"/>
                <a:gd name="connsiteX5" fmla="*/ 252028 w 1187624"/>
                <a:gd name="connsiteY5" fmla="*/ 252028 h 518804"/>
                <a:gd name="connsiteX6" fmla="*/ 0 w 1187624"/>
                <a:gd name="connsiteY6" fmla="*/ 0 h 518804"/>
                <a:gd name="connsiteX0" fmla="*/ 0 w 1186319"/>
                <a:gd name="connsiteY0" fmla="*/ 0 h 518804"/>
                <a:gd name="connsiteX1" fmla="*/ 1171570 w 1186319"/>
                <a:gd name="connsiteY1" fmla="*/ 0 h 518804"/>
                <a:gd name="connsiteX2" fmla="*/ 1186319 w 1186319"/>
                <a:gd name="connsiteY2" fmla="*/ 518804 h 518804"/>
                <a:gd name="connsiteX3" fmla="*/ 0 w 1186319"/>
                <a:gd name="connsiteY3" fmla="*/ 504056 h 518804"/>
                <a:gd name="connsiteX4" fmla="*/ 252028 w 1186319"/>
                <a:gd name="connsiteY4" fmla="*/ 252028 h 518804"/>
                <a:gd name="connsiteX5" fmla="*/ 0 w 1186319"/>
                <a:gd name="connsiteY5" fmla="*/ 0 h 518804"/>
                <a:gd name="connsiteX0" fmla="*/ 0 w 1186319"/>
                <a:gd name="connsiteY0" fmla="*/ 0 h 518804"/>
                <a:gd name="connsiteX1" fmla="*/ 1171570 w 1186319"/>
                <a:gd name="connsiteY1" fmla="*/ 0 h 518804"/>
                <a:gd name="connsiteX2" fmla="*/ 1186319 w 1186319"/>
                <a:gd name="connsiteY2" fmla="*/ 518804 h 518804"/>
                <a:gd name="connsiteX3" fmla="*/ 0 w 1186319"/>
                <a:gd name="connsiteY3" fmla="*/ 504056 h 518804"/>
                <a:gd name="connsiteX4" fmla="*/ 252028 w 1186319"/>
                <a:gd name="connsiteY4" fmla="*/ 252028 h 518804"/>
                <a:gd name="connsiteX5" fmla="*/ 0 w 1186319"/>
                <a:gd name="connsiteY5" fmla="*/ 0 h 518804"/>
                <a:gd name="connsiteX0" fmla="*/ 0 w 1171571"/>
                <a:gd name="connsiteY0" fmla="*/ 0 h 518804"/>
                <a:gd name="connsiteX1" fmla="*/ 1171570 w 1171571"/>
                <a:gd name="connsiteY1" fmla="*/ 0 h 518804"/>
                <a:gd name="connsiteX2" fmla="*/ 1171571 w 1171571"/>
                <a:gd name="connsiteY2" fmla="*/ 518804 h 518804"/>
                <a:gd name="connsiteX3" fmla="*/ 0 w 1171571"/>
                <a:gd name="connsiteY3" fmla="*/ 504056 h 518804"/>
                <a:gd name="connsiteX4" fmla="*/ 252028 w 1171571"/>
                <a:gd name="connsiteY4" fmla="*/ 252028 h 518804"/>
                <a:gd name="connsiteX5" fmla="*/ 0 w 1171571"/>
                <a:gd name="connsiteY5" fmla="*/ 0 h 518804"/>
                <a:gd name="connsiteX0" fmla="*/ 0 w 1171571"/>
                <a:gd name="connsiteY0" fmla="*/ 0 h 518804"/>
                <a:gd name="connsiteX1" fmla="*/ 1171570 w 1171571"/>
                <a:gd name="connsiteY1" fmla="*/ 0 h 518804"/>
                <a:gd name="connsiteX2" fmla="*/ 1171571 w 1171571"/>
                <a:gd name="connsiteY2" fmla="*/ 518804 h 518804"/>
                <a:gd name="connsiteX3" fmla="*/ 0 w 1171571"/>
                <a:gd name="connsiteY3" fmla="*/ 504056 h 518804"/>
                <a:gd name="connsiteX4" fmla="*/ 252028 w 1171571"/>
                <a:gd name="connsiteY4" fmla="*/ 252028 h 518804"/>
                <a:gd name="connsiteX5" fmla="*/ 0 w 1171571"/>
                <a:gd name="connsiteY5" fmla="*/ 0 h 518804"/>
                <a:gd name="connsiteX0" fmla="*/ 0 w 2028901"/>
                <a:gd name="connsiteY0" fmla="*/ 0 h 518804"/>
                <a:gd name="connsiteX1" fmla="*/ 2028901 w 2028901"/>
                <a:gd name="connsiteY1" fmla="*/ 18637 h 518804"/>
                <a:gd name="connsiteX2" fmla="*/ 1171571 w 2028901"/>
                <a:gd name="connsiteY2" fmla="*/ 518804 h 518804"/>
                <a:gd name="connsiteX3" fmla="*/ 0 w 2028901"/>
                <a:gd name="connsiteY3" fmla="*/ 504056 h 518804"/>
                <a:gd name="connsiteX4" fmla="*/ 252028 w 2028901"/>
                <a:gd name="connsiteY4" fmla="*/ 252028 h 518804"/>
                <a:gd name="connsiteX5" fmla="*/ 0 w 2028901"/>
                <a:gd name="connsiteY5" fmla="*/ 0 h 518804"/>
                <a:gd name="connsiteX0" fmla="*/ 0 w 1730699"/>
                <a:gd name="connsiteY0" fmla="*/ 0 h 518804"/>
                <a:gd name="connsiteX1" fmla="*/ 1730699 w 1730699"/>
                <a:gd name="connsiteY1" fmla="*/ 18637 h 518804"/>
                <a:gd name="connsiteX2" fmla="*/ 1171571 w 1730699"/>
                <a:gd name="connsiteY2" fmla="*/ 518804 h 518804"/>
                <a:gd name="connsiteX3" fmla="*/ 0 w 1730699"/>
                <a:gd name="connsiteY3" fmla="*/ 504056 h 518804"/>
                <a:gd name="connsiteX4" fmla="*/ 252028 w 1730699"/>
                <a:gd name="connsiteY4" fmla="*/ 252028 h 518804"/>
                <a:gd name="connsiteX5" fmla="*/ 0 w 1730699"/>
                <a:gd name="connsiteY5" fmla="*/ 0 h 518804"/>
                <a:gd name="connsiteX0" fmla="*/ 0 w 1954350"/>
                <a:gd name="connsiteY0" fmla="*/ 18638 h 537442"/>
                <a:gd name="connsiteX1" fmla="*/ 1954350 w 1954350"/>
                <a:gd name="connsiteY1" fmla="*/ 0 h 537442"/>
                <a:gd name="connsiteX2" fmla="*/ 1171571 w 1954350"/>
                <a:gd name="connsiteY2" fmla="*/ 537442 h 537442"/>
                <a:gd name="connsiteX3" fmla="*/ 0 w 1954350"/>
                <a:gd name="connsiteY3" fmla="*/ 522694 h 537442"/>
                <a:gd name="connsiteX4" fmla="*/ 252028 w 1954350"/>
                <a:gd name="connsiteY4" fmla="*/ 270666 h 537442"/>
                <a:gd name="connsiteX5" fmla="*/ 0 w 1954350"/>
                <a:gd name="connsiteY5" fmla="*/ 18638 h 537442"/>
                <a:gd name="connsiteX0" fmla="*/ 0 w 1972990"/>
                <a:gd name="connsiteY0" fmla="*/ 18638 h 522695"/>
                <a:gd name="connsiteX1" fmla="*/ 1954350 w 1972990"/>
                <a:gd name="connsiteY1" fmla="*/ 0 h 522695"/>
                <a:gd name="connsiteX2" fmla="*/ 1972990 w 1972990"/>
                <a:gd name="connsiteY2" fmla="*/ 518804 h 522695"/>
                <a:gd name="connsiteX3" fmla="*/ 0 w 1972990"/>
                <a:gd name="connsiteY3" fmla="*/ 522694 h 522695"/>
                <a:gd name="connsiteX4" fmla="*/ 252028 w 1972990"/>
                <a:gd name="connsiteY4" fmla="*/ 270666 h 522695"/>
                <a:gd name="connsiteX5" fmla="*/ 0 w 1972990"/>
                <a:gd name="connsiteY5" fmla="*/ 18638 h 522695"/>
                <a:gd name="connsiteX0" fmla="*/ 0 w 1972990"/>
                <a:gd name="connsiteY0" fmla="*/ 18638 h 556078"/>
                <a:gd name="connsiteX1" fmla="*/ 1954350 w 1972990"/>
                <a:gd name="connsiteY1" fmla="*/ 0 h 556078"/>
                <a:gd name="connsiteX2" fmla="*/ 1972990 w 1972990"/>
                <a:gd name="connsiteY2" fmla="*/ 556078 h 556078"/>
                <a:gd name="connsiteX3" fmla="*/ 0 w 1972990"/>
                <a:gd name="connsiteY3" fmla="*/ 522694 h 556078"/>
                <a:gd name="connsiteX4" fmla="*/ 252028 w 1972990"/>
                <a:gd name="connsiteY4" fmla="*/ 270666 h 556078"/>
                <a:gd name="connsiteX5" fmla="*/ 0 w 1972990"/>
                <a:gd name="connsiteY5" fmla="*/ 18638 h 556078"/>
                <a:gd name="connsiteX0" fmla="*/ 0 w 1991627"/>
                <a:gd name="connsiteY0" fmla="*/ 18638 h 574716"/>
                <a:gd name="connsiteX1" fmla="*/ 1954350 w 1991627"/>
                <a:gd name="connsiteY1" fmla="*/ 0 h 574716"/>
                <a:gd name="connsiteX2" fmla="*/ 1991627 w 1991627"/>
                <a:gd name="connsiteY2" fmla="*/ 574716 h 574716"/>
                <a:gd name="connsiteX3" fmla="*/ 0 w 1991627"/>
                <a:gd name="connsiteY3" fmla="*/ 522694 h 574716"/>
                <a:gd name="connsiteX4" fmla="*/ 252028 w 1991627"/>
                <a:gd name="connsiteY4" fmla="*/ 270666 h 574716"/>
                <a:gd name="connsiteX5" fmla="*/ 0 w 1991627"/>
                <a:gd name="connsiteY5" fmla="*/ 18638 h 574716"/>
                <a:gd name="connsiteX0" fmla="*/ 0 w 1972990"/>
                <a:gd name="connsiteY0" fmla="*/ 18638 h 593354"/>
                <a:gd name="connsiteX1" fmla="*/ 1954350 w 1972990"/>
                <a:gd name="connsiteY1" fmla="*/ 0 h 593354"/>
                <a:gd name="connsiteX2" fmla="*/ 1972990 w 1972990"/>
                <a:gd name="connsiteY2" fmla="*/ 593354 h 593354"/>
                <a:gd name="connsiteX3" fmla="*/ 0 w 1972990"/>
                <a:gd name="connsiteY3" fmla="*/ 522694 h 593354"/>
                <a:gd name="connsiteX4" fmla="*/ 252028 w 1972990"/>
                <a:gd name="connsiteY4" fmla="*/ 270666 h 593354"/>
                <a:gd name="connsiteX5" fmla="*/ 0 w 1972990"/>
                <a:gd name="connsiteY5" fmla="*/ 18638 h 593354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  <a:gd name="connsiteX0" fmla="*/ 0 w 1954353"/>
                <a:gd name="connsiteY0" fmla="*/ 18638 h 522695"/>
                <a:gd name="connsiteX1" fmla="*/ 1954350 w 1954353"/>
                <a:gd name="connsiteY1" fmla="*/ 0 h 522695"/>
                <a:gd name="connsiteX2" fmla="*/ 1954353 w 1954353"/>
                <a:gd name="connsiteY2" fmla="*/ 500167 h 522695"/>
                <a:gd name="connsiteX3" fmla="*/ 0 w 1954353"/>
                <a:gd name="connsiteY3" fmla="*/ 522694 h 522695"/>
                <a:gd name="connsiteX4" fmla="*/ 252028 w 1954353"/>
                <a:gd name="connsiteY4" fmla="*/ 270666 h 522695"/>
                <a:gd name="connsiteX5" fmla="*/ 0 w 1954353"/>
                <a:gd name="connsiteY5" fmla="*/ 18638 h 522695"/>
                <a:gd name="connsiteX0" fmla="*/ 0 w 1954350"/>
                <a:gd name="connsiteY0" fmla="*/ 18638 h 537442"/>
                <a:gd name="connsiteX1" fmla="*/ 1954350 w 1954350"/>
                <a:gd name="connsiteY1" fmla="*/ 0 h 537442"/>
                <a:gd name="connsiteX2" fmla="*/ 1898440 w 1954350"/>
                <a:gd name="connsiteY2" fmla="*/ 537442 h 537442"/>
                <a:gd name="connsiteX3" fmla="*/ 0 w 1954350"/>
                <a:gd name="connsiteY3" fmla="*/ 522694 h 537442"/>
                <a:gd name="connsiteX4" fmla="*/ 252028 w 1954350"/>
                <a:gd name="connsiteY4" fmla="*/ 270666 h 537442"/>
                <a:gd name="connsiteX5" fmla="*/ 0 w 1954350"/>
                <a:gd name="connsiteY5" fmla="*/ 18638 h 537442"/>
                <a:gd name="connsiteX0" fmla="*/ 0 w 1954353"/>
                <a:gd name="connsiteY0" fmla="*/ 18638 h 537442"/>
                <a:gd name="connsiteX1" fmla="*/ 1954350 w 1954353"/>
                <a:gd name="connsiteY1" fmla="*/ 0 h 537442"/>
                <a:gd name="connsiteX2" fmla="*/ 1954353 w 1954353"/>
                <a:gd name="connsiteY2" fmla="*/ 537442 h 537442"/>
                <a:gd name="connsiteX3" fmla="*/ 0 w 1954353"/>
                <a:gd name="connsiteY3" fmla="*/ 522694 h 537442"/>
                <a:gd name="connsiteX4" fmla="*/ 252028 w 1954353"/>
                <a:gd name="connsiteY4" fmla="*/ 270666 h 537442"/>
                <a:gd name="connsiteX5" fmla="*/ 0 w 1954353"/>
                <a:gd name="connsiteY5" fmla="*/ 18638 h 537442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  <a:gd name="connsiteX0" fmla="*/ 0 w 1991627"/>
                <a:gd name="connsiteY0" fmla="*/ 18638 h 537442"/>
                <a:gd name="connsiteX1" fmla="*/ 1954350 w 1991627"/>
                <a:gd name="connsiteY1" fmla="*/ 0 h 537442"/>
                <a:gd name="connsiteX2" fmla="*/ 1991627 w 1991627"/>
                <a:gd name="connsiteY2" fmla="*/ 537442 h 537442"/>
                <a:gd name="connsiteX3" fmla="*/ 0 w 1991627"/>
                <a:gd name="connsiteY3" fmla="*/ 522694 h 537442"/>
                <a:gd name="connsiteX4" fmla="*/ 252028 w 1991627"/>
                <a:gd name="connsiteY4" fmla="*/ 270666 h 537442"/>
                <a:gd name="connsiteX5" fmla="*/ 0 w 1991627"/>
                <a:gd name="connsiteY5" fmla="*/ 18638 h 537442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4353" h="556079">
                  <a:moveTo>
                    <a:pt x="0" y="18638"/>
                  </a:moveTo>
                  <a:lnTo>
                    <a:pt x="1954350" y="0"/>
                  </a:lnTo>
                  <a:cubicBezTo>
                    <a:pt x="1954350" y="172935"/>
                    <a:pt x="1954353" y="383144"/>
                    <a:pt x="1954353" y="556079"/>
                  </a:cubicBezTo>
                  <a:lnTo>
                    <a:pt x="0" y="522694"/>
                  </a:lnTo>
                  <a:lnTo>
                    <a:pt x="252028" y="270666"/>
                  </a:lnTo>
                  <a:lnTo>
                    <a:pt x="0" y="1863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FOLLOW-UP</a:t>
              </a:r>
              <a:endParaRPr lang="ro-RO" sz="1400" b="1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7164288" y="6178320"/>
            <a:ext cx="1728192" cy="411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5350" y="6229350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607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848600" cy="1143000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Ante</a:t>
            </a:r>
            <a:r>
              <a:rPr lang="ro-RO" sz="2400" dirty="0" smtClean="0">
                <a:latin typeface="Arial" charset="0"/>
              </a:rPr>
              <a:t>-eveniment </a:t>
            </a:r>
            <a:r>
              <a:rPr lang="ro-RO" sz="2400" dirty="0">
                <a:latin typeface="Arial" charset="0"/>
              </a:rPr>
              <a:t>/ Etapa </a:t>
            </a:r>
            <a:r>
              <a:rPr lang="ro-RO" sz="2400" dirty="0" smtClean="0">
                <a:latin typeface="Arial" charset="0"/>
              </a:rPr>
              <a:t>2</a:t>
            </a:r>
            <a:r>
              <a:rPr lang="ro-RO" sz="2400" dirty="0">
                <a:latin typeface="Arial" charset="0"/>
              </a:rPr>
              <a:t/>
            </a:r>
            <a:br>
              <a:rPr lang="ro-RO" sz="2400" dirty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12 </a:t>
            </a:r>
            <a:r>
              <a:rPr lang="ro-RO" sz="2400" dirty="0" smtClean="0">
                <a:latin typeface="Arial" charset="0"/>
              </a:rPr>
              <a:t>mar - </a:t>
            </a:r>
            <a:r>
              <a:rPr lang="ro-RO" sz="2400" dirty="0">
                <a:latin typeface="Arial" charset="0"/>
              </a:rPr>
              <a:t>8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apr</a:t>
            </a:r>
            <a:r>
              <a:rPr lang="ro-RO" sz="2400" dirty="0" smtClean="0">
                <a:latin typeface="Arial" charset="0"/>
              </a:rPr>
              <a:t>: promovare</a:t>
            </a:r>
            <a:r>
              <a:rPr lang="en-US" sz="2400" dirty="0" smtClean="0">
                <a:latin typeface="Arial" charset="0"/>
              </a:rPr>
              <a:t>a </a:t>
            </a:r>
            <a:r>
              <a:rPr lang="en-US" sz="2400" dirty="0" err="1" smtClean="0">
                <a:latin typeface="Arial" charset="0"/>
              </a:rPr>
              <a:t>competi</a:t>
            </a:r>
            <a:r>
              <a:rPr lang="ro-RO" sz="2400" dirty="0">
                <a:latin typeface="Arial" charset="0"/>
              </a:rPr>
              <a:t>ţ</a:t>
            </a:r>
            <a:r>
              <a:rPr lang="en-US" sz="2400" err="1" smtClean="0">
                <a:latin typeface="Arial" charset="0"/>
              </a:rPr>
              <a:t>iei</a:t>
            </a:r>
            <a:r>
              <a:rPr lang="en-US" sz="2400" smtClean="0">
                <a:latin typeface="Arial" charset="0"/>
              </a:rPr>
              <a:t> CAG</a:t>
            </a:r>
            <a:endParaRPr lang="en-US" sz="2400" b="0" dirty="0" smtClean="0">
              <a:latin typeface="Arial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3528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b="1" dirty="0"/>
              <a:t>Branding banners campaign</a:t>
            </a:r>
            <a:r>
              <a:rPr lang="ro-RO" sz="1800" dirty="0"/>
              <a:t>, 5</a:t>
            </a:r>
            <a:r>
              <a:rPr lang="en-US" sz="1800" dirty="0" smtClean="0"/>
              <a:t>00.000 </a:t>
            </a:r>
            <a:r>
              <a:rPr lang="en-US" sz="1800" dirty="0" err="1"/>
              <a:t>afişări</a:t>
            </a:r>
            <a:r>
              <a:rPr lang="ro-RO" sz="1800" dirty="0"/>
              <a:t/>
            </a:r>
            <a:br>
              <a:rPr lang="ro-RO" sz="1800" dirty="0"/>
            </a:br>
            <a:r>
              <a:rPr lang="en-US" sz="1800" dirty="0" smtClean="0"/>
              <a:t>IQads.ro, gustos.ro, mixtopia.ro,  SMARK.ro, 24FUN.ro, Realitatea.net, Money.ro, ClickPoftabuna.ro </a:t>
            </a:r>
            <a:br>
              <a:rPr lang="en-US" sz="1800" dirty="0" smtClean="0"/>
            </a:br>
            <a:endParaRPr lang="en-US" sz="1800" dirty="0" smtClean="0"/>
          </a:p>
          <a:p>
            <a:pPr>
              <a:lnSpc>
                <a:spcPct val="80000"/>
              </a:lnSpc>
            </a:pPr>
            <a:endParaRPr lang="ro-RO" sz="500" dirty="0"/>
          </a:p>
          <a:p>
            <a:pPr>
              <a:lnSpc>
                <a:spcPct val="80000"/>
              </a:lnSpc>
            </a:pPr>
            <a:r>
              <a:rPr lang="en-US" sz="1800" b="1" dirty="0" smtClean="0"/>
              <a:t>Direct mailing</a:t>
            </a:r>
            <a:r>
              <a:rPr lang="ro-RO" sz="1800" dirty="0" smtClean="0"/>
              <a:t/>
            </a:r>
            <a:br>
              <a:rPr lang="ro-RO" sz="1800" dirty="0" smtClean="0"/>
            </a:br>
            <a:r>
              <a:rPr lang="en-US" sz="1800" dirty="0" err="1" smtClean="0"/>
              <a:t>Newslettere</a:t>
            </a:r>
            <a:r>
              <a:rPr lang="en-US" sz="1800" dirty="0" smtClean="0"/>
              <a:t> </a:t>
            </a:r>
            <a:r>
              <a:rPr lang="en-US" sz="1800" dirty="0" err="1" smtClean="0"/>
              <a:t>către</a:t>
            </a:r>
            <a:r>
              <a:rPr lang="en-US" sz="1800" dirty="0" smtClean="0"/>
              <a:t> </a:t>
            </a:r>
            <a:r>
              <a:rPr lang="en-US" sz="1800" dirty="0" err="1" smtClean="0"/>
              <a:t>comunitatea</a:t>
            </a:r>
            <a:r>
              <a:rPr lang="en-US" sz="1800" dirty="0" smtClean="0"/>
              <a:t> IQads (2</a:t>
            </a:r>
            <a:r>
              <a:rPr lang="ro-RO" sz="1800" dirty="0" smtClean="0"/>
              <a:t>0</a:t>
            </a:r>
            <a:r>
              <a:rPr lang="en-US" sz="1800" dirty="0" smtClean="0"/>
              <a:t>.000+ </a:t>
            </a:r>
            <a:r>
              <a:rPr lang="en-US" sz="1800" dirty="0" err="1" smtClean="0"/>
              <a:t>membri</a:t>
            </a:r>
            <a:r>
              <a:rPr lang="en-US" sz="1800" dirty="0" smtClean="0"/>
              <a:t> </a:t>
            </a:r>
            <a:r>
              <a:rPr lang="en-US" sz="1800" dirty="0" err="1" smtClean="0"/>
              <a:t>activi</a:t>
            </a:r>
            <a:r>
              <a:rPr lang="en-US" sz="1800" dirty="0" smtClean="0"/>
              <a:t>)</a:t>
            </a:r>
          </a:p>
          <a:p>
            <a:pPr>
              <a:lnSpc>
                <a:spcPct val="80000"/>
              </a:lnSpc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Newslettere</a:t>
            </a:r>
            <a:r>
              <a:rPr lang="en-US" sz="1800" dirty="0" smtClean="0"/>
              <a:t> c</a:t>
            </a:r>
            <a:r>
              <a:rPr lang="ro-RO" sz="1800" dirty="0" smtClean="0"/>
              <a:t>ă</a:t>
            </a:r>
            <a:r>
              <a:rPr lang="en-US" sz="1800" dirty="0" err="1" smtClean="0"/>
              <a:t>tre</a:t>
            </a:r>
            <a:r>
              <a:rPr lang="en-US" sz="1800" dirty="0" smtClean="0"/>
              <a:t> </a:t>
            </a:r>
            <a:r>
              <a:rPr lang="en-US" sz="1800" dirty="0" err="1" smtClean="0"/>
              <a:t>comunitatea</a:t>
            </a:r>
            <a:r>
              <a:rPr lang="en-US" sz="1800" dirty="0" smtClean="0"/>
              <a:t> mixtopia.ro (9000+ </a:t>
            </a:r>
            <a:r>
              <a:rPr lang="en-US" sz="1800" dirty="0" err="1" smtClean="0"/>
              <a:t>membri</a:t>
            </a:r>
            <a:r>
              <a:rPr lang="en-US" sz="1800" dirty="0" smtClean="0"/>
              <a:t> </a:t>
            </a:r>
            <a:r>
              <a:rPr lang="en-US" sz="1800" dirty="0" err="1" smtClean="0"/>
              <a:t>activi</a:t>
            </a:r>
            <a:r>
              <a:rPr lang="en-US" sz="1800" dirty="0" smtClean="0"/>
              <a:t>)</a:t>
            </a:r>
            <a:r>
              <a:rPr lang="ro-RO" sz="1800" dirty="0"/>
              <a:t/>
            </a:r>
            <a:br>
              <a:rPr lang="ro-RO" sz="1800" dirty="0"/>
            </a:br>
            <a:r>
              <a:rPr lang="en-US" sz="1800" dirty="0" smtClean="0"/>
              <a:t>1</a:t>
            </a:r>
            <a:r>
              <a:rPr lang="ro-RO" sz="1800" dirty="0" smtClean="0"/>
              <a:t> </a:t>
            </a:r>
            <a:r>
              <a:rPr lang="ro-RO" sz="1800" dirty="0"/>
              <a:t>x newsletter </a:t>
            </a:r>
            <a:r>
              <a:rPr lang="en-US" sz="1800" dirty="0" err="1" smtClean="0"/>
              <a:t>despre</a:t>
            </a:r>
            <a:r>
              <a:rPr lang="en-US" sz="1800" dirty="0" smtClean="0"/>
              <a:t> </a:t>
            </a:r>
            <a:r>
              <a:rPr lang="en-US" sz="1800" dirty="0" err="1" smtClean="0"/>
              <a:t>competi</a:t>
            </a:r>
            <a:r>
              <a:rPr lang="ro-RO" sz="1800" dirty="0"/>
              <a:t>ț</a:t>
            </a:r>
            <a:r>
              <a:rPr lang="en-US" sz="1800" dirty="0" err="1" smtClean="0"/>
              <a:t>ie</a:t>
            </a:r>
            <a:r>
              <a:rPr lang="en-US" sz="1800" dirty="0" smtClean="0"/>
              <a:t> cu men</a:t>
            </a:r>
            <a:r>
              <a:rPr lang="ro-RO" sz="1800" dirty="0" smtClean="0"/>
              <a:t>ț</a:t>
            </a:r>
            <a:r>
              <a:rPr lang="en-US" sz="1800" dirty="0" err="1" smtClean="0"/>
              <a:t>ionarea</a:t>
            </a:r>
            <a:r>
              <a:rPr lang="en-US" sz="1800" dirty="0" smtClean="0"/>
              <a:t> </a:t>
            </a:r>
            <a:r>
              <a:rPr lang="en-US" sz="1800" dirty="0" smtClean="0"/>
              <a:t>Brand </a:t>
            </a:r>
            <a:r>
              <a:rPr lang="en-US" sz="1800" dirty="0" smtClean="0"/>
              <a:t>ca sponsor</a:t>
            </a:r>
            <a:br>
              <a:rPr lang="en-US" sz="1800" dirty="0" smtClean="0"/>
            </a:br>
            <a:r>
              <a:rPr lang="en-US" sz="500" dirty="0" smtClean="0"/>
              <a:t/>
            </a:r>
            <a:br>
              <a:rPr lang="en-US" sz="500" dirty="0" smtClean="0"/>
            </a:br>
            <a:endParaRPr lang="en-US" sz="500" dirty="0" smtClean="0"/>
          </a:p>
          <a:p>
            <a:pPr>
              <a:lnSpc>
                <a:spcPct val="80000"/>
              </a:lnSpc>
              <a:buNone/>
            </a:pPr>
            <a:endParaRPr lang="ro-RO" sz="500" dirty="0"/>
          </a:p>
          <a:p>
            <a:pPr>
              <a:lnSpc>
                <a:spcPct val="80000"/>
              </a:lnSpc>
            </a:pPr>
            <a:r>
              <a:rPr lang="ro-RO" sz="1800" b="1" dirty="0"/>
              <a:t>PR despre </a:t>
            </a:r>
            <a:r>
              <a:rPr lang="ro-RO" sz="1800" b="1" dirty="0" smtClean="0"/>
              <a:t>Cupă: </a:t>
            </a:r>
            <a:r>
              <a:rPr lang="ro-RO" sz="1800" dirty="0" smtClean="0"/>
              <a:t>ştiri </a:t>
            </a:r>
            <a:r>
              <a:rPr lang="ro-RO" sz="1800" dirty="0"/>
              <a:t>publicate pe </a:t>
            </a:r>
            <a:r>
              <a:rPr lang="ro-RO" sz="1800" dirty="0" smtClean="0"/>
              <a:t>IQads.ro,</a:t>
            </a:r>
            <a:r>
              <a:rPr lang="en-US" sz="1800" dirty="0" smtClean="0"/>
              <a:t> mixtopia.ro,</a:t>
            </a:r>
            <a:r>
              <a:rPr lang="ro-RO" sz="1800" dirty="0" smtClean="0"/>
              <a:t> comunicate de presă pushed către media relevante</a:t>
            </a:r>
            <a:endParaRPr lang="en-US" sz="1800" dirty="0" smtClean="0"/>
          </a:p>
          <a:p>
            <a:endParaRPr lang="en-US" sz="500" b="1" dirty="0" smtClean="0"/>
          </a:p>
          <a:p>
            <a:endParaRPr lang="en-US" sz="500" b="1" dirty="0" smtClean="0"/>
          </a:p>
          <a:p>
            <a:r>
              <a:rPr lang="en-US" sz="1800" b="1" dirty="0" smtClean="0"/>
              <a:t>Print </a:t>
            </a:r>
            <a:r>
              <a:rPr lang="ro-RO" sz="1800" dirty="0" smtClean="0"/>
              <a:t>24-FUN</a:t>
            </a:r>
            <a:r>
              <a:rPr lang="en-US" sz="1800" dirty="0" smtClean="0"/>
              <a:t>,</a:t>
            </a:r>
            <a:r>
              <a:rPr lang="ro-RO" sz="1800" dirty="0" smtClean="0"/>
              <a:t> </a:t>
            </a:r>
            <a:r>
              <a:rPr lang="en-US" sz="1800" dirty="0" smtClean="0"/>
              <a:t>La </a:t>
            </a:r>
            <a:r>
              <a:rPr lang="en-US" sz="1800" dirty="0" err="1" smtClean="0"/>
              <a:t>Cucina</a:t>
            </a:r>
            <a:r>
              <a:rPr lang="ro-RO" sz="1800" dirty="0" smtClean="0"/>
              <a:t>: </a:t>
            </a:r>
            <a:r>
              <a:rPr lang="en-US" sz="1800" dirty="0" smtClean="0"/>
              <a:t>2 machete </a:t>
            </a:r>
            <a:r>
              <a:rPr lang="ro-RO" sz="1800" dirty="0" smtClean="0"/>
              <a:t>x </a:t>
            </a:r>
            <a:r>
              <a:rPr lang="en-US" sz="1800" dirty="0" smtClean="0"/>
              <a:t>½</a:t>
            </a:r>
            <a:r>
              <a:rPr lang="ro-RO" sz="1800" dirty="0" smtClean="0"/>
              <a:t> pagina,</a:t>
            </a:r>
            <a:r>
              <a:rPr lang="en-US" sz="1800" dirty="0" smtClean="0"/>
              <a:t> </a:t>
            </a:r>
            <a:r>
              <a:rPr lang="ro-RO" sz="1800" dirty="0" smtClean="0"/>
              <a:t>mesaj branded cu invitaţie la CA</a:t>
            </a:r>
            <a:r>
              <a:rPr lang="en-US" sz="1800" dirty="0" smtClean="0"/>
              <a:t>G</a:t>
            </a:r>
          </a:p>
          <a:p>
            <a:pPr marL="0" indent="0">
              <a:buNone/>
            </a:pPr>
            <a:endParaRPr lang="en-US" sz="700" dirty="0" smtClean="0"/>
          </a:p>
          <a:p>
            <a:pPr marL="0" indent="0">
              <a:buNone/>
            </a:pPr>
            <a:endParaRPr lang="ro-RO" sz="700" dirty="0" smtClean="0"/>
          </a:p>
          <a:p>
            <a:pPr>
              <a:lnSpc>
                <a:spcPct val="80000"/>
              </a:lnSpc>
            </a:pPr>
            <a:r>
              <a:rPr lang="ro-RO" sz="1800" b="1" dirty="0" smtClean="0"/>
              <a:t>Social media: </a:t>
            </a:r>
            <a:r>
              <a:rPr lang="ro-RO" sz="1800" dirty="0" smtClean="0"/>
              <a:t>update-uri pe reţelele sociale, 1</a:t>
            </a:r>
            <a:r>
              <a:rPr lang="en-US" sz="1800" dirty="0" smtClean="0"/>
              <a:t>7</a:t>
            </a:r>
            <a:r>
              <a:rPr lang="ro-RO" sz="1800" dirty="0" smtClean="0"/>
              <a:t>0.000</a:t>
            </a:r>
            <a:r>
              <a:rPr lang="en-US" sz="1800" dirty="0" smtClean="0"/>
              <a:t>+ </a:t>
            </a:r>
            <a:r>
              <a:rPr lang="en-US" sz="1800" dirty="0" err="1" smtClean="0"/>
              <a:t>prieteni</a:t>
            </a:r>
            <a:r>
              <a:rPr lang="en-US" sz="1800" dirty="0" smtClean="0"/>
              <a:t> (110.000+ I</a:t>
            </a:r>
            <a:r>
              <a:rPr lang="ro-RO" sz="1800" dirty="0" smtClean="0"/>
              <a:t>Q</a:t>
            </a:r>
            <a:r>
              <a:rPr lang="en-US" sz="1800" dirty="0" smtClean="0"/>
              <a:t>ads </a:t>
            </a:r>
            <a:r>
              <a:rPr lang="ro-RO" sz="1800" dirty="0" err="1"/>
              <a:t>ș</a:t>
            </a:r>
            <a:r>
              <a:rPr lang="en-US" sz="1800" dirty="0" err="1" smtClean="0"/>
              <a:t>i</a:t>
            </a:r>
            <a:r>
              <a:rPr lang="en-US" sz="1800" dirty="0" smtClean="0"/>
              <a:t> 67.000+ mixtopia.ro), </a:t>
            </a:r>
            <a:r>
              <a:rPr lang="en-US" sz="1800" dirty="0" err="1" smtClean="0"/>
              <a:t>fani</a:t>
            </a:r>
            <a:r>
              <a:rPr lang="en-US" sz="1800" dirty="0" smtClean="0"/>
              <a:t> </a:t>
            </a:r>
            <a:r>
              <a:rPr lang="ro-RO" sz="1800" dirty="0" smtClean="0"/>
              <a:t>şi followeri IQads </a:t>
            </a:r>
            <a:r>
              <a:rPr lang="en-US" sz="1800" dirty="0" smtClean="0"/>
              <a:t>+ </a:t>
            </a:r>
            <a:r>
              <a:rPr lang="en-US" sz="1800" dirty="0" err="1" smtClean="0"/>
              <a:t>conturi</a:t>
            </a:r>
            <a:r>
              <a:rPr lang="en-US" sz="1800" dirty="0" smtClean="0"/>
              <a:t> de social media </a:t>
            </a:r>
            <a:r>
              <a:rPr lang="en-US" sz="1800" dirty="0" err="1" smtClean="0"/>
              <a:t>partenere</a:t>
            </a:r>
            <a:endParaRPr lang="en-US" sz="1800" dirty="0" smtClean="0"/>
          </a:p>
          <a:p>
            <a:pPr>
              <a:lnSpc>
                <a:spcPct val="80000"/>
              </a:lnSpc>
            </a:pPr>
            <a:endParaRPr lang="ro-RO" sz="800" dirty="0" smtClean="0"/>
          </a:p>
          <a:p>
            <a:pPr>
              <a:lnSpc>
                <a:spcPct val="80000"/>
              </a:lnSpc>
            </a:pPr>
            <a:endParaRPr lang="ro-RO" sz="700" dirty="0" smtClean="0"/>
          </a:p>
          <a:p>
            <a:r>
              <a:rPr lang="en-US" sz="1800" b="1" dirty="0" smtClean="0"/>
              <a:t>Logo</a:t>
            </a:r>
            <a:r>
              <a:rPr lang="ro-RO" sz="1800" b="1" dirty="0" smtClean="0"/>
              <a:t> pe CupaAgentiilor.ro</a:t>
            </a:r>
            <a:r>
              <a:rPr lang="en-US" sz="1800" b="1" dirty="0" smtClean="0"/>
              <a:t>, mixtopia.ro</a:t>
            </a:r>
          </a:p>
          <a:p>
            <a:pPr>
              <a:lnSpc>
                <a:spcPct val="80000"/>
              </a:lnSpc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ro-RO" sz="1800" dirty="0"/>
          </a:p>
          <a:p>
            <a:pPr>
              <a:lnSpc>
                <a:spcPct val="80000"/>
              </a:lnSpc>
              <a:buNone/>
            </a:pPr>
            <a:endParaRPr lang="ro-RO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73149" y="6417961"/>
            <a:ext cx="6701604" cy="440039"/>
            <a:chOff x="3276220" y="983297"/>
            <a:chExt cx="8468864" cy="556080"/>
          </a:xfrm>
        </p:grpSpPr>
        <p:sp>
          <p:nvSpPr>
            <p:cNvPr id="5" name="Pentagon 4"/>
            <p:cNvSpPr/>
            <p:nvPr/>
          </p:nvSpPr>
          <p:spPr>
            <a:xfrm>
              <a:off x="3276220" y="998047"/>
              <a:ext cx="1728192" cy="504056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ÎNSCRIERI</a:t>
              </a:r>
              <a:endParaRPr lang="ro-RO" sz="1400" b="1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Chevron 5"/>
            <p:cNvSpPr/>
            <p:nvPr/>
          </p:nvSpPr>
          <p:spPr>
            <a:xfrm>
              <a:off x="4841806" y="999365"/>
              <a:ext cx="2888110" cy="504056"/>
            </a:xfrm>
            <a:prstGeom prst="chevron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ANTE-EVENIMENT</a:t>
              </a:r>
              <a:endParaRPr lang="ro-RO" sz="1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Chevron 6"/>
            <p:cNvSpPr/>
            <p:nvPr/>
          </p:nvSpPr>
          <p:spPr>
            <a:xfrm>
              <a:off x="7608991" y="1003233"/>
              <a:ext cx="2305944" cy="504056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EVENIMENT</a:t>
              </a:r>
              <a:endParaRPr lang="ro-RO" sz="1400" b="1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Chevron 8"/>
            <p:cNvSpPr/>
            <p:nvPr/>
          </p:nvSpPr>
          <p:spPr>
            <a:xfrm>
              <a:off x="9790731" y="983297"/>
              <a:ext cx="1954353" cy="556080"/>
            </a:xfrm>
            <a:custGeom>
              <a:avLst/>
              <a:gdLst>
                <a:gd name="connsiteX0" fmla="*/ 0 w 1187624"/>
                <a:gd name="connsiteY0" fmla="*/ 0 h 504056"/>
                <a:gd name="connsiteX1" fmla="*/ 935596 w 1187624"/>
                <a:gd name="connsiteY1" fmla="*/ 0 h 504056"/>
                <a:gd name="connsiteX2" fmla="*/ 1187624 w 1187624"/>
                <a:gd name="connsiteY2" fmla="*/ 252028 h 504056"/>
                <a:gd name="connsiteX3" fmla="*/ 935596 w 1187624"/>
                <a:gd name="connsiteY3" fmla="*/ 504056 h 504056"/>
                <a:gd name="connsiteX4" fmla="*/ 0 w 1187624"/>
                <a:gd name="connsiteY4" fmla="*/ 504056 h 504056"/>
                <a:gd name="connsiteX5" fmla="*/ 252028 w 1187624"/>
                <a:gd name="connsiteY5" fmla="*/ 252028 h 504056"/>
                <a:gd name="connsiteX6" fmla="*/ 0 w 1187624"/>
                <a:gd name="connsiteY6" fmla="*/ 0 h 504056"/>
                <a:gd name="connsiteX0" fmla="*/ 0 w 1187624"/>
                <a:gd name="connsiteY0" fmla="*/ 0 h 504056"/>
                <a:gd name="connsiteX1" fmla="*/ 1171570 w 1187624"/>
                <a:gd name="connsiteY1" fmla="*/ 0 h 504056"/>
                <a:gd name="connsiteX2" fmla="*/ 1187624 w 1187624"/>
                <a:gd name="connsiteY2" fmla="*/ 252028 h 504056"/>
                <a:gd name="connsiteX3" fmla="*/ 935596 w 1187624"/>
                <a:gd name="connsiteY3" fmla="*/ 504056 h 504056"/>
                <a:gd name="connsiteX4" fmla="*/ 0 w 1187624"/>
                <a:gd name="connsiteY4" fmla="*/ 504056 h 504056"/>
                <a:gd name="connsiteX5" fmla="*/ 252028 w 1187624"/>
                <a:gd name="connsiteY5" fmla="*/ 252028 h 504056"/>
                <a:gd name="connsiteX6" fmla="*/ 0 w 1187624"/>
                <a:gd name="connsiteY6" fmla="*/ 0 h 504056"/>
                <a:gd name="connsiteX0" fmla="*/ 0 w 1187624"/>
                <a:gd name="connsiteY0" fmla="*/ 0 h 518804"/>
                <a:gd name="connsiteX1" fmla="*/ 1171570 w 1187624"/>
                <a:gd name="connsiteY1" fmla="*/ 0 h 518804"/>
                <a:gd name="connsiteX2" fmla="*/ 1187624 w 1187624"/>
                <a:gd name="connsiteY2" fmla="*/ 252028 h 518804"/>
                <a:gd name="connsiteX3" fmla="*/ 1186319 w 1187624"/>
                <a:gd name="connsiteY3" fmla="*/ 518804 h 518804"/>
                <a:gd name="connsiteX4" fmla="*/ 0 w 1187624"/>
                <a:gd name="connsiteY4" fmla="*/ 504056 h 518804"/>
                <a:gd name="connsiteX5" fmla="*/ 252028 w 1187624"/>
                <a:gd name="connsiteY5" fmla="*/ 252028 h 518804"/>
                <a:gd name="connsiteX6" fmla="*/ 0 w 1187624"/>
                <a:gd name="connsiteY6" fmla="*/ 0 h 518804"/>
                <a:gd name="connsiteX0" fmla="*/ 0 w 1186319"/>
                <a:gd name="connsiteY0" fmla="*/ 0 h 518804"/>
                <a:gd name="connsiteX1" fmla="*/ 1171570 w 1186319"/>
                <a:gd name="connsiteY1" fmla="*/ 0 h 518804"/>
                <a:gd name="connsiteX2" fmla="*/ 1186319 w 1186319"/>
                <a:gd name="connsiteY2" fmla="*/ 518804 h 518804"/>
                <a:gd name="connsiteX3" fmla="*/ 0 w 1186319"/>
                <a:gd name="connsiteY3" fmla="*/ 504056 h 518804"/>
                <a:gd name="connsiteX4" fmla="*/ 252028 w 1186319"/>
                <a:gd name="connsiteY4" fmla="*/ 252028 h 518804"/>
                <a:gd name="connsiteX5" fmla="*/ 0 w 1186319"/>
                <a:gd name="connsiteY5" fmla="*/ 0 h 518804"/>
                <a:gd name="connsiteX0" fmla="*/ 0 w 1186319"/>
                <a:gd name="connsiteY0" fmla="*/ 0 h 518804"/>
                <a:gd name="connsiteX1" fmla="*/ 1171570 w 1186319"/>
                <a:gd name="connsiteY1" fmla="*/ 0 h 518804"/>
                <a:gd name="connsiteX2" fmla="*/ 1186319 w 1186319"/>
                <a:gd name="connsiteY2" fmla="*/ 518804 h 518804"/>
                <a:gd name="connsiteX3" fmla="*/ 0 w 1186319"/>
                <a:gd name="connsiteY3" fmla="*/ 504056 h 518804"/>
                <a:gd name="connsiteX4" fmla="*/ 252028 w 1186319"/>
                <a:gd name="connsiteY4" fmla="*/ 252028 h 518804"/>
                <a:gd name="connsiteX5" fmla="*/ 0 w 1186319"/>
                <a:gd name="connsiteY5" fmla="*/ 0 h 518804"/>
                <a:gd name="connsiteX0" fmla="*/ 0 w 1171571"/>
                <a:gd name="connsiteY0" fmla="*/ 0 h 518804"/>
                <a:gd name="connsiteX1" fmla="*/ 1171570 w 1171571"/>
                <a:gd name="connsiteY1" fmla="*/ 0 h 518804"/>
                <a:gd name="connsiteX2" fmla="*/ 1171571 w 1171571"/>
                <a:gd name="connsiteY2" fmla="*/ 518804 h 518804"/>
                <a:gd name="connsiteX3" fmla="*/ 0 w 1171571"/>
                <a:gd name="connsiteY3" fmla="*/ 504056 h 518804"/>
                <a:gd name="connsiteX4" fmla="*/ 252028 w 1171571"/>
                <a:gd name="connsiteY4" fmla="*/ 252028 h 518804"/>
                <a:gd name="connsiteX5" fmla="*/ 0 w 1171571"/>
                <a:gd name="connsiteY5" fmla="*/ 0 h 518804"/>
                <a:gd name="connsiteX0" fmla="*/ 0 w 1171571"/>
                <a:gd name="connsiteY0" fmla="*/ 0 h 518804"/>
                <a:gd name="connsiteX1" fmla="*/ 1171570 w 1171571"/>
                <a:gd name="connsiteY1" fmla="*/ 0 h 518804"/>
                <a:gd name="connsiteX2" fmla="*/ 1171571 w 1171571"/>
                <a:gd name="connsiteY2" fmla="*/ 518804 h 518804"/>
                <a:gd name="connsiteX3" fmla="*/ 0 w 1171571"/>
                <a:gd name="connsiteY3" fmla="*/ 504056 h 518804"/>
                <a:gd name="connsiteX4" fmla="*/ 252028 w 1171571"/>
                <a:gd name="connsiteY4" fmla="*/ 252028 h 518804"/>
                <a:gd name="connsiteX5" fmla="*/ 0 w 1171571"/>
                <a:gd name="connsiteY5" fmla="*/ 0 h 518804"/>
                <a:gd name="connsiteX0" fmla="*/ 0 w 2028901"/>
                <a:gd name="connsiteY0" fmla="*/ 0 h 518804"/>
                <a:gd name="connsiteX1" fmla="*/ 2028901 w 2028901"/>
                <a:gd name="connsiteY1" fmla="*/ 18637 h 518804"/>
                <a:gd name="connsiteX2" fmla="*/ 1171571 w 2028901"/>
                <a:gd name="connsiteY2" fmla="*/ 518804 h 518804"/>
                <a:gd name="connsiteX3" fmla="*/ 0 w 2028901"/>
                <a:gd name="connsiteY3" fmla="*/ 504056 h 518804"/>
                <a:gd name="connsiteX4" fmla="*/ 252028 w 2028901"/>
                <a:gd name="connsiteY4" fmla="*/ 252028 h 518804"/>
                <a:gd name="connsiteX5" fmla="*/ 0 w 2028901"/>
                <a:gd name="connsiteY5" fmla="*/ 0 h 518804"/>
                <a:gd name="connsiteX0" fmla="*/ 0 w 1730699"/>
                <a:gd name="connsiteY0" fmla="*/ 0 h 518804"/>
                <a:gd name="connsiteX1" fmla="*/ 1730699 w 1730699"/>
                <a:gd name="connsiteY1" fmla="*/ 18637 h 518804"/>
                <a:gd name="connsiteX2" fmla="*/ 1171571 w 1730699"/>
                <a:gd name="connsiteY2" fmla="*/ 518804 h 518804"/>
                <a:gd name="connsiteX3" fmla="*/ 0 w 1730699"/>
                <a:gd name="connsiteY3" fmla="*/ 504056 h 518804"/>
                <a:gd name="connsiteX4" fmla="*/ 252028 w 1730699"/>
                <a:gd name="connsiteY4" fmla="*/ 252028 h 518804"/>
                <a:gd name="connsiteX5" fmla="*/ 0 w 1730699"/>
                <a:gd name="connsiteY5" fmla="*/ 0 h 518804"/>
                <a:gd name="connsiteX0" fmla="*/ 0 w 1954350"/>
                <a:gd name="connsiteY0" fmla="*/ 18638 h 537442"/>
                <a:gd name="connsiteX1" fmla="*/ 1954350 w 1954350"/>
                <a:gd name="connsiteY1" fmla="*/ 0 h 537442"/>
                <a:gd name="connsiteX2" fmla="*/ 1171571 w 1954350"/>
                <a:gd name="connsiteY2" fmla="*/ 537442 h 537442"/>
                <a:gd name="connsiteX3" fmla="*/ 0 w 1954350"/>
                <a:gd name="connsiteY3" fmla="*/ 522694 h 537442"/>
                <a:gd name="connsiteX4" fmla="*/ 252028 w 1954350"/>
                <a:gd name="connsiteY4" fmla="*/ 270666 h 537442"/>
                <a:gd name="connsiteX5" fmla="*/ 0 w 1954350"/>
                <a:gd name="connsiteY5" fmla="*/ 18638 h 537442"/>
                <a:gd name="connsiteX0" fmla="*/ 0 w 1972990"/>
                <a:gd name="connsiteY0" fmla="*/ 18638 h 522695"/>
                <a:gd name="connsiteX1" fmla="*/ 1954350 w 1972990"/>
                <a:gd name="connsiteY1" fmla="*/ 0 h 522695"/>
                <a:gd name="connsiteX2" fmla="*/ 1972990 w 1972990"/>
                <a:gd name="connsiteY2" fmla="*/ 518804 h 522695"/>
                <a:gd name="connsiteX3" fmla="*/ 0 w 1972990"/>
                <a:gd name="connsiteY3" fmla="*/ 522694 h 522695"/>
                <a:gd name="connsiteX4" fmla="*/ 252028 w 1972990"/>
                <a:gd name="connsiteY4" fmla="*/ 270666 h 522695"/>
                <a:gd name="connsiteX5" fmla="*/ 0 w 1972990"/>
                <a:gd name="connsiteY5" fmla="*/ 18638 h 522695"/>
                <a:gd name="connsiteX0" fmla="*/ 0 w 1972990"/>
                <a:gd name="connsiteY0" fmla="*/ 18638 h 556078"/>
                <a:gd name="connsiteX1" fmla="*/ 1954350 w 1972990"/>
                <a:gd name="connsiteY1" fmla="*/ 0 h 556078"/>
                <a:gd name="connsiteX2" fmla="*/ 1972990 w 1972990"/>
                <a:gd name="connsiteY2" fmla="*/ 556078 h 556078"/>
                <a:gd name="connsiteX3" fmla="*/ 0 w 1972990"/>
                <a:gd name="connsiteY3" fmla="*/ 522694 h 556078"/>
                <a:gd name="connsiteX4" fmla="*/ 252028 w 1972990"/>
                <a:gd name="connsiteY4" fmla="*/ 270666 h 556078"/>
                <a:gd name="connsiteX5" fmla="*/ 0 w 1972990"/>
                <a:gd name="connsiteY5" fmla="*/ 18638 h 556078"/>
                <a:gd name="connsiteX0" fmla="*/ 0 w 1991627"/>
                <a:gd name="connsiteY0" fmla="*/ 18638 h 574716"/>
                <a:gd name="connsiteX1" fmla="*/ 1954350 w 1991627"/>
                <a:gd name="connsiteY1" fmla="*/ 0 h 574716"/>
                <a:gd name="connsiteX2" fmla="*/ 1991627 w 1991627"/>
                <a:gd name="connsiteY2" fmla="*/ 574716 h 574716"/>
                <a:gd name="connsiteX3" fmla="*/ 0 w 1991627"/>
                <a:gd name="connsiteY3" fmla="*/ 522694 h 574716"/>
                <a:gd name="connsiteX4" fmla="*/ 252028 w 1991627"/>
                <a:gd name="connsiteY4" fmla="*/ 270666 h 574716"/>
                <a:gd name="connsiteX5" fmla="*/ 0 w 1991627"/>
                <a:gd name="connsiteY5" fmla="*/ 18638 h 574716"/>
                <a:gd name="connsiteX0" fmla="*/ 0 w 1972990"/>
                <a:gd name="connsiteY0" fmla="*/ 18638 h 593354"/>
                <a:gd name="connsiteX1" fmla="*/ 1954350 w 1972990"/>
                <a:gd name="connsiteY1" fmla="*/ 0 h 593354"/>
                <a:gd name="connsiteX2" fmla="*/ 1972990 w 1972990"/>
                <a:gd name="connsiteY2" fmla="*/ 593354 h 593354"/>
                <a:gd name="connsiteX3" fmla="*/ 0 w 1972990"/>
                <a:gd name="connsiteY3" fmla="*/ 522694 h 593354"/>
                <a:gd name="connsiteX4" fmla="*/ 252028 w 1972990"/>
                <a:gd name="connsiteY4" fmla="*/ 270666 h 593354"/>
                <a:gd name="connsiteX5" fmla="*/ 0 w 1972990"/>
                <a:gd name="connsiteY5" fmla="*/ 18638 h 593354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  <a:gd name="connsiteX0" fmla="*/ 0 w 1954353"/>
                <a:gd name="connsiteY0" fmla="*/ 18638 h 522695"/>
                <a:gd name="connsiteX1" fmla="*/ 1954350 w 1954353"/>
                <a:gd name="connsiteY1" fmla="*/ 0 h 522695"/>
                <a:gd name="connsiteX2" fmla="*/ 1954353 w 1954353"/>
                <a:gd name="connsiteY2" fmla="*/ 500167 h 522695"/>
                <a:gd name="connsiteX3" fmla="*/ 0 w 1954353"/>
                <a:gd name="connsiteY3" fmla="*/ 522694 h 522695"/>
                <a:gd name="connsiteX4" fmla="*/ 252028 w 1954353"/>
                <a:gd name="connsiteY4" fmla="*/ 270666 h 522695"/>
                <a:gd name="connsiteX5" fmla="*/ 0 w 1954353"/>
                <a:gd name="connsiteY5" fmla="*/ 18638 h 522695"/>
                <a:gd name="connsiteX0" fmla="*/ 0 w 1954350"/>
                <a:gd name="connsiteY0" fmla="*/ 18638 h 537442"/>
                <a:gd name="connsiteX1" fmla="*/ 1954350 w 1954350"/>
                <a:gd name="connsiteY1" fmla="*/ 0 h 537442"/>
                <a:gd name="connsiteX2" fmla="*/ 1898440 w 1954350"/>
                <a:gd name="connsiteY2" fmla="*/ 537442 h 537442"/>
                <a:gd name="connsiteX3" fmla="*/ 0 w 1954350"/>
                <a:gd name="connsiteY3" fmla="*/ 522694 h 537442"/>
                <a:gd name="connsiteX4" fmla="*/ 252028 w 1954350"/>
                <a:gd name="connsiteY4" fmla="*/ 270666 h 537442"/>
                <a:gd name="connsiteX5" fmla="*/ 0 w 1954350"/>
                <a:gd name="connsiteY5" fmla="*/ 18638 h 537442"/>
                <a:gd name="connsiteX0" fmla="*/ 0 w 1954353"/>
                <a:gd name="connsiteY0" fmla="*/ 18638 h 537442"/>
                <a:gd name="connsiteX1" fmla="*/ 1954350 w 1954353"/>
                <a:gd name="connsiteY1" fmla="*/ 0 h 537442"/>
                <a:gd name="connsiteX2" fmla="*/ 1954353 w 1954353"/>
                <a:gd name="connsiteY2" fmla="*/ 537442 h 537442"/>
                <a:gd name="connsiteX3" fmla="*/ 0 w 1954353"/>
                <a:gd name="connsiteY3" fmla="*/ 522694 h 537442"/>
                <a:gd name="connsiteX4" fmla="*/ 252028 w 1954353"/>
                <a:gd name="connsiteY4" fmla="*/ 270666 h 537442"/>
                <a:gd name="connsiteX5" fmla="*/ 0 w 1954353"/>
                <a:gd name="connsiteY5" fmla="*/ 18638 h 537442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  <a:gd name="connsiteX0" fmla="*/ 0 w 1991627"/>
                <a:gd name="connsiteY0" fmla="*/ 18638 h 537442"/>
                <a:gd name="connsiteX1" fmla="*/ 1954350 w 1991627"/>
                <a:gd name="connsiteY1" fmla="*/ 0 h 537442"/>
                <a:gd name="connsiteX2" fmla="*/ 1991627 w 1991627"/>
                <a:gd name="connsiteY2" fmla="*/ 537442 h 537442"/>
                <a:gd name="connsiteX3" fmla="*/ 0 w 1991627"/>
                <a:gd name="connsiteY3" fmla="*/ 522694 h 537442"/>
                <a:gd name="connsiteX4" fmla="*/ 252028 w 1991627"/>
                <a:gd name="connsiteY4" fmla="*/ 270666 h 537442"/>
                <a:gd name="connsiteX5" fmla="*/ 0 w 1991627"/>
                <a:gd name="connsiteY5" fmla="*/ 18638 h 537442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4353" h="556079">
                  <a:moveTo>
                    <a:pt x="0" y="18638"/>
                  </a:moveTo>
                  <a:lnTo>
                    <a:pt x="1954350" y="0"/>
                  </a:lnTo>
                  <a:cubicBezTo>
                    <a:pt x="1954350" y="172935"/>
                    <a:pt x="1954353" y="383144"/>
                    <a:pt x="1954353" y="556079"/>
                  </a:cubicBezTo>
                  <a:lnTo>
                    <a:pt x="0" y="522694"/>
                  </a:lnTo>
                  <a:lnTo>
                    <a:pt x="252028" y="270666"/>
                  </a:lnTo>
                  <a:lnTo>
                    <a:pt x="0" y="1863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FOLLOW-UP</a:t>
              </a:r>
              <a:endParaRPr lang="ro-RO" sz="1400" b="1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7164288" y="6178320"/>
            <a:ext cx="1728192" cy="411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5350" y="6229350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626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3424"/>
            <a:ext cx="8291264" cy="51845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/>
              <a:t>B</a:t>
            </a:r>
            <a:r>
              <a:rPr lang="ro-RO" sz="1800" dirty="0" smtClean="0"/>
              <a:t>randing la locaţie</a:t>
            </a:r>
            <a:r>
              <a:rPr lang="ro-RO" sz="1800" b="1" dirty="0" smtClean="0"/>
              <a:t>: </a:t>
            </a:r>
            <a:r>
              <a:rPr lang="en-US" sz="1800" dirty="0" smtClean="0"/>
              <a:t>roll up </a:t>
            </a:r>
            <a:r>
              <a:rPr lang="ro-RO" sz="1800" dirty="0" smtClean="0"/>
              <a:t>banner</a:t>
            </a:r>
            <a:r>
              <a:rPr lang="en-US" sz="1800" dirty="0" smtClean="0"/>
              <a:t>, </a:t>
            </a:r>
            <a:r>
              <a:rPr lang="ro-RO" sz="1800" dirty="0" smtClean="0"/>
              <a:t>difu</a:t>
            </a:r>
            <a:r>
              <a:rPr lang="en-US" sz="1800" dirty="0" smtClean="0"/>
              <a:t>z</a:t>
            </a:r>
            <a:r>
              <a:rPr lang="ro-RO" sz="1800" dirty="0" smtClean="0"/>
              <a:t>a</a:t>
            </a:r>
            <a:r>
              <a:rPr lang="en-US" sz="1800" dirty="0" err="1" smtClean="0"/>
              <a:t>rea</a:t>
            </a:r>
            <a:r>
              <a:rPr lang="ro-RO" sz="1800" dirty="0" smtClean="0"/>
              <a:t> un</a:t>
            </a:r>
            <a:r>
              <a:rPr lang="en-US" sz="1800" dirty="0" err="1" smtClean="0"/>
              <a:t>ui</a:t>
            </a:r>
            <a:r>
              <a:rPr lang="ro-RO" sz="1800" dirty="0" smtClean="0"/>
              <a:t> material vid</a:t>
            </a:r>
            <a:r>
              <a:rPr lang="en-US" sz="1800" dirty="0" smtClean="0"/>
              <a:t>e</a:t>
            </a:r>
            <a:r>
              <a:rPr lang="ro-RO" sz="1800" dirty="0" smtClean="0"/>
              <a:t>o de promovare pe parcursul competitiei</a:t>
            </a:r>
            <a:r>
              <a:rPr lang="en-US" sz="1800" dirty="0" smtClean="0"/>
              <a:t>, </a:t>
            </a:r>
            <a:r>
              <a:rPr lang="ro-RO" sz="1800" dirty="0" smtClean="0"/>
              <a:t>prin intermediul unui Smart TV</a:t>
            </a:r>
            <a:r>
              <a:rPr lang="en-US" sz="1800" dirty="0" smtClean="0"/>
              <a:t> 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err="1" smtClean="0"/>
              <a:t>Plasare</a:t>
            </a:r>
            <a:r>
              <a:rPr lang="en-US" sz="1800" dirty="0" smtClean="0"/>
              <a:t> </a:t>
            </a:r>
            <a:r>
              <a:rPr lang="en-US" sz="1800" dirty="0" err="1" smtClean="0"/>
              <a:t>produs</a:t>
            </a:r>
            <a:r>
              <a:rPr lang="en-US" sz="1800" dirty="0" smtClean="0"/>
              <a:t> </a:t>
            </a:r>
            <a:r>
              <a:rPr lang="en-US" sz="1800" dirty="0" err="1" smtClean="0"/>
              <a:t>pe</a:t>
            </a:r>
            <a:r>
              <a:rPr lang="en-US" sz="1800" dirty="0" smtClean="0"/>
              <a:t> </a:t>
            </a:r>
            <a:r>
              <a:rPr lang="en-US" sz="1800" dirty="0" err="1" smtClean="0"/>
              <a:t>masa</a:t>
            </a:r>
            <a:r>
              <a:rPr lang="en-US" sz="1800" dirty="0" smtClean="0"/>
              <a:t> de </a:t>
            </a:r>
            <a:r>
              <a:rPr lang="en-US" sz="1800" dirty="0" err="1" smtClean="0"/>
              <a:t>lucru</a:t>
            </a:r>
            <a:endParaRPr lang="en-US" sz="1800" dirty="0" smtClean="0"/>
          </a:p>
          <a:p>
            <a:pPr>
              <a:lnSpc>
                <a:spcPct val="90000"/>
              </a:lnSpc>
              <a:buNone/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Corner </a:t>
            </a:r>
            <a:r>
              <a:rPr lang="en-US" sz="1800" dirty="0" err="1" smtClean="0"/>
              <a:t>dedicat</a:t>
            </a:r>
            <a:r>
              <a:rPr lang="en-US" sz="1800" dirty="0" smtClean="0"/>
              <a:t> </a:t>
            </a:r>
            <a:r>
              <a:rPr lang="en-US" sz="1800" dirty="0" err="1" smtClean="0"/>
              <a:t>expunere</a:t>
            </a:r>
            <a:r>
              <a:rPr lang="en-US" sz="1800" dirty="0" smtClean="0"/>
              <a:t> </a:t>
            </a:r>
          </a:p>
          <a:p>
            <a:pPr>
              <a:lnSpc>
                <a:spcPct val="90000"/>
              </a:lnSpc>
              <a:buNone/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err="1" smtClean="0"/>
              <a:t>Degustare</a:t>
            </a:r>
            <a:r>
              <a:rPr lang="en-US" sz="1800" dirty="0" smtClean="0"/>
              <a:t> </a:t>
            </a:r>
            <a:r>
              <a:rPr lang="ro-RO" sz="1800" dirty="0" smtClean="0"/>
              <a:t>î</a:t>
            </a:r>
            <a:r>
              <a:rPr lang="en-US" sz="1800" dirty="0" smtClean="0"/>
              <a:t>n </a:t>
            </a:r>
            <a:r>
              <a:rPr lang="en-US" sz="1800" dirty="0" err="1" smtClean="0"/>
              <a:t>locul</a:t>
            </a:r>
            <a:r>
              <a:rPr lang="en-US" sz="1800" dirty="0" smtClean="0"/>
              <a:t> special </a:t>
            </a:r>
            <a:r>
              <a:rPr lang="en-US" sz="1800" dirty="0" err="1" smtClean="0"/>
              <a:t>amenajat</a:t>
            </a:r>
            <a:r>
              <a:rPr lang="en-US" sz="1800" dirty="0" smtClean="0"/>
              <a:t> </a:t>
            </a:r>
            <a:r>
              <a:rPr lang="en-US" sz="1800" dirty="0" err="1" smtClean="0"/>
              <a:t>pentru</a:t>
            </a:r>
            <a:r>
              <a:rPr lang="en-US" sz="1800" dirty="0" smtClean="0"/>
              <a:t> </a:t>
            </a:r>
            <a:r>
              <a:rPr lang="en-US" sz="1800" dirty="0" err="1" smtClean="0"/>
              <a:t>echipe</a:t>
            </a:r>
            <a:r>
              <a:rPr lang="en-US" sz="1800" dirty="0" smtClean="0"/>
              <a:t> </a:t>
            </a:r>
            <a:r>
              <a:rPr lang="ro-RO" sz="1800" dirty="0" err="1"/>
              <a:t>ș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sus</a:t>
            </a:r>
            <a:r>
              <a:rPr lang="ro-RO" sz="1800" dirty="0" smtClean="0"/>
              <a:t>ț</a:t>
            </a:r>
            <a:r>
              <a:rPr lang="en-US" sz="1800" dirty="0" smtClean="0"/>
              <a:t>in</a:t>
            </a:r>
            <a:r>
              <a:rPr lang="ro-RO" sz="1800" dirty="0" smtClean="0"/>
              <a:t>ă</a:t>
            </a:r>
            <a:r>
              <a:rPr lang="en-US" sz="1800" dirty="0" smtClean="0"/>
              <a:t>tori (</a:t>
            </a:r>
            <a:r>
              <a:rPr lang="en-US" sz="1800" dirty="0" err="1" smtClean="0"/>
              <a:t>aproximativ</a:t>
            </a:r>
            <a:r>
              <a:rPr lang="en-US" sz="1800" dirty="0" smtClean="0"/>
              <a:t> 200 </a:t>
            </a:r>
            <a:r>
              <a:rPr lang="en-US" sz="1800" dirty="0" err="1" smtClean="0"/>
              <a:t>persoane</a:t>
            </a:r>
            <a:r>
              <a:rPr lang="en-US" sz="1800" dirty="0" smtClean="0"/>
              <a:t>)</a:t>
            </a:r>
          </a:p>
          <a:p>
            <a:pPr>
              <a:lnSpc>
                <a:spcPct val="90000"/>
              </a:lnSpc>
              <a:buNone/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err="1" smtClean="0"/>
              <a:t>Folosirea</a:t>
            </a:r>
            <a:r>
              <a:rPr lang="en-US" sz="1800" dirty="0" smtClean="0"/>
              <a:t> </a:t>
            </a:r>
            <a:r>
              <a:rPr lang="en-US" sz="1800" dirty="0" err="1" smtClean="0"/>
              <a:t>produselor</a:t>
            </a:r>
            <a:r>
              <a:rPr lang="en-US" sz="1800" dirty="0" smtClean="0"/>
              <a:t> </a:t>
            </a:r>
            <a:r>
              <a:rPr lang="en-US" sz="1800" dirty="0" smtClean="0"/>
              <a:t>Brand </a:t>
            </a:r>
            <a:r>
              <a:rPr lang="ro-RO" sz="1800" dirty="0" smtClean="0"/>
              <a:t>î</a:t>
            </a:r>
            <a:r>
              <a:rPr lang="en-US" sz="1800" dirty="0" smtClean="0"/>
              <a:t>n </a:t>
            </a:r>
            <a:r>
              <a:rPr lang="en-US" sz="1800" dirty="0" err="1" smtClean="0"/>
              <a:t>anumite</a:t>
            </a:r>
            <a:r>
              <a:rPr lang="en-US" sz="1800" dirty="0" smtClean="0"/>
              <a:t> re</a:t>
            </a:r>
            <a:r>
              <a:rPr lang="ro-RO" sz="1800" dirty="0" smtClean="0"/>
              <a:t>ț</a:t>
            </a:r>
            <a:r>
              <a:rPr lang="en-US" sz="1800" dirty="0" err="1" smtClean="0"/>
              <a:t>ete</a:t>
            </a:r>
            <a:r>
              <a:rPr lang="en-US" sz="1800" dirty="0" smtClean="0"/>
              <a:t> din </a:t>
            </a:r>
            <a:r>
              <a:rPr lang="en-US" sz="1800" dirty="0" err="1" smtClean="0"/>
              <a:t>competi</a:t>
            </a:r>
            <a:r>
              <a:rPr lang="ro-RO" sz="1800" dirty="0" smtClean="0"/>
              <a:t>ț</a:t>
            </a:r>
            <a:r>
              <a:rPr lang="en-US" sz="1800" dirty="0" err="1" smtClean="0"/>
              <a:t>ie</a:t>
            </a:r>
            <a:endParaRPr lang="en-US" sz="1800" dirty="0" smtClean="0"/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err="1" smtClean="0"/>
              <a:t>Premii</a:t>
            </a:r>
            <a:r>
              <a:rPr lang="en-US" sz="1800" dirty="0" smtClean="0"/>
              <a:t> </a:t>
            </a:r>
            <a:r>
              <a:rPr lang="en-US" sz="1800" dirty="0" err="1" smtClean="0"/>
              <a:t>speciale</a:t>
            </a:r>
            <a:r>
              <a:rPr lang="en-US" sz="1800" dirty="0" smtClean="0"/>
              <a:t> </a:t>
            </a:r>
            <a:r>
              <a:rPr lang="en-US" sz="1800" dirty="0" smtClean="0"/>
              <a:t>Brand </a:t>
            </a:r>
            <a:r>
              <a:rPr lang="en-US" sz="1800" dirty="0" err="1" smtClean="0"/>
              <a:t>acordate</a:t>
            </a:r>
            <a:r>
              <a:rPr lang="en-US" sz="1800" dirty="0" smtClean="0"/>
              <a:t> </a:t>
            </a:r>
            <a:r>
              <a:rPr lang="en-US" sz="1800" dirty="0" err="1" smtClean="0"/>
              <a:t>echipelor</a:t>
            </a:r>
            <a:endParaRPr lang="en-US" sz="1800" dirty="0" smtClean="0"/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err="1" smtClean="0"/>
              <a:t>Cadouri</a:t>
            </a:r>
            <a:r>
              <a:rPr lang="en-US" sz="1800" dirty="0" smtClean="0"/>
              <a:t> </a:t>
            </a:r>
            <a:r>
              <a:rPr lang="en-US" sz="1800" dirty="0" err="1" smtClean="0"/>
              <a:t>pentru</a:t>
            </a:r>
            <a:r>
              <a:rPr lang="en-US" sz="1800" dirty="0" smtClean="0"/>
              <a:t> to</a:t>
            </a:r>
            <a:r>
              <a:rPr lang="ro-RO" sz="1800" dirty="0" smtClean="0"/>
              <a:t>ț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participan</a:t>
            </a:r>
            <a:r>
              <a:rPr lang="ro-RO" sz="1800" dirty="0" smtClean="0"/>
              <a:t>ț</a:t>
            </a:r>
            <a:r>
              <a:rPr lang="en-US" sz="1800" dirty="0" smtClean="0"/>
              <a:t>ii	 (give away-</a:t>
            </a:r>
            <a:r>
              <a:rPr lang="en-US" sz="1800" dirty="0" err="1" smtClean="0"/>
              <a:t>uri</a:t>
            </a:r>
            <a:r>
              <a:rPr lang="en-US" sz="1800" dirty="0" smtClean="0"/>
              <a:t> branded</a:t>
            </a:r>
            <a:r>
              <a:rPr lang="ro-RO" sz="1800" dirty="0" smtClean="0"/>
              <a:t>)</a:t>
            </a:r>
            <a:endParaRPr lang="en-US" sz="1800" dirty="0" smtClean="0"/>
          </a:p>
          <a:p>
            <a:pPr>
              <a:lnSpc>
                <a:spcPct val="90000"/>
              </a:lnSpc>
              <a:buNone/>
            </a:pPr>
            <a:endParaRPr lang="en-US" sz="1800" dirty="0" smtClean="0"/>
          </a:p>
          <a:p>
            <a:pPr>
              <a:lnSpc>
                <a:spcPct val="90000"/>
              </a:lnSpc>
              <a:buNone/>
            </a:pPr>
            <a:endParaRPr lang="ro-RO" sz="1800" dirty="0" smtClean="0"/>
          </a:p>
          <a:p>
            <a:pPr>
              <a:lnSpc>
                <a:spcPct val="80000"/>
              </a:lnSpc>
              <a:buNone/>
            </a:pPr>
            <a:endParaRPr lang="ro-RO" sz="1800" dirty="0"/>
          </a:p>
          <a:p>
            <a:pPr>
              <a:lnSpc>
                <a:spcPct val="80000"/>
              </a:lnSpc>
            </a:pPr>
            <a:endParaRPr lang="ro-RO" sz="18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/>
          <a:lstStyle/>
          <a:p>
            <a:r>
              <a:rPr lang="ro-RO" sz="2800" dirty="0" smtClean="0">
                <a:latin typeface="Arial" charset="0"/>
              </a:rPr>
              <a:t>La e</a:t>
            </a:r>
            <a:r>
              <a:rPr lang="en-US" sz="2800" dirty="0" err="1" smtClean="0">
                <a:latin typeface="Arial" charset="0"/>
              </a:rPr>
              <a:t>veniment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ro-RO" sz="2800" dirty="0" smtClean="0">
                <a:latin typeface="Arial" charset="0"/>
              </a:rPr>
              <a:t>/ Etapa </a:t>
            </a:r>
            <a:r>
              <a:rPr lang="en-US" sz="2800" dirty="0" smtClean="0">
                <a:latin typeface="Arial" charset="0"/>
              </a:rPr>
              <a:t>3</a:t>
            </a:r>
            <a:r>
              <a:rPr lang="ro-RO" sz="2800" smtClean="0">
                <a:latin typeface="Arial" charset="0"/>
              </a:rPr>
              <a:t/>
            </a:r>
            <a:br>
              <a:rPr lang="ro-RO" sz="2800" smtClean="0">
                <a:latin typeface="Arial" charset="0"/>
              </a:rPr>
            </a:br>
            <a:r>
              <a:rPr lang="en-US" sz="2400" smtClean="0">
                <a:latin typeface="Arial" charset="0"/>
              </a:rPr>
              <a:t>9 - 11 </a:t>
            </a:r>
            <a:r>
              <a:rPr lang="en-US" sz="2400" dirty="0" err="1" smtClean="0">
                <a:latin typeface="Arial" charset="0"/>
              </a:rPr>
              <a:t>aprilie</a:t>
            </a:r>
            <a:r>
              <a:rPr lang="ro-RO" sz="2400" dirty="0" smtClean="0">
                <a:latin typeface="Arial" charset="0"/>
              </a:rPr>
              <a:t>: </a:t>
            </a:r>
            <a:r>
              <a:rPr lang="en-US" sz="2400" dirty="0" err="1" smtClean="0">
                <a:latin typeface="Arial" charset="0"/>
              </a:rPr>
              <a:t>Cupa</a:t>
            </a:r>
            <a:r>
              <a:rPr lang="ro-RO" sz="2400" dirty="0" smtClean="0">
                <a:latin typeface="Arial" charset="0"/>
              </a:rPr>
              <a:t/>
            </a:r>
            <a:br>
              <a:rPr lang="ro-RO" sz="2400" dirty="0" smtClean="0">
                <a:latin typeface="Arial" charset="0"/>
              </a:rPr>
            </a:br>
            <a:r>
              <a:rPr lang="en-US" sz="2400" b="0" dirty="0" err="1" smtClean="0">
                <a:latin typeface="Arial" charset="0"/>
              </a:rPr>
              <a:t>partea</a:t>
            </a:r>
            <a:r>
              <a:rPr lang="en-US" sz="2400" b="0" dirty="0" smtClean="0">
                <a:latin typeface="Arial" charset="0"/>
              </a:rPr>
              <a:t> 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3149" y="6178320"/>
            <a:ext cx="6701604" cy="440039"/>
            <a:chOff x="3276220" y="983297"/>
            <a:chExt cx="8468864" cy="556080"/>
          </a:xfrm>
        </p:grpSpPr>
        <p:sp>
          <p:nvSpPr>
            <p:cNvPr id="5" name="Pentagon 4"/>
            <p:cNvSpPr/>
            <p:nvPr/>
          </p:nvSpPr>
          <p:spPr>
            <a:xfrm>
              <a:off x="3276220" y="998047"/>
              <a:ext cx="1728192" cy="504056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ÎNSCRIERI</a:t>
              </a:r>
              <a:endParaRPr lang="ro-RO" sz="1400" b="1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Chevron 6"/>
            <p:cNvSpPr/>
            <p:nvPr/>
          </p:nvSpPr>
          <p:spPr>
            <a:xfrm>
              <a:off x="4841806" y="999365"/>
              <a:ext cx="2888110" cy="504056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ANTE-EVENIMENT</a:t>
              </a:r>
              <a:endParaRPr lang="ro-RO" sz="1400" b="1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Chevron 7"/>
            <p:cNvSpPr/>
            <p:nvPr/>
          </p:nvSpPr>
          <p:spPr>
            <a:xfrm>
              <a:off x="7608991" y="1003233"/>
              <a:ext cx="2305944" cy="504056"/>
            </a:xfrm>
            <a:prstGeom prst="chevron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EVENIMENT</a:t>
              </a:r>
              <a:endParaRPr lang="ro-RO" sz="1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9790731" y="983297"/>
              <a:ext cx="1954353" cy="556080"/>
            </a:xfrm>
            <a:custGeom>
              <a:avLst/>
              <a:gdLst>
                <a:gd name="connsiteX0" fmla="*/ 0 w 1187624"/>
                <a:gd name="connsiteY0" fmla="*/ 0 h 504056"/>
                <a:gd name="connsiteX1" fmla="*/ 935596 w 1187624"/>
                <a:gd name="connsiteY1" fmla="*/ 0 h 504056"/>
                <a:gd name="connsiteX2" fmla="*/ 1187624 w 1187624"/>
                <a:gd name="connsiteY2" fmla="*/ 252028 h 504056"/>
                <a:gd name="connsiteX3" fmla="*/ 935596 w 1187624"/>
                <a:gd name="connsiteY3" fmla="*/ 504056 h 504056"/>
                <a:gd name="connsiteX4" fmla="*/ 0 w 1187624"/>
                <a:gd name="connsiteY4" fmla="*/ 504056 h 504056"/>
                <a:gd name="connsiteX5" fmla="*/ 252028 w 1187624"/>
                <a:gd name="connsiteY5" fmla="*/ 252028 h 504056"/>
                <a:gd name="connsiteX6" fmla="*/ 0 w 1187624"/>
                <a:gd name="connsiteY6" fmla="*/ 0 h 504056"/>
                <a:gd name="connsiteX0" fmla="*/ 0 w 1187624"/>
                <a:gd name="connsiteY0" fmla="*/ 0 h 504056"/>
                <a:gd name="connsiteX1" fmla="*/ 1171570 w 1187624"/>
                <a:gd name="connsiteY1" fmla="*/ 0 h 504056"/>
                <a:gd name="connsiteX2" fmla="*/ 1187624 w 1187624"/>
                <a:gd name="connsiteY2" fmla="*/ 252028 h 504056"/>
                <a:gd name="connsiteX3" fmla="*/ 935596 w 1187624"/>
                <a:gd name="connsiteY3" fmla="*/ 504056 h 504056"/>
                <a:gd name="connsiteX4" fmla="*/ 0 w 1187624"/>
                <a:gd name="connsiteY4" fmla="*/ 504056 h 504056"/>
                <a:gd name="connsiteX5" fmla="*/ 252028 w 1187624"/>
                <a:gd name="connsiteY5" fmla="*/ 252028 h 504056"/>
                <a:gd name="connsiteX6" fmla="*/ 0 w 1187624"/>
                <a:gd name="connsiteY6" fmla="*/ 0 h 504056"/>
                <a:gd name="connsiteX0" fmla="*/ 0 w 1187624"/>
                <a:gd name="connsiteY0" fmla="*/ 0 h 518804"/>
                <a:gd name="connsiteX1" fmla="*/ 1171570 w 1187624"/>
                <a:gd name="connsiteY1" fmla="*/ 0 h 518804"/>
                <a:gd name="connsiteX2" fmla="*/ 1187624 w 1187624"/>
                <a:gd name="connsiteY2" fmla="*/ 252028 h 518804"/>
                <a:gd name="connsiteX3" fmla="*/ 1186319 w 1187624"/>
                <a:gd name="connsiteY3" fmla="*/ 518804 h 518804"/>
                <a:gd name="connsiteX4" fmla="*/ 0 w 1187624"/>
                <a:gd name="connsiteY4" fmla="*/ 504056 h 518804"/>
                <a:gd name="connsiteX5" fmla="*/ 252028 w 1187624"/>
                <a:gd name="connsiteY5" fmla="*/ 252028 h 518804"/>
                <a:gd name="connsiteX6" fmla="*/ 0 w 1187624"/>
                <a:gd name="connsiteY6" fmla="*/ 0 h 518804"/>
                <a:gd name="connsiteX0" fmla="*/ 0 w 1186319"/>
                <a:gd name="connsiteY0" fmla="*/ 0 h 518804"/>
                <a:gd name="connsiteX1" fmla="*/ 1171570 w 1186319"/>
                <a:gd name="connsiteY1" fmla="*/ 0 h 518804"/>
                <a:gd name="connsiteX2" fmla="*/ 1186319 w 1186319"/>
                <a:gd name="connsiteY2" fmla="*/ 518804 h 518804"/>
                <a:gd name="connsiteX3" fmla="*/ 0 w 1186319"/>
                <a:gd name="connsiteY3" fmla="*/ 504056 h 518804"/>
                <a:gd name="connsiteX4" fmla="*/ 252028 w 1186319"/>
                <a:gd name="connsiteY4" fmla="*/ 252028 h 518804"/>
                <a:gd name="connsiteX5" fmla="*/ 0 w 1186319"/>
                <a:gd name="connsiteY5" fmla="*/ 0 h 518804"/>
                <a:gd name="connsiteX0" fmla="*/ 0 w 1186319"/>
                <a:gd name="connsiteY0" fmla="*/ 0 h 518804"/>
                <a:gd name="connsiteX1" fmla="*/ 1171570 w 1186319"/>
                <a:gd name="connsiteY1" fmla="*/ 0 h 518804"/>
                <a:gd name="connsiteX2" fmla="*/ 1186319 w 1186319"/>
                <a:gd name="connsiteY2" fmla="*/ 518804 h 518804"/>
                <a:gd name="connsiteX3" fmla="*/ 0 w 1186319"/>
                <a:gd name="connsiteY3" fmla="*/ 504056 h 518804"/>
                <a:gd name="connsiteX4" fmla="*/ 252028 w 1186319"/>
                <a:gd name="connsiteY4" fmla="*/ 252028 h 518804"/>
                <a:gd name="connsiteX5" fmla="*/ 0 w 1186319"/>
                <a:gd name="connsiteY5" fmla="*/ 0 h 518804"/>
                <a:gd name="connsiteX0" fmla="*/ 0 w 1171571"/>
                <a:gd name="connsiteY0" fmla="*/ 0 h 518804"/>
                <a:gd name="connsiteX1" fmla="*/ 1171570 w 1171571"/>
                <a:gd name="connsiteY1" fmla="*/ 0 h 518804"/>
                <a:gd name="connsiteX2" fmla="*/ 1171571 w 1171571"/>
                <a:gd name="connsiteY2" fmla="*/ 518804 h 518804"/>
                <a:gd name="connsiteX3" fmla="*/ 0 w 1171571"/>
                <a:gd name="connsiteY3" fmla="*/ 504056 h 518804"/>
                <a:gd name="connsiteX4" fmla="*/ 252028 w 1171571"/>
                <a:gd name="connsiteY4" fmla="*/ 252028 h 518804"/>
                <a:gd name="connsiteX5" fmla="*/ 0 w 1171571"/>
                <a:gd name="connsiteY5" fmla="*/ 0 h 518804"/>
                <a:gd name="connsiteX0" fmla="*/ 0 w 1171571"/>
                <a:gd name="connsiteY0" fmla="*/ 0 h 518804"/>
                <a:gd name="connsiteX1" fmla="*/ 1171570 w 1171571"/>
                <a:gd name="connsiteY1" fmla="*/ 0 h 518804"/>
                <a:gd name="connsiteX2" fmla="*/ 1171571 w 1171571"/>
                <a:gd name="connsiteY2" fmla="*/ 518804 h 518804"/>
                <a:gd name="connsiteX3" fmla="*/ 0 w 1171571"/>
                <a:gd name="connsiteY3" fmla="*/ 504056 h 518804"/>
                <a:gd name="connsiteX4" fmla="*/ 252028 w 1171571"/>
                <a:gd name="connsiteY4" fmla="*/ 252028 h 518804"/>
                <a:gd name="connsiteX5" fmla="*/ 0 w 1171571"/>
                <a:gd name="connsiteY5" fmla="*/ 0 h 518804"/>
                <a:gd name="connsiteX0" fmla="*/ 0 w 2028901"/>
                <a:gd name="connsiteY0" fmla="*/ 0 h 518804"/>
                <a:gd name="connsiteX1" fmla="*/ 2028901 w 2028901"/>
                <a:gd name="connsiteY1" fmla="*/ 18637 h 518804"/>
                <a:gd name="connsiteX2" fmla="*/ 1171571 w 2028901"/>
                <a:gd name="connsiteY2" fmla="*/ 518804 h 518804"/>
                <a:gd name="connsiteX3" fmla="*/ 0 w 2028901"/>
                <a:gd name="connsiteY3" fmla="*/ 504056 h 518804"/>
                <a:gd name="connsiteX4" fmla="*/ 252028 w 2028901"/>
                <a:gd name="connsiteY4" fmla="*/ 252028 h 518804"/>
                <a:gd name="connsiteX5" fmla="*/ 0 w 2028901"/>
                <a:gd name="connsiteY5" fmla="*/ 0 h 518804"/>
                <a:gd name="connsiteX0" fmla="*/ 0 w 1730699"/>
                <a:gd name="connsiteY0" fmla="*/ 0 h 518804"/>
                <a:gd name="connsiteX1" fmla="*/ 1730699 w 1730699"/>
                <a:gd name="connsiteY1" fmla="*/ 18637 h 518804"/>
                <a:gd name="connsiteX2" fmla="*/ 1171571 w 1730699"/>
                <a:gd name="connsiteY2" fmla="*/ 518804 h 518804"/>
                <a:gd name="connsiteX3" fmla="*/ 0 w 1730699"/>
                <a:gd name="connsiteY3" fmla="*/ 504056 h 518804"/>
                <a:gd name="connsiteX4" fmla="*/ 252028 w 1730699"/>
                <a:gd name="connsiteY4" fmla="*/ 252028 h 518804"/>
                <a:gd name="connsiteX5" fmla="*/ 0 w 1730699"/>
                <a:gd name="connsiteY5" fmla="*/ 0 h 518804"/>
                <a:gd name="connsiteX0" fmla="*/ 0 w 1954350"/>
                <a:gd name="connsiteY0" fmla="*/ 18638 h 537442"/>
                <a:gd name="connsiteX1" fmla="*/ 1954350 w 1954350"/>
                <a:gd name="connsiteY1" fmla="*/ 0 h 537442"/>
                <a:gd name="connsiteX2" fmla="*/ 1171571 w 1954350"/>
                <a:gd name="connsiteY2" fmla="*/ 537442 h 537442"/>
                <a:gd name="connsiteX3" fmla="*/ 0 w 1954350"/>
                <a:gd name="connsiteY3" fmla="*/ 522694 h 537442"/>
                <a:gd name="connsiteX4" fmla="*/ 252028 w 1954350"/>
                <a:gd name="connsiteY4" fmla="*/ 270666 h 537442"/>
                <a:gd name="connsiteX5" fmla="*/ 0 w 1954350"/>
                <a:gd name="connsiteY5" fmla="*/ 18638 h 537442"/>
                <a:gd name="connsiteX0" fmla="*/ 0 w 1972990"/>
                <a:gd name="connsiteY0" fmla="*/ 18638 h 522695"/>
                <a:gd name="connsiteX1" fmla="*/ 1954350 w 1972990"/>
                <a:gd name="connsiteY1" fmla="*/ 0 h 522695"/>
                <a:gd name="connsiteX2" fmla="*/ 1972990 w 1972990"/>
                <a:gd name="connsiteY2" fmla="*/ 518804 h 522695"/>
                <a:gd name="connsiteX3" fmla="*/ 0 w 1972990"/>
                <a:gd name="connsiteY3" fmla="*/ 522694 h 522695"/>
                <a:gd name="connsiteX4" fmla="*/ 252028 w 1972990"/>
                <a:gd name="connsiteY4" fmla="*/ 270666 h 522695"/>
                <a:gd name="connsiteX5" fmla="*/ 0 w 1972990"/>
                <a:gd name="connsiteY5" fmla="*/ 18638 h 522695"/>
                <a:gd name="connsiteX0" fmla="*/ 0 w 1972990"/>
                <a:gd name="connsiteY0" fmla="*/ 18638 h 556078"/>
                <a:gd name="connsiteX1" fmla="*/ 1954350 w 1972990"/>
                <a:gd name="connsiteY1" fmla="*/ 0 h 556078"/>
                <a:gd name="connsiteX2" fmla="*/ 1972990 w 1972990"/>
                <a:gd name="connsiteY2" fmla="*/ 556078 h 556078"/>
                <a:gd name="connsiteX3" fmla="*/ 0 w 1972990"/>
                <a:gd name="connsiteY3" fmla="*/ 522694 h 556078"/>
                <a:gd name="connsiteX4" fmla="*/ 252028 w 1972990"/>
                <a:gd name="connsiteY4" fmla="*/ 270666 h 556078"/>
                <a:gd name="connsiteX5" fmla="*/ 0 w 1972990"/>
                <a:gd name="connsiteY5" fmla="*/ 18638 h 556078"/>
                <a:gd name="connsiteX0" fmla="*/ 0 w 1991627"/>
                <a:gd name="connsiteY0" fmla="*/ 18638 h 574716"/>
                <a:gd name="connsiteX1" fmla="*/ 1954350 w 1991627"/>
                <a:gd name="connsiteY1" fmla="*/ 0 h 574716"/>
                <a:gd name="connsiteX2" fmla="*/ 1991627 w 1991627"/>
                <a:gd name="connsiteY2" fmla="*/ 574716 h 574716"/>
                <a:gd name="connsiteX3" fmla="*/ 0 w 1991627"/>
                <a:gd name="connsiteY3" fmla="*/ 522694 h 574716"/>
                <a:gd name="connsiteX4" fmla="*/ 252028 w 1991627"/>
                <a:gd name="connsiteY4" fmla="*/ 270666 h 574716"/>
                <a:gd name="connsiteX5" fmla="*/ 0 w 1991627"/>
                <a:gd name="connsiteY5" fmla="*/ 18638 h 574716"/>
                <a:gd name="connsiteX0" fmla="*/ 0 w 1972990"/>
                <a:gd name="connsiteY0" fmla="*/ 18638 h 593354"/>
                <a:gd name="connsiteX1" fmla="*/ 1954350 w 1972990"/>
                <a:gd name="connsiteY1" fmla="*/ 0 h 593354"/>
                <a:gd name="connsiteX2" fmla="*/ 1972990 w 1972990"/>
                <a:gd name="connsiteY2" fmla="*/ 593354 h 593354"/>
                <a:gd name="connsiteX3" fmla="*/ 0 w 1972990"/>
                <a:gd name="connsiteY3" fmla="*/ 522694 h 593354"/>
                <a:gd name="connsiteX4" fmla="*/ 252028 w 1972990"/>
                <a:gd name="connsiteY4" fmla="*/ 270666 h 593354"/>
                <a:gd name="connsiteX5" fmla="*/ 0 w 1972990"/>
                <a:gd name="connsiteY5" fmla="*/ 18638 h 593354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  <a:gd name="connsiteX0" fmla="*/ 0 w 1954353"/>
                <a:gd name="connsiteY0" fmla="*/ 18638 h 522695"/>
                <a:gd name="connsiteX1" fmla="*/ 1954350 w 1954353"/>
                <a:gd name="connsiteY1" fmla="*/ 0 h 522695"/>
                <a:gd name="connsiteX2" fmla="*/ 1954353 w 1954353"/>
                <a:gd name="connsiteY2" fmla="*/ 500167 h 522695"/>
                <a:gd name="connsiteX3" fmla="*/ 0 w 1954353"/>
                <a:gd name="connsiteY3" fmla="*/ 522694 h 522695"/>
                <a:gd name="connsiteX4" fmla="*/ 252028 w 1954353"/>
                <a:gd name="connsiteY4" fmla="*/ 270666 h 522695"/>
                <a:gd name="connsiteX5" fmla="*/ 0 w 1954353"/>
                <a:gd name="connsiteY5" fmla="*/ 18638 h 522695"/>
                <a:gd name="connsiteX0" fmla="*/ 0 w 1954350"/>
                <a:gd name="connsiteY0" fmla="*/ 18638 h 537442"/>
                <a:gd name="connsiteX1" fmla="*/ 1954350 w 1954350"/>
                <a:gd name="connsiteY1" fmla="*/ 0 h 537442"/>
                <a:gd name="connsiteX2" fmla="*/ 1898440 w 1954350"/>
                <a:gd name="connsiteY2" fmla="*/ 537442 h 537442"/>
                <a:gd name="connsiteX3" fmla="*/ 0 w 1954350"/>
                <a:gd name="connsiteY3" fmla="*/ 522694 h 537442"/>
                <a:gd name="connsiteX4" fmla="*/ 252028 w 1954350"/>
                <a:gd name="connsiteY4" fmla="*/ 270666 h 537442"/>
                <a:gd name="connsiteX5" fmla="*/ 0 w 1954350"/>
                <a:gd name="connsiteY5" fmla="*/ 18638 h 537442"/>
                <a:gd name="connsiteX0" fmla="*/ 0 w 1954353"/>
                <a:gd name="connsiteY0" fmla="*/ 18638 h 537442"/>
                <a:gd name="connsiteX1" fmla="*/ 1954350 w 1954353"/>
                <a:gd name="connsiteY1" fmla="*/ 0 h 537442"/>
                <a:gd name="connsiteX2" fmla="*/ 1954353 w 1954353"/>
                <a:gd name="connsiteY2" fmla="*/ 537442 h 537442"/>
                <a:gd name="connsiteX3" fmla="*/ 0 w 1954353"/>
                <a:gd name="connsiteY3" fmla="*/ 522694 h 537442"/>
                <a:gd name="connsiteX4" fmla="*/ 252028 w 1954353"/>
                <a:gd name="connsiteY4" fmla="*/ 270666 h 537442"/>
                <a:gd name="connsiteX5" fmla="*/ 0 w 1954353"/>
                <a:gd name="connsiteY5" fmla="*/ 18638 h 537442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  <a:gd name="connsiteX0" fmla="*/ 0 w 1991627"/>
                <a:gd name="connsiteY0" fmla="*/ 18638 h 537442"/>
                <a:gd name="connsiteX1" fmla="*/ 1954350 w 1991627"/>
                <a:gd name="connsiteY1" fmla="*/ 0 h 537442"/>
                <a:gd name="connsiteX2" fmla="*/ 1991627 w 1991627"/>
                <a:gd name="connsiteY2" fmla="*/ 537442 h 537442"/>
                <a:gd name="connsiteX3" fmla="*/ 0 w 1991627"/>
                <a:gd name="connsiteY3" fmla="*/ 522694 h 537442"/>
                <a:gd name="connsiteX4" fmla="*/ 252028 w 1991627"/>
                <a:gd name="connsiteY4" fmla="*/ 270666 h 537442"/>
                <a:gd name="connsiteX5" fmla="*/ 0 w 1991627"/>
                <a:gd name="connsiteY5" fmla="*/ 18638 h 537442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4353" h="556079">
                  <a:moveTo>
                    <a:pt x="0" y="18638"/>
                  </a:moveTo>
                  <a:lnTo>
                    <a:pt x="1954350" y="0"/>
                  </a:lnTo>
                  <a:cubicBezTo>
                    <a:pt x="1954350" y="172935"/>
                    <a:pt x="1954353" y="383144"/>
                    <a:pt x="1954353" y="556079"/>
                  </a:cubicBezTo>
                  <a:lnTo>
                    <a:pt x="0" y="522694"/>
                  </a:lnTo>
                  <a:lnTo>
                    <a:pt x="252028" y="270666"/>
                  </a:lnTo>
                  <a:lnTo>
                    <a:pt x="0" y="1863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FOLLOW-UP</a:t>
              </a:r>
              <a:endParaRPr lang="ro-RO" sz="1400" b="1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7164288" y="6178320"/>
            <a:ext cx="1728192" cy="411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5350" y="6229350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135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/>
          <a:lstStyle/>
          <a:p>
            <a:r>
              <a:rPr lang="ro-RO" sz="2800" dirty="0" smtClean="0">
                <a:solidFill>
                  <a:schemeClr val="tx1"/>
                </a:solidFill>
                <a:latin typeface="Arial" charset="0"/>
              </a:rPr>
              <a:t>Post-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</a:rPr>
              <a:t>eveniment</a:t>
            </a:r>
            <a:r>
              <a:rPr lang="ro-RO" sz="2800" dirty="0">
                <a:solidFill>
                  <a:schemeClr val="tx1"/>
                </a:solidFill>
                <a:latin typeface="Arial" charset="0"/>
              </a:rPr>
              <a:t> / Etapa 4</a:t>
            </a:r>
            <a:br>
              <a:rPr lang="ro-RO" sz="2800" dirty="0">
                <a:solidFill>
                  <a:schemeClr val="tx1"/>
                </a:solidFill>
                <a:latin typeface="Arial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12</a:t>
            </a:r>
            <a:r>
              <a:rPr lang="ro-RO" sz="2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–</a:t>
            </a:r>
            <a:r>
              <a:rPr lang="ro-RO" sz="2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18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apr</a:t>
            </a:r>
            <a:r>
              <a:rPr lang="ro-RO" sz="2400" dirty="0" smtClean="0">
                <a:solidFill>
                  <a:schemeClr val="tx1"/>
                </a:solidFill>
                <a:latin typeface="Arial" charset="0"/>
              </a:rPr>
              <a:t>: follow-up</a:t>
            </a:r>
            <a:endParaRPr lang="en-US" sz="2400" b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63272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b="1" dirty="0" smtClean="0"/>
              <a:t>Branding banners campaign</a:t>
            </a:r>
            <a:r>
              <a:rPr lang="ro-RO" sz="1800" dirty="0" smtClean="0"/>
              <a:t>, 1</a:t>
            </a:r>
            <a:r>
              <a:rPr lang="en-US" sz="1800" dirty="0" smtClean="0"/>
              <a:t>00.000 </a:t>
            </a:r>
            <a:r>
              <a:rPr lang="en-US" sz="1800" dirty="0" err="1" smtClean="0"/>
              <a:t>afişări</a:t>
            </a:r>
            <a:r>
              <a:rPr lang="ro-RO" sz="1800" dirty="0"/>
              <a:t/>
            </a:r>
            <a:br>
              <a:rPr lang="ro-RO" sz="1800" dirty="0"/>
            </a:br>
            <a:r>
              <a:rPr lang="ro-RO" sz="1800" dirty="0" smtClean="0"/>
              <a:t>mulţumiri participanţilor şi felicitări câştigătoarelor Cupei</a:t>
            </a:r>
            <a:br>
              <a:rPr lang="ro-RO" sz="1800" dirty="0" smtClean="0"/>
            </a:br>
            <a:r>
              <a:rPr lang="en-US" sz="1800" dirty="0" smtClean="0"/>
              <a:t>IQads.ro, gustos.ro, mixtopia.ro SMARK.ro, 24FUN.ro, Realitatea.net, Money.ro, Click</a:t>
            </a:r>
            <a:r>
              <a:rPr lang="ro-RO" sz="1800" dirty="0" smtClean="0"/>
              <a:t>!</a:t>
            </a:r>
            <a:r>
              <a:rPr lang="en-US" sz="1800" dirty="0" smtClean="0"/>
              <a:t>Poftabuna.ro</a:t>
            </a:r>
          </a:p>
          <a:p>
            <a:pPr>
              <a:lnSpc>
                <a:spcPct val="80000"/>
              </a:lnSpc>
            </a:pPr>
            <a:endParaRPr lang="ro-RO" sz="1800" dirty="0" smtClean="0"/>
          </a:p>
          <a:p>
            <a:pPr>
              <a:lnSpc>
                <a:spcPct val="80000"/>
              </a:lnSpc>
            </a:pPr>
            <a:r>
              <a:rPr lang="en-US" sz="1800" b="1" dirty="0" err="1" smtClean="0"/>
              <a:t>Comunitate</a:t>
            </a:r>
            <a:r>
              <a:rPr lang="ro-RO" sz="1800" dirty="0" smtClean="0"/>
              <a:t/>
            </a:r>
            <a:br>
              <a:rPr lang="ro-RO" sz="1800" dirty="0" smtClean="0"/>
            </a:br>
            <a:r>
              <a:rPr lang="en-US" sz="1800" dirty="0" smtClean="0"/>
              <a:t>Newsletter </a:t>
            </a:r>
            <a:r>
              <a:rPr lang="en-US" sz="1800" dirty="0" err="1" smtClean="0"/>
              <a:t>către</a:t>
            </a:r>
            <a:r>
              <a:rPr lang="en-US" sz="1800" dirty="0" smtClean="0"/>
              <a:t> </a:t>
            </a:r>
            <a:r>
              <a:rPr lang="en-US" sz="1800" dirty="0" err="1" smtClean="0"/>
              <a:t>comunitatea</a:t>
            </a:r>
            <a:r>
              <a:rPr lang="en-US" sz="1800" dirty="0" smtClean="0"/>
              <a:t> IQads (2</a:t>
            </a:r>
            <a:r>
              <a:rPr lang="ro-RO" sz="1800" dirty="0" smtClean="0"/>
              <a:t>0</a:t>
            </a:r>
            <a:r>
              <a:rPr lang="en-US" sz="1800" dirty="0" smtClean="0"/>
              <a:t>.000+ </a:t>
            </a:r>
            <a:r>
              <a:rPr lang="en-US" sz="1800" dirty="0" err="1" smtClean="0"/>
              <a:t>membri</a:t>
            </a:r>
            <a:r>
              <a:rPr lang="en-US" sz="1800" dirty="0" smtClean="0"/>
              <a:t> </a:t>
            </a:r>
            <a:r>
              <a:rPr lang="en-US" sz="1800" dirty="0" err="1" smtClean="0"/>
              <a:t>activi</a:t>
            </a:r>
            <a:r>
              <a:rPr lang="en-US" sz="1800" dirty="0" smtClean="0"/>
              <a:t>)</a:t>
            </a:r>
            <a:r>
              <a:rPr lang="ro-RO" sz="1800" dirty="0" smtClean="0"/>
              <a:t/>
            </a:r>
            <a:br>
              <a:rPr lang="ro-RO" sz="1800" dirty="0" smtClean="0"/>
            </a:br>
            <a:r>
              <a:rPr lang="en-US" sz="1800" dirty="0" smtClean="0"/>
              <a:t>- </a:t>
            </a:r>
            <a:r>
              <a:rPr lang="ro-RO" sz="1800" dirty="0" err="1" smtClean="0"/>
              <a:t>menţionarea</a:t>
            </a:r>
            <a:r>
              <a:rPr lang="ro-RO" sz="1800" dirty="0" smtClean="0"/>
              <a:t> rezultatelor în newsletterul editorial</a:t>
            </a:r>
            <a:endParaRPr lang="en-US" sz="1800" dirty="0" smtClean="0"/>
          </a:p>
          <a:p>
            <a:pPr>
              <a:lnSpc>
                <a:spcPct val="80000"/>
              </a:lnSpc>
              <a:buNone/>
            </a:pPr>
            <a:r>
              <a:rPr lang="en-US" sz="1800" dirty="0" smtClean="0"/>
              <a:t>	Newsletter c</a:t>
            </a:r>
            <a:r>
              <a:rPr lang="ro-RO" sz="1800" dirty="0" smtClean="0"/>
              <a:t>ă</a:t>
            </a:r>
            <a:r>
              <a:rPr lang="en-US" sz="1800" dirty="0" err="1" smtClean="0"/>
              <a:t>tre</a:t>
            </a:r>
            <a:r>
              <a:rPr lang="en-US" sz="1800" dirty="0" smtClean="0"/>
              <a:t> </a:t>
            </a:r>
            <a:r>
              <a:rPr lang="en-US" sz="1800" dirty="0" err="1" smtClean="0"/>
              <a:t>comunitatea</a:t>
            </a:r>
            <a:r>
              <a:rPr lang="en-US" sz="1800" dirty="0" smtClean="0"/>
              <a:t> mixtopia.ro 9.000+ </a:t>
            </a:r>
            <a:r>
              <a:rPr lang="en-US" sz="1800" dirty="0" err="1" smtClean="0"/>
              <a:t>membri</a:t>
            </a:r>
            <a:r>
              <a:rPr lang="en-US" sz="1800" dirty="0" smtClean="0"/>
              <a:t> </a:t>
            </a:r>
            <a:r>
              <a:rPr lang="en-US" sz="1800" dirty="0" err="1" smtClean="0"/>
              <a:t>activi</a:t>
            </a:r>
            <a:r>
              <a:rPr lang="en-US" sz="1800" dirty="0" smtClean="0"/>
              <a:t>) cu men</a:t>
            </a:r>
            <a:r>
              <a:rPr lang="ro-RO" sz="1800" dirty="0" smtClean="0"/>
              <a:t>ț</a:t>
            </a:r>
            <a:r>
              <a:rPr lang="en-US" sz="1800" dirty="0" err="1" smtClean="0"/>
              <a:t>ionarea</a:t>
            </a:r>
            <a:r>
              <a:rPr lang="en-US" sz="1800" dirty="0" smtClean="0"/>
              <a:t> </a:t>
            </a:r>
            <a:r>
              <a:rPr lang="en-US" sz="1800" dirty="0" err="1" smtClean="0"/>
              <a:t>rezultatelor</a:t>
            </a:r>
            <a:endParaRPr lang="en-US" sz="1800" dirty="0" smtClean="0"/>
          </a:p>
          <a:p>
            <a:pPr>
              <a:lnSpc>
                <a:spcPct val="80000"/>
              </a:lnSpc>
              <a:buNone/>
            </a:pPr>
            <a:endParaRPr lang="ro-RO" sz="1800" dirty="0" smtClean="0"/>
          </a:p>
          <a:p>
            <a:pPr>
              <a:lnSpc>
                <a:spcPct val="80000"/>
              </a:lnSpc>
            </a:pPr>
            <a:r>
              <a:rPr lang="ro-RO" sz="1800" b="1" dirty="0" smtClean="0"/>
              <a:t>PR </a:t>
            </a:r>
            <a:r>
              <a:rPr lang="ro-RO" sz="1800" b="1" dirty="0"/>
              <a:t>despre </a:t>
            </a:r>
            <a:r>
              <a:rPr lang="ro-RO" sz="1800" b="1" dirty="0" smtClean="0"/>
              <a:t>câştigătorii Cupei: </a:t>
            </a:r>
            <a:r>
              <a:rPr lang="ro-RO" sz="1800" dirty="0"/>
              <a:t>comunicate de presă şi ştiri publicate pe </a:t>
            </a:r>
            <a:r>
              <a:rPr lang="ro-RO" sz="1800" dirty="0" smtClean="0"/>
              <a:t>IQads.ro</a:t>
            </a:r>
            <a:r>
              <a:rPr lang="en-US" sz="1800" dirty="0" smtClean="0"/>
              <a:t> </a:t>
            </a:r>
            <a:r>
              <a:rPr lang="ro-RO" sz="1800" dirty="0" err="1"/>
              <a:t>ș</a:t>
            </a:r>
            <a:r>
              <a:rPr lang="en-US" sz="1800" dirty="0" err="1" smtClean="0"/>
              <a:t>i</a:t>
            </a:r>
            <a:r>
              <a:rPr lang="en-US" sz="1800" dirty="0" smtClean="0"/>
              <a:t> mixtopia.ro</a:t>
            </a:r>
            <a:r>
              <a:rPr lang="ro-RO" sz="1800" dirty="0" smtClean="0"/>
              <a:t>, pushed către alte media relevante</a:t>
            </a:r>
            <a:endParaRPr lang="en-US" sz="1800" dirty="0" smtClean="0"/>
          </a:p>
          <a:p>
            <a:pPr>
              <a:lnSpc>
                <a:spcPct val="80000"/>
              </a:lnSpc>
            </a:pPr>
            <a:endParaRPr lang="ro-RO" sz="1800" dirty="0"/>
          </a:p>
          <a:p>
            <a:pPr>
              <a:lnSpc>
                <a:spcPct val="80000"/>
              </a:lnSpc>
            </a:pPr>
            <a:r>
              <a:rPr lang="ro-RO" sz="1800" b="1" dirty="0" smtClean="0"/>
              <a:t>Update-uri </a:t>
            </a:r>
            <a:r>
              <a:rPr lang="ro-RO" sz="1800" b="1" dirty="0"/>
              <a:t>pe reţelele sociale</a:t>
            </a:r>
            <a:r>
              <a:rPr lang="ro-RO" sz="1800" dirty="0"/>
              <a:t>, </a:t>
            </a:r>
            <a:r>
              <a:rPr lang="ro-RO" sz="1800" dirty="0" smtClean="0"/>
              <a:t>tagging cu poze de la cupă, cu toţi participanţii, 110.000</a:t>
            </a:r>
            <a:r>
              <a:rPr lang="en-US" sz="1800" dirty="0"/>
              <a:t>+ </a:t>
            </a:r>
            <a:r>
              <a:rPr lang="en-US" sz="1800" dirty="0" err="1"/>
              <a:t>prieteni</a:t>
            </a:r>
            <a:r>
              <a:rPr lang="en-US" sz="1800" dirty="0"/>
              <a:t>, </a:t>
            </a:r>
            <a:r>
              <a:rPr lang="en-US" sz="1800" dirty="0" err="1"/>
              <a:t>fani</a:t>
            </a:r>
            <a:r>
              <a:rPr lang="en-US" sz="1800" dirty="0"/>
              <a:t> </a:t>
            </a:r>
            <a:r>
              <a:rPr lang="ro-RO" sz="1800" dirty="0"/>
              <a:t>şi </a:t>
            </a:r>
            <a:r>
              <a:rPr lang="ro-RO" sz="1800" dirty="0" smtClean="0"/>
              <a:t>followeri</a:t>
            </a:r>
            <a:endParaRPr lang="ro-RO" sz="1800" dirty="0"/>
          </a:p>
          <a:p>
            <a:pPr>
              <a:lnSpc>
                <a:spcPct val="80000"/>
              </a:lnSpc>
            </a:pPr>
            <a:endParaRPr lang="ro-RO" sz="1800" dirty="0" smtClean="0"/>
          </a:p>
          <a:p>
            <a:pPr>
              <a:lnSpc>
                <a:spcPct val="80000"/>
              </a:lnSpc>
            </a:pPr>
            <a:r>
              <a:rPr lang="ro-RO" sz="1800" dirty="0" smtClean="0"/>
              <a:t>Making </a:t>
            </a:r>
            <a:r>
              <a:rPr lang="ro-RO" sz="1800" dirty="0"/>
              <a:t>Of </a:t>
            </a:r>
            <a:r>
              <a:rPr lang="en-US" sz="1800" dirty="0" smtClean="0"/>
              <a:t>Brand</a:t>
            </a:r>
            <a:r>
              <a:rPr lang="ro-RO" sz="1800" dirty="0" smtClean="0"/>
              <a:t> </a:t>
            </a:r>
            <a:r>
              <a:rPr lang="en-US" sz="1800" dirty="0"/>
              <a:t>+ </a:t>
            </a:r>
            <a:r>
              <a:rPr lang="en-US" sz="1800" dirty="0" smtClean="0"/>
              <a:t>CAG</a:t>
            </a:r>
            <a:r>
              <a:rPr lang="ro-RO" sz="1800" dirty="0" smtClean="0"/>
              <a:t>: </a:t>
            </a:r>
            <a:r>
              <a:rPr lang="ro-RO" sz="1800" dirty="0"/>
              <a:t>pe IQads, </a:t>
            </a:r>
            <a:r>
              <a:rPr lang="ro-RO" sz="1800" dirty="0" smtClean="0"/>
              <a:t>Facebook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3149" y="6178320"/>
            <a:ext cx="6701604" cy="440039"/>
            <a:chOff x="3276220" y="983297"/>
            <a:chExt cx="8468864" cy="556080"/>
          </a:xfrm>
        </p:grpSpPr>
        <p:sp>
          <p:nvSpPr>
            <p:cNvPr id="4" name="Pentagon 3"/>
            <p:cNvSpPr/>
            <p:nvPr/>
          </p:nvSpPr>
          <p:spPr>
            <a:xfrm>
              <a:off x="3276220" y="998047"/>
              <a:ext cx="1728192" cy="504056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ÎNSCRIERI</a:t>
              </a:r>
              <a:endParaRPr lang="ro-RO" sz="1400" b="1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Chevron 4"/>
            <p:cNvSpPr/>
            <p:nvPr/>
          </p:nvSpPr>
          <p:spPr>
            <a:xfrm>
              <a:off x="4841806" y="999365"/>
              <a:ext cx="2888110" cy="504056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ANTE-EVENIMENT</a:t>
              </a:r>
              <a:endParaRPr lang="ro-RO" sz="1400" b="1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Chevron 7"/>
            <p:cNvSpPr/>
            <p:nvPr/>
          </p:nvSpPr>
          <p:spPr>
            <a:xfrm>
              <a:off x="7608991" y="1003233"/>
              <a:ext cx="2305944" cy="504056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EVENIMENT</a:t>
              </a:r>
              <a:endParaRPr lang="ro-RO" sz="1400" b="1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9790731" y="983297"/>
              <a:ext cx="1954353" cy="556080"/>
            </a:xfrm>
            <a:custGeom>
              <a:avLst/>
              <a:gdLst>
                <a:gd name="connsiteX0" fmla="*/ 0 w 1187624"/>
                <a:gd name="connsiteY0" fmla="*/ 0 h 504056"/>
                <a:gd name="connsiteX1" fmla="*/ 935596 w 1187624"/>
                <a:gd name="connsiteY1" fmla="*/ 0 h 504056"/>
                <a:gd name="connsiteX2" fmla="*/ 1187624 w 1187624"/>
                <a:gd name="connsiteY2" fmla="*/ 252028 h 504056"/>
                <a:gd name="connsiteX3" fmla="*/ 935596 w 1187624"/>
                <a:gd name="connsiteY3" fmla="*/ 504056 h 504056"/>
                <a:gd name="connsiteX4" fmla="*/ 0 w 1187624"/>
                <a:gd name="connsiteY4" fmla="*/ 504056 h 504056"/>
                <a:gd name="connsiteX5" fmla="*/ 252028 w 1187624"/>
                <a:gd name="connsiteY5" fmla="*/ 252028 h 504056"/>
                <a:gd name="connsiteX6" fmla="*/ 0 w 1187624"/>
                <a:gd name="connsiteY6" fmla="*/ 0 h 504056"/>
                <a:gd name="connsiteX0" fmla="*/ 0 w 1187624"/>
                <a:gd name="connsiteY0" fmla="*/ 0 h 504056"/>
                <a:gd name="connsiteX1" fmla="*/ 1171570 w 1187624"/>
                <a:gd name="connsiteY1" fmla="*/ 0 h 504056"/>
                <a:gd name="connsiteX2" fmla="*/ 1187624 w 1187624"/>
                <a:gd name="connsiteY2" fmla="*/ 252028 h 504056"/>
                <a:gd name="connsiteX3" fmla="*/ 935596 w 1187624"/>
                <a:gd name="connsiteY3" fmla="*/ 504056 h 504056"/>
                <a:gd name="connsiteX4" fmla="*/ 0 w 1187624"/>
                <a:gd name="connsiteY4" fmla="*/ 504056 h 504056"/>
                <a:gd name="connsiteX5" fmla="*/ 252028 w 1187624"/>
                <a:gd name="connsiteY5" fmla="*/ 252028 h 504056"/>
                <a:gd name="connsiteX6" fmla="*/ 0 w 1187624"/>
                <a:gd name="connsiteY6" fmla="*/ 0 h 504056"/>
                <a:gd name="connsiteX0" fmla="*/ 0 w 1187624"/>
                <a:gd name="connsiteY0" fmla="*/ 0 h 518804"/>
                <a:gd name="connsiteX1" fmla="*/ 1171570 w 1187624"/>
                <a:gd name="connsiteY1" fmla="*/ 0 h 518804"/>
                <a:gd name="connsiteX2" fmla="*/ 1187624 w 1187624"/>
                <a:gd name="connsiteY2" fmla="*/ 252028 h 518804"/>
                <a:gd name="connsiteX3" fmla="*/ 1186319 w 1187624"/>
                <a:gd name="connsiteY3" fmla="*/ 518804 h 518804"/>
                <a:gd name="connsiteX4" fmla="*/ 0 w 1187624"/>
                <a:gd name="connsiteY4" fmla="*/ 504056 h 518804"/>
                <a:gd name="connsiteX5" fmla="*/ 252028 w 1187624"/>
                <a:gd name="connsiteY5" fmla="*/ 252028 h 518804"/>
                <a:gd name="connsiteX6" fmla="*/ 0 w 1187624"/>
                <a:gd name="connsiteY6" fmla="*/ 0 h 518804"/>
                <a:gd name="connsiteX0" fmla="*/ 0 w 1186319"/>
                <a:gd name="connsiteY0" fmla="*/ 0 h 518804"/>
                <a:gd name="connsiteX1" fmla="*/ 1171570 w 1186319"/>
                <a:gd name="connsiteY1" fmla="*/ 0 h 518804"/>
                <a:gd name="connsiteX2" fmla="*/ 1186319 w 1186319"/>
                <a:gd name="connsiteY2" fmla="*/ 518804 h 518804"/>
                <a:gd name="connsiteX3" fmla="*/ 0 w 1186319"/>
                <a:gd name="connsiteY3" fmla="*/ 504056 h 518804"/>
                <a:gd name="connsiteX4" fmla="*/ 252028 w 1186319"/>
                <a:gd name="connsiteY4" fmla="*/ 252028 h 518804"/>
                <a:gd name="connsiteX5" fmla="*/ 0 w 1186319"/>
                <a:gd name="connsiteY5" fmla="*/ 0 h 518804"/>
                <a:gd name="connsiteX0" fmla="*/ 0 w 1186319"/>
                <a:gd name="connsiteY0" fmla="*/ 0 h 518804"/>
                <a:gd name="connsiteX1" fmla="*/ 1171570 w 1186319"/>
                <a:gd name="connsiteY1" fmla="*/ 0 h 518804"/>
                <a:gd name="connsiteX2" fmla="*/ 1186319 w 1186319"/>
                <a:gd name="connsiteY2" fmla="*/ 518804 h 518804"/>
                <a:gd name="connsiteX3" fmla="*/ 0 w 1186319"/>
                <a:gd name="connsiteY3" fmla="*/ 504056 h 518804"/>
                <a:gd name="connsiteX4" fmla="*/ 252028 w 1186319"/>
                <a:gd name="connsiteY4" fmla="*/ 252028 h 518804"/>
                <a:gd name="connsiteX5" fmla="*/ 0 w 1186319"/>
                <a:gd name="connsiteY5" fmla="*/ 0 h 518804"/>
                <a:gd name="connsiteX0" fmla="*/ 0 w 1171571"/>
                <a:gd name="connsiteY0" fmla="*/ 0 h 518804"/>
                <a:gd name="connsiteX1" fmla="*/ 1171570 w 1171571"/>
                <a:gd name="connsiteY1" fmla="*/ 0 h 518804"/>
                <a:gd name="connsiteX2" fmla="*/ 1171571 w 1171571"/>
                <a:gd name="connsiteY2" fmla="*/ 518804 h 518804"/>
                <a:gd name="connsiteX3" fmla="*/ 0 w 1171571"/>
                <a:gd name="connsiteY3" fmla="*/ 504056 h 518804"/>
                <a:gd name="connsiteX4" fmla="*/ 252028 w 1171571"/>
                <a:gd name="connsiteY4" fmla="*/ 252028 h 518804"/>
                <a:gd name="connsiteX5" fmla="*/ 0 w 1171571"/>
                <a:gd name="connsiteY5" fmla="*/ 0 h 518804"/>
                <a:gd name="connsiteX0" fmla="*/ 0 w 1171571"/>
                <a:gd name="connsiteY0" fmla="*/ 0 h 518804"/>
                <a:gd name="connsiteX1" fmla="*/ 1171570 w 1171571"/>
                <a:gd name="connsiteY1" fmla="*/ 0 h 518804"/>
                <a:gd name="connsiteX2" fmla="*/ 1171571 w 1171571"/>
                <a:gd name="connsiteY2" fmla="*/ 518804 h 518804"/>
                <a:gd name="connsiteX3" fmla="*/ 0 w 1171571"/>
                <a:gd name="connsiteY3" fmla="*/ 504056 h 518804"/>
                <a:gd name="connsiteX4" fmla="*/ 252028 w 1171571"/>
                <a:gd name="connsiteY4" fmla="*/ 252028 h 518804"/>
                <a:gd name="connsiteX5" fmla="*/ 0 w 1171571"/>
                <a:gd name="connsiteY5" fmla="*/ 0 h 518804"/>
                <a:gd name="connsiteX0" fmla="*/ 0 w 2028901"/>
                <a:gd name="connsiteY0" fmla="*/ 0 h 518804"/>
                <a:gd name="connsiteX1" fmla="*/ 2028901 w 2028901"/>
                <a:gd name="connsiteY1" fmla="*/ 18637 h 518804"/>
                <a:gd name="connsiteX2" fmla="*/ 1171571 w 2028901"/>
                <a:gd name="connsiteY2" fmla="*/ 518804 h 518804"/>
                <a:gd name="connsiteX3" fmla="*/ 0 w 2028901"/>
                <a:gd name="connsiteY3" fmla="*/ 504056 h 518804"/>
                <a:gd name="connsiteX4" fmla="*/ 252028 w 2028901"/>
                <a:gd name="connsiteY4" fmla="*/ 252028 h 518804"/>
                <a:gd name="connsiteX5" fmla="*/ 0 w 2028901"/>
                <a:gd name="connsiteY5" fmla="*/ 0 h 518804"/>
                <a:gd name="connsiteX0" fmla="*/ 0 w 1730699"/>
                <a:gd name="connsiteY0" fmla="*/ 0 h 518804"/>
                <a:gd name="connsiteX1" fmla="*/ 1730699 w 1730699"/>
                <a:gd name="connsiteY1" fmla="*/ 18637 h 518804"/>
                <a:gd name="connsiteX2" fmla="*/ 1171571 w 1730699"/>
                <a:gd name="connsiteY2" fmla="*/ 518804 h 518804"/>
                <a:gd name="connsiteX3" fmla="*/ 0 w 1730699"/>
                <a:gd name="connsiteY3" fmla="*/ 504056 h 518804"/>
                <a:gd name="connsiteX4" fmla="*/ 252028 w 1730699"/>
                <a:gd name="connsiteY4" fmla="*/ 252028 h 518804"/>
                <a:gd name="connsiteX5" fmla="*/ 0 w 1730699"/>
                <a:gd name="connsiteY5" fmla="*/ 0 h 518804"/>
                <a:gd name="connsiteX0" fmla="*/ 0 w 1954350"/>
                <a:gd name="connsiteY0" fmla="*/ 18638 h 537442"/>
                <a:gd name="connsiteX1" fmla="*/ 1954350 w 1954350"/>
                <a:gd name="connsiteY1" fmla="*/ 0 h 537442"/>
                <a:gd name="connsiteX2" fmla="*/ 1171571 w 1954350"/>
                <a:gd name="connsiteY2" fmla="*/ 537442 h 537442"/>
                <a:gd name="connsiteX3" fmla="*/ 0 w 1954350"/>
                <a:gd name="connsiteY3" fmla="*/ 522694 h 537442"/>
                <a:gd name="connsiteX4" fmla="*/ 252028 w 1954350"/>
                <a:gd name="connsiteY4" fmla="*/ 270666 h 537442"/>
                <a:gd name="connsiteX5" fmla="*/ 0 w 1954350"/>
                <a:gd name="connsiteY5" fmla="*/ 18638 h 537442"/>
                <a:gd name="connsiteX0" fmla="*/ 0 w 1972990"/>
                <a:gd name="connsiteY0" fmla="*/ 18638 h 522695"/>
                <a:gd name="connsiteX1" fmla="*/ 1954350 w 1972990"/>
                <a:gd name="connsiteY1" fmla="*/ 0 h 522695"/>
                <a:gd name="connsiteX2" fmla="*/ 1972990 w 1972990"/>
                <a:gd name="connsiteY2" fmla="*/ 518804 h 522695"/>
                <a:gd name="connsiteX3" fmla="*/ 0 w 1972990"/>
                <a:gd name="connsiteY3" fmla="*/ 522694 h 522695"/>
                <a:gd name="connsiteX4" fmla="*/ 252028 w 1972990"/>
                <a:gd name="connsiteY4" fmla="*/ 270666 h 522695"/>
                <a:gd name="connsiteX5" fmla="*/ 0 w 1972990"/>
                <a:gd name="connsiteY5" fmla="*/ 18638 h 522695"/>
                <a:gd name="connsiteX0" fmla="*/ 0 w 1972990"/>
                <a:gd name="connsiteY0" fmla="*/ 18638 h 556078"/>
                <a:gd name="connsiteX1" fmla="*/ 1954350 w 1972990"/>
                <a:gd name="connsiteY1" fmla="*/ 0 h 556078"/>
                <a:gd name="connsiteX2" fmla="*/ 1972990 w 1972990"/>
                <a:gd name="connsiteY2" fmla="*/ 556078 h 556078"/>
                <a:gd name="connsiteX3" fmla="*/ 0 w 1972990"/>
                <a:gd name="connsiteY3" fmla="*/ 522694 h 556078"/>
                <a:gd name="connsiteX4" fmla="*/ 252028 w 1972990"/>
                <a:gd name="connsiteY4" fmla="*/ 270666 h 556078"/>
                <a:gd name="connsiteX5" fmla="*/ 0 w 1972990"/>
                <a:gd name="connsiteY5" fmla="*/ 18638 h 556078"/>
                <a:gd name="connsiteX0" fmla="*/ 0 w 1991627"/>
                <a:gd name="connsiteY0" fmla="*/ 18638 h 574716"/>
                <a:gd name="connsiteX1" fmla="*/ 1954350 w 1991627"/>
                <a:gd name="connsiteY1" fmla="*/ 0 h 574716"/>
                <a:gd name="connsiteX2" fmla="*/ 1991627 w 1991627"/>
                <a:gd name="connsiteY2" fmla="*/ 574716 h 574716"/>
                <a:gd name="connsiteX3" fmla="*/ 0 w 1991627"/>
                <a:gd name="connsiteY3" fmla="*/ 522694 h 574716"/>
                <a:gd name="connsiteX4" fmla="*/ 252028 w 1991627"/>
                <a:gd name="connsiteY4" fmla="*/ 270666 h 574716"/>
                <a:gd name="connsiteX5" fmla="*/ 0 w 1991627"/>
                <a:gd name="connsiteY5" fmla="*/ 18638 h 574716"/>
                <a:gd name="connsiteX0" fmla="*/ 0 w 1972990"/>
                <a:gd name="connsiteY0" fmla="*/ 18638 h 593354"/>
                <a:gd name="connsiteX1" fmla="*/ 1954350 w 1972990"/>
                <a:gd name="connsiteY1" fmla="*/ 0 h 593354"/>
                <a:gd name="connsiteX2" fmla="*/ 1972990 w 1972990"/>
                <a:gd name="connsiteY2" fmla="*/ 593354 h 593354"/>
                <a:gd name="connsiteX3" fmla="*/ 0 w 1972990"/>
                <a:gd name="connsiteY3" fmla="*/ 522694 h 593354"/>
                <a:gd name="connsiteX4" fmla="*/ 252028 w 1972990"/>
                <a:gd name="connsiteY4" fmla="*/ 270666 h 593354"/>
                <a:gd name="connsiteX5" fmla="*/ 0 w 1972990"/>
                <a:gd name="connsiteY5" fmla="*/ 18638 h 593354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  <a:gd name="connsiteX0" fmla="*/ 0 w 1954353"/>
                <a:gd name="connsiteY0" fmla="*/ 18638 h 522695"/>
                <a:gd name="connsiteX1" fmla="*/ 1954350 w 1954353"/>
                <a:gd name="connsiteY1" fmla="*/ 0 h 522695"/>
                <a:gd name="connsiteX2" fmla="*/ 1954353 w 1954353"/>
                <a:gd name="connsiteY2" fmla="*/ 500167 h 522695"/>
                <a:gd name="connsiteX3" fmla="*/ 0 w 1954353"/>
                <a:gd name="connsiteY3" fmla="*/ 522694 h 522695"/>
                <a:gd name="connsiteX4" fmla="*/ 252028 w 1954353"/>
                <a:gd name="connsiteY4" fmla="*/ 270666 h 522695"/>
                <a:gd name="connsiteX5" fmla="*/ 0 w 1954353"/>
                <a:gd name="connsiteY5" fmla="*/ 18638 h 522695"/>
                <a:gd name="connsiteX0" fmla="*/ 0 w 1954350"/>
                <a:gd name="connsiteY0" fmla="*/ 18638 h 537442"/>
                <a:gd name="connsiteX1" fmla="*/ 1954350 w 1954350"/>
                <a:gd name="connsiteY1" fmla="*/ 0 h 537442"/>
                <a:gd name="connsiteX2" fmla="*/ 1898440 w 1954350"/>
                <a:gd name="connsiteY2" fmla="*/ 537442 h 537442"/>
                <a:gd name="connsiteX3" fmla="*/ 0 w 1954350"/>
                <a:gd name="connsiteY3" fmla="*/ 522694 h 537442"/>
                <a:gd name="connsiteX4" fmla="*/ 252028 w 1954350"/>
                <a:gd name="connsiteY4" fmla="*/ 270666 h 537442"/>
                <a:gd name="connsiteX5" fmla="*/ 0 w 1954350"/>
                <a:gd name="connsiteY5" fmla="*/ 18638 h 537442"/>
                <a:gd name="connsiteX0" fmla="*/ 0 w 1954353"/>
                <a:gd name="connsiteY0" fmla="*/ 18638 h 537442"/>
                <a:gd name="connsiteX1" fmla="*/ 1954350 w 1954353"/>
                <a:gd name="connsiteY1" fmla="*/ 0 h 537442"/>
                <a:gd name="connsiteX2" fmla="*/ 1954353 w 1954353"/>
                <a:gd name="connsiteY2" fmla="*/ 537442 h 537442"/>
                <a:gd name="connsiteX3" fmla="*/ 0 w 1954353"/>
                <a:gd name="connsiteY3" fmla="*/ 522694 h 537442"/>
                <a:gd name="connsiteX4" fmla="*/ 252028 w 1954353"/>
                <a:gd name="connsiteY4" fmla="*/ 270666 h 537442"/>
                <a:gd name="connsiteX5" fmla="*/ 0 w 1954353"/>
                <a:gd name="connsiteY5" fmla="*/ 18638 h 537442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  <a:gd name="connsiteX0" fmla="*/ 0 w 1991627"/>
                <a:gd name="connsiteY0" fmla="*/ 18638 h 537442"/>
                <a:gd name="connsiteX1" fmla="*/ 1954350 w 1991627"/>
                <a:gd name="connsiteY1" fmla="*/ 0 h 537442"/>
                <a:gd name="connsiteX2" fmla="*/ 1991627 w 1991627"/>
                <a:gd name="connsiteY2" fmla="*/ 537442 h 537442"/>
                <a:gd name="connsiteX3" fmla="*/ 0 w 1991627"/>
                <a:gd name="connsiteY3" fmla="*/ 522694 h 537442"/>
                <a:gd name="connsiteX4" fmla="*/ 252028 w 1991627"/>
                <a:gd name="connsiteY4" fmla="*/ 270666 h 537442"/>
                <a:gd name="connsiteX5" fmla="*/ 0 w 1991627"/>
                <a:gd name="connsiteY5" fmla="*/ 18638 h 537442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4353" h="556079">
                  <a:moveTo>
                    <a:pt x="0" y="18638"/>
                  </a:moveTo>
                  <a:lnTo>
                    <a:pt x="1954350" y="0"/>
                  </a:lnTo>
                  <a:cubicBezTo>
                    <a:pt x="1954350" y="172935"/>
                    <a:pt x="1954353" y="383144"/>
                    <a:pt x="1954353" y="556079"/>
                  </a:cubicBezTo>
                  <a:lnTo>
                    <a:pt x="0" y="522694"/>
                  </a:lnTo>
                  <a:lnTo>
                    <a:pt x="252028" y="270666"/>
                  </a:lnTo>
                  <a:lnTo>
                    <a:pt x="0" y="18638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FOLLOW-UP</a:t>
              </a:r>
              <a:endParaRPr lang="ro-RO" sz="1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7164288" y="6178320"/>
            <a:ext cx="1728192" cy="411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5350" y="6229350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386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57200" y="1486049"/>
            <a:ext cx="8686800" cy="4967287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o-RO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Via campania media dedicată:</a:t>
            </a:r>
          </a:p>
          <a:p>
            <a:pPr eaLnBrk="1" hangingPunct="1">
              <a:defRPr/>
            </a:pPr>
            <a:r>
              <a:rPr lang="en-US" b="1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Loca</a:t>
            </a:r>
            <a:r>
              <a:rPr lang="ro-RO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ţie: </a:t>
            </a:r>
            <a:r>
              <a:rPr lang="ro-RO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peste </a:t>
            </a:r>
            <a: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ro-RO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00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de participanţi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Online:  </a:t>
            </a:r>
            <a:r>
              <a:rPr lang="en-US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peste</a:t>
            </a:r>
            <a:r>
              <a:rPr lang="en-US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o-RO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35</a:t>
            </a:r>
            <a: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0.000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oameni</a:t>
            </a:r>
            <a:br>
              <a:rPr lang="ro-RO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(via 1.000.000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bannere, NL, branding...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eaLnBrk="1" hangingPunct="1">
              <a:defRPr/>
            </a:pPr>
            <a:r>
              <a:rPr lang="ro-RO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Radio</a:t>
            </a:r>
            <a:r>
              <a:rPr lang="ro-RO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ro-RO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0.000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oameni (via </a:t>
            </a:r>
            <a:r>
              <a:rPr lang="en-US" dirty="0">
                <a:latin typeface="Calibri" pitchFamily="34" charset="0"/>
                <a:cs typeface="Calibri" pitchFamily="34" charset="0"/>
              </a:rPr>
              <a:t>3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0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spoturi </a:t>
            </a:r>
            <a:r>
              <a:rPr lang="en-US" dirty="0">
                <a:latin typeface="Calibri" pitchFamily="34" charset="0"/>
                <a:cs typeface="Calibri" pitchFamily="34" charset="0"/>
              </a:rPr>
              <a:t>R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adio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Guerrilla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eaLnBrk="1" hangingPunct="1">
              <a:defRPr/>
            </a:pPr>
            <a:r>
              <a:rPr lang="ro-RO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Print: </a:t>
            </a:r>
            <a:r>
              <a:rPr lang="ro-RO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100.000</a:t>
            </a:r>
            <a:r>
              <a:rPr lang="ro-RO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oameni</a:t>
            </a:r>
            <a:br>
              <a:rPr lang="ro-RO" dirty="0" smtClean="0">
                <a:latin typeface="Calibri" pitchFamily="34" charset="0"/>
                <a:cs typeface="Calibri" pitchFamily="34" charset="0"/>
              </a:rPr>
            </a:br>
            <a:r>
              <a:rPr lang="ro-RO" dirty="0" smtClean="0">
                <a:latin typeface="Calibri" pitchFamily="34" charset="0"/>
                <a:cs typeface="Calibri" pitchFamily="34" charset="0"/>
              </a:rPr>
              <a:t>(via 2 machete, 24-FUN Buc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La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Cucina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., 60.000 ex.)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o-RO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Via buzz, viralizare, </a:t>
            </a:r>
            <a:r>
              <a:rPr lang="ro-RO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rețele sociale:</a:t>
            </a:r>
            <a:endParaRPr lang="en-US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Buzz: </a:t>
            </a:r>
            <a:r>
              <a:rPr lang="ro-RO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n-US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0.000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oameni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via tagging foto, like, etc.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ro-RO" dirty="0">
                <a:latin typeface="Calibri" pitchFamily="34" charset="0"/>
                <a:cs typeface="Calibri" pitchFamily="34" charset="0"/>
              </a:rPr>
              <a:t/>
            </a:r>
            <a:br>
              <a:rPr lang="ro-RO" dirty="0">
                <a:latin typeface="Calibri" pitchFamily="34" charset="0"/>
                <a:cs typeface="Calibri" pitchFamily="34" charset="0"/>
              </a:rPr>
            </a:br>
            <a:r>
              <a:rPr lang="en-US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+ PR, news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------------------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600.000 </a:t>
            </a:r>
            <a:r>
              <a:rPr lang="en-US" b="1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oameni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din care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sc</a:t>
            </a:r>
            <a:r>
              <a:rPr lang="ro-RO" dirty="0" err="1" smtClean="0">
                <a:latin typeface="Calibri" pitchFamily="34" charset="0"/>
                <a:cs typeface="Calibri" pitchFamily="34" charset="0"/>
              </a:rPr>
              <a:t>ădem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o rată de intersecție de 50%:</a:t>
            </a:r>
          </a:p>
          <a:p>
            <a:pPr marL="0" indent="0" eaLnBrk="1" hangingPunct="1">
              <a:buNone/>
              <a:defRPr/>
            </a:pPr>
            <a:r>
              <a:rPr lang="ro-RO" b="1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Reach</a:t>
            </a:r>
            <a:r>
              <a:rPr lang="ro-RO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branded total al promovării </a:t>
            </a:r>
            <a:r>
              <a:rPr lang="ro-RO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Brand, </a:t>
            </a:r>
            <a:r>
              <a:rPr lang="ro-RO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via competiție: </a:t>
            </a:r>
          </a:p>
          <a:p>
            <a:pPr marL="0" indent="0" eaLnBrk="1" hangingPunct="1">
              <a:buNone/>
              <a:defRPr/>
            </a:pPr>
            <a:r>
              <a:rPr lang="ro-RO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peste 300.000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, fără </a:t>
            </a:r>
            <a:r>
              <a:rPr lang="ro-RO" dirty="0" err="1" smtClean="0">
                <a:latin typeface="Calibri" pitchFamily="34" charset="0"/>
                <a:cs typeface="Calibri" pitchFamily="34" charset="0"/>
              </a:rPr>
              <a:t>crossuri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, într-o campanie de promovare de 10 săptămâni</a:t>
            </a:r>
          </a:p>
        </p:txBody>
      </p:sp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9976520" cy="827112"/>
          </a:xfrm>
        </p:spPr>
        <p:txBody>
          <a:bodyPr/>
          <a:lstStyle/>
          <a:p>
            <a:pPr eaLnBrk="1" hangingPunct="1"/>
            <a:r>
              <a:rPr lang="ro-RO" sz="2600" dirty="0" smtClean="0"/>
              <a:t>R</a:t>
            </a:r>
            <a:r>
              <a:rPr lang="en-US" sz="2600" dirty="0" smtClean="0"/>
              <a:t>each </a:t>
            </a:r>
            <a:r>
              <a:rPr lang="ro-RO" sz="2600" dirty="0" smtClean="0"/>
              <a:t>cumulat al brandului,</a:t>
            </a:r>
            <a:br>
              <a:rPr lang="ro-RO" sz="2600" dirty="0" smtClean="0"/>
            </a:br>
            <a:r>
              <a:rPr lang="ro-RO" sz="2600" dirty="0"/>
              <a:t>î</a:t>
            </a:r>
            <a:r>
              <a:rPr lang="ro-RO" sz="2600" dirty="0" smtClean="0"/>
              <a:t>n asociere cu </a:t>
            </a:r>
            <a:r>
              <a:rPr lang="en-US" sz="2600" dirty="0" smtClean="0"/>
              <a:t>CAG</a:t>
            </a:r>
            <a:endParaRPr lang="ro-RO" sz="2600" dirty="0" smtClean="0"/>
          </a:p>
        </p:txBody>
      </p:sp>
      <p:pic>
        <p:nvPicPr>
          <p:cNvPr id="5" name="Picture 4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5350" y="6229350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86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Rectangl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24200"/>
            <a:ext cx="66992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2"/>
          <p:cNvSpPr>
            <a:spLocks/>
          </p:cNvSpPr>
          <p:nvPr/>
        </p:nvSpPr>
        <p:spPr bwMode="auto">
          <a:xfrm>
            <a:off x="152400" y="5867400"/>
            <a:ext cx="5791200" cy="844550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anchor="ctr"/>
          <a:lstStyle/>
          <a:p>
            <a:pPr algn="ctr"/>
            <a:r>
              <a:rPr lang="ro-RO" sz="3200" b="1" dirty="0" smtClean="0">
                <a:solidFill>
                  <a:schemeClr val="bg1"/>
                </a:solidFill>
                <a:latin typeface="Trebuchet MS" pitchFamily="34" charset="0"/>
              </a:rPr>
              <a:t>Bugetul de parteneriat</a:t>
            </a:r>
            <a:endParaRPr lang="en-US" sz="32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8" name="Picture 7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840706"/>
            <a:ext cx="3238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59324" y="2962870"/>
            <a:ext cx="19736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rebuchet MS" panose="020B0603020202020204" pitchFamily="34" charset="0"/>
              </a:rPr>
              <a:t>Brand</a:t>
            </a:r>
            <a:endParaRPr lang="en-US" sz="5400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1"/>
          <p:cNvSpPr>
            <a:spLocks noGrp="1"/>
          </p:cNvSpPr>
          <p:nvPr>
            <p:ph idx="4294967295"/>
          </p:nvPr>
        </p:nvSpPr>
        <p:spPr>
          <a:xfrm>
            <a:off x="390525" y="838200"/>
            <a:ext cx="8448675" cy="3429000"/>
          </a:xfrm>
        </p:spPr>
        <p:txBody>
          <a:bodyPr/>
          <a:lstStyle/>
          <a:p>
            <a:pPr marL="0" indent="0" algn="ctr" eaLnBrk="1" hangingPunct="1">
              <a:spcBef>
                <a:spcPts val="200"/>
              </a:spcBef>
              <a:buNone/>
            </a:pPr>
            <a:r>
              <a:rPr lang="ro-RO" sz="2000" dirty="0" smtClean="0"/>
              <a:t>Pachetul include: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smtClean="0">
                <a:solidFill>
                  <a:srgbClr val="D91B5C"/>
                </a:solidFill>
              </a:rPr>
              <a:t/>
            </a:r>
            <a:br>
              <a:rPr lang="en-US" sz="2400" b="1" smtClean="0">
                <a:solidFill>
                  <a:srgbClr val="D91B5C"/>
                </a:solidFill>
              </a:rPr>
            </a:br>
            <a:r>
              <a:rPr lang="ro-RO" sz="2400" b="1" smtClean="0"/>
              <a:t>CREAŢIA</a:t>
            </a:r>
          </a:p>
          <a:p>
            <a:pPr marL="0" indent="0" algn="ctr" eaLnBrk="1" hangingPunct="1">
              <a:spcBef>
                <a:spcPts val="200"/>
              </a:spcBef>
              <a:buNone/>
            </a:pPr>
            <a:r>
              <a:rPr lang="ro-RO" sz="2400" b="1" smtClean="0"/>
              <a:t>PRODUCŢIA</a:t>
            </a:r>
          </a:p>
          <a:p>
            <a:pPr marL="0" indent="0" algn="ctr" eaLnBrk="1" hangingPunct="1">
              <a:spcBef>
                <a:spcPts val="200"/>
              </a:spcBef>
              <a:buNone/>
            </a:pPr>
            <a:r>
              <a:rPr lang="ro-RO" sz="2400" b="1" smtClean="0"/>
              <a:t>IMPLEMENTAREA</a:t>
            </a:r>
            <a:endParaRPr lang="ro-RO" sz="2400" b="1" dirty="0" smtClean="0"/>
          </a:p>
        </p:txBody>
      </p:sp>
      <p:pic>
        <p:nvPicPr>
          <p:cNvPr id="4" name="Picture 3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5350" y="6229350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19200" y="3581400"/>
            <a:ext cx="6477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ctr" eaLnBrk="1" hangingPunct="1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ro-RO" sz="2400" smtClean="0"/>
              <a:t>campania </a:t>
            </a:r>
            <a:r>
              <a:rPr lang="ro-RO" sz="2400"/>
              <a:t>media asociată </a:t>
            </a:r>
            <a:r>
              <a:rPr lang="ro-RO" sz="2400" smtClean="0"/>
              <a:t>evenimentului</a:t>
            </a:r>
          </a:p>
          <a:p>
            <a:pPr marL="742950" lvl="1" indent="-285750" algn="ctr" eaLnBrk="1" hangingPunct="1">
              <a:spcBef>
                <a:spcPts val="200"/>
              </a:spcBef>
              <a:buFont typeface="Wingdings" panose="05000000000000000000" pitchFamily="2" charset="2"/>
              <a:buChar char="ü"/>
            </a:pPr>
            <a:endParaRPr lang="ro-RO" sz="2400"/>
          </a:p>
          <a:p>
            <a:pPr marL="742950" lvl="1" indent="-285750" algn="ctr" eaLnBrk="1" hangingPunct="1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ro-RO" sz="2400"/>
              <a:t>activările brandului de la </a:t>
            </a:r>
            <a:r>
              <a:rPr lang="ro-RO" sz="2400" smtClean="0"/>
              <a:t>eveniment</a:t>
            </a:r>
          </a:p>
          <a:p>
            <a:pPr marL="742950" lvl="1" indent="-285750" algn="ctr" eaLnBrk="1" hangingPunct="1">
              <a:spcBef>
                <a:spcPts val="200"/>
              </a:spcBef>
              <a:buFont typeface="Wingdings" panose="05000000000000000000" pitchFamily="2" charset="2"/>
              <a:buChar char="ü"/>
            </a:pPr>
            <a:endParaRPr lang="ro-RO" sz="2400"/>
          </a:p>
          <a:p>
            <a:pPr marL="742950" lvl="1" indent="-285750" algn="ctr" eaLnBrk="1" hangingPunct="1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ro-RO" sz="2400"/>
              <a:t>activităţile de PR, </a:t>
            </a:r>
            <a:r>
              <a:rPr lang="ro-RO" sz="2400" smtClean="0"/>
              <a:t>viralizare</a:t>
            </a:r>
          </a:p>
          <a:p>
            <a:pPr marL="742950" lvl="1" indent="-285750" algn="ctr" eaLnBrk="1" hangingPunct="1">
              <a:spcBef>
                <a:spcPts val="200"/>
              </a:spcBef>
              <a:buFont typeface="Wingdings" panose="05000000000000000000" pitchFamily="2" charset="2"/>
              <a:buChar char="ü"/>
            </a:pPr>
            <a:endParaRPr lang="ro-RO" sz="2400"/>
          </a:p>
          <a:p>
            <a:pPr marL="742950" lvl="1" indent="-285750" algn="ctr" eaLnBrk="1" hangingPunct="1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ro-RO" sz="2400"/>
              <a:t>producție making of</a:t>
            </a:r>
            <a:endParaRPr lang="ro-RO" sz="3200" dirty="0"/>
          </a:p>
        </p:txBody>
      </p:sp>
      <p:sp>
        <p:nvSpPr>
          <p:cNvPr id="6" name="Right Brace 5"/>
          <p:cNvSpPr/>
          <p:nvPr/>
        </p:nvSpPr>
        <p:spPr>
          <a:xfrm rot="16200000">
            <a:off x="4248751" y="-57750"/>
            <a:ext cx="875099" cy="6629400"/>
          </a:xfrm>
          <a:prstGeom prst="rightBrace">
            <a:avLst>
              <a:gd name="adj1" fmla="val 8333"/>
              <a:gd name="adj2" fmla="val 49560"/>
            </a:avLst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1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12000"/>
              </a:spcBef>
            </a:pPr>
            <a:endParaRPr lang="en-US" sz="1800" b="1" dirty="0" smtClean="0"/>
          </a:p>
          <a:p>
            <a:pPr eaLnBrk="1" hangingPunct="1">
              <a:spcBef>
                <a:spcPct val="12000"/>
              </a:spcBef>
            </a:pPr>
            <a:r>
              <a:rPr lang="ro-RO" sz="1800" b="1" dirty="0" smtClean="0"/>
              <a:t>Cel mai important produs media românesc dedicat în întregime publicității, marketingului și mass-mediei</a:t>
            </a:r>
            <a:r>
              <a:rPr lang="ro-RO" sz="1800" dirty="0" smtClean="0"/>
              <a:t>, o platformă care aduce împreună comunitatea pasionaților de domeniul comunicării - fie ei profesioniști respectați sau simpli admiratori ai fenomenului</a:t>
            </a:r>
            <a:r>
              <a:rPr lang="en-US" sz="1800" dirty="0" smtClean="0"/>
              <a:t>;</a:t>
            </a:r>
            <a:br>
              <a:rPr lang="en-US" sz="1800" dirty="0" smtClean="0"/>
            </a:br>
            <a:endParaRPr lang="ro-RO" sz="1800" dirty="0" smtClean="0"/>
          </a:p>
          <a:p>
            <a:pPr eaLnBrk="1" hangingPunct="1">
              <a:spcBef>
                <a:spcPct val="12000"/>
              </a:spcBef>
            </a:pPr>
            <a:r>
              <a:rPr lang="ro-RO" sz="1800" dirty="0" smtClean="0"/>
              <a:t>IQads oferă </a:t>
            </a:r>
            <a:r>
              <a:rPr lang="ro-RO" sz="1800" b="1" dirty="0" smtClean="0"/>
              <a:t>conținut multimedia actualizat zilnic</a:t>
            </a:r>
            <a:r>
              <a:rPr lang="ro-RO" sz="1800" dirty="0" smtClean="0"/>
              <a:t>: știri, interviuri, analize &amp; altele și dezvoltă o serie de </a:t>
            </a:r>
            <a:r>
              <a:rPr lang="en-US" sz="1800" dirty="0" err="1" smtClean="0"/>
              <a:t>evenimente</a:t>
            </a:r>
            <a:r>
              <a:rPr lang="ro-RO" sz="1800" dirty="0" smtClean="0"/>
              <a:t> precum: ADfel, Cupa </a:t>
            </a:r>
            <a:r>
              <a:rPr lang="ro-RO" sz="1800" dirty="0"/>
              <a:t>Agențiilor la </a:t>
            </a:r>
            <a:r>
              <a:rPr lang="ro-RO" sz="1800" dirty="0" smtClean="0"/>
              <a:t>Fotbal</a:t>
            </a:r>
            <a:r>
              <a:rPr lang="ro-RO" sz="1800" dirty="0"/>
              <a:t>.</a:t>
            </a:r>
            <a:endParaRPr lang="en-US" sz="1800" dirty="0" smtClean="0"/>
          </a:p>
          <a:p>
            <a:pPr eaLnBrk="1" hangingPunct="1">
              <a:spcBef>
                <a:spcPct val="12000"/>
              </a:spcBef>
            </a:pPr>
            <a:endParaRPr lang="en-US" sz="1800" b="1" dirty="0"/>
          </a:p>
          <a:p>
            <a:pPr eaLnBrk="1" hangingPunct="1">
              <a:spcBef>
                <a:spcPct val="12000"/>
              </a:spcBef>
            </a:pPr>
            <a:r>
              <a:rPr lang="ro-RO" sz="1800" b="1" dirty="0" smtClean="0"/>
              <a:t>Audiență</a:t>
            </a:r>
            <a:r>
              <a:rPr lang="ro-RO" sz="1800" dirty="0" smtClean="0"/>
              <a:t>: peste 1</a:t>
            </a:r>
            <a:r>
              <a:rPr lang="en-US" sz="1800" dirty="0" smtClean="0"/>
              <a:t>0</a:t>
            </a:r>
            <a:r>
              <a:rPr lang="ro-RO" sz="1800" dirty="0" smtClean="0"/>
              <a:t>0.000 de vizitatori unici în fiecare lună, </a:t>
            </a:r>
            <a:r>
              <a:rPr lang="en-US" sz="1800" dirty="0" smtClean="0"/>
              <a:t>110</a:t>
            </a:r>
            <a:r>
              <a:rPr lang="ro-RO" sz="1800" dirty="0" smtClean="0"/>
              <a:t>.000 de membri ai comunității din social media și 20.000 de abonaţi activi la newsletter</a:t>
            </a:r>
          </a:p>
        </p:txBody>
      </p:sp>
      <p:sp>
        <p:nvSpPr>
          <p:cNvPr id="50179" name="Title 2"/>
          <p:cNvSpPr>
            <a:spLocks noGrp="1"/>
          </p:cNvSpPr>
          <p:nvPr>
            <p:ph type="title" idx="4294967295"/>
          </p:nvPr>
        </p:nvSpPr>
        <p:spPr>
          <a:xfrm>
            <a:off x="533400" y="274638"/>
            <a:ext cx="9007152" cy="1143000"/>
          </a:xfrm>
        </p:spPr>
        <p:txBody>
          <a:bodyPr/>
          <a:lstStyle/>
          <a:p>
            <a:pPr eaLnBrk="1" hangingPunct="1"/>
            <a:r>
              <a:rPr lang="ro-RO" dirty="0" smtClean="0"/>
              <a:t>Despre</a:t>
            </a:r>
            <a:r>
              <a:rPr lang="en-US" dirty="0" smtClean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839" y="228600"/>
            <a:ext cx="2159561" cy="97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2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6200"/>
            <a:ext cx="8229600" cy="1008112"/>
          </a:xfr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ro-RO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Cupa Agențiilor la 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ro-RO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ă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tit</a:t>
            </a:r>
            <a:r>
              <a:rPr lang="ro-RO" sz="2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2013: Cifrele importante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685800"/>
            <a:ext cx="8579296" cy="4525963"/>
          </a:xfrm>
        </p:spPr>
        <p:txBody>
          <a:bodyPr>
            <a:noAutofit/>
          </a:bodyPr>
          <a:lstStyle/>
          <a:p>
            <a:pPr marL="285750" indent="-285750" algn="ctr">
              <a:lnSpc>
                <a:spcPct val="120000"/>
              </a:lnSpc>
              <a:buNone/>
              <a:defRPr/>
            </a:pPr>
            <a:r>
              <a:rPr lang="ro-RO" sz="1600" b="1" dirty="0" smtClean="0">
                <a:solidFill>
                  <a:srgbClr val="FF0000"/>
                </a:solidFill>
                <a:cs typeface="Calibri" pitchFamily="34" charset="0"/>
              </a:rPr>
              <a:t>Un eveniment ca niciun altul pentru industria de marcomm</a:t>
            </a:r>
            <a:endParaRPr lang="en-US" sz="1600" b="1" dirty="0"/>
          </a:p>
          <a:p>
            <a:pPr marL="285750" indent="-285750" algn="ctr">
              <a:lnSpc>
                <a:spcPct val="120000"/>
              </a:lnSpc>
              <a:buNone/>
              <a:defRPr/>
            </a:pPr>
            <a:endParaRPr lang="ro-RO"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ctr">
              <a:buNone/>
              <a:defRPr/>
            </a:pPr>
            <a:r>
              <a:rPr lang="ro-RO" sz="1400" dirty="0" smtClean="0"/>
              <a:t>branding supervizibil al partenerilor, activări integrate cu ideea evenimentului, </a:t>
            </a:r>
          </a:p>
          <a:p>
            <a:pPr marL="285750" indent="-285750" algn="ctr">
              <a:buNone/>
              <a:defRPr/>
            </a:pPr>
            <a:r>
              <a:rPr lang="ro-RO" sz="1400" dirty="0" smtClean="0"/>
              <a:t>oportunități spectaculoase de </a:t>
            </a:r>
            <a:r>
              <a:rPr lang="ro-RO" sz="1400" dirty="0" err="1" smtClean="0"/>
              <a:t>demo</a:t>
            </a:r>
            <a:r>
              <a:rPr lang="ro-RO" sz="1400" dirty="0" smtClean="0"/>
              <a:t>, efect viral important în industria de marcomm</a:t>
            </a:r>
            <a:endParaRPr lang="en-US" sz="1400" dirty="0"/>
          </a:p>
          <a:p>
            <a:pPr algn="ctr">
              <a:spcBef>
                <a:spcPts val="1200"/>
              </a:spcBef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4</a:t>
            </a:r>
            <a:r>
              <a:rPr lang="ro-RO" sz="1400" b="1" dirty="0" smtClean="0">
                <a:solidFill>
                  <a:srgbClr val="FF0000"/>
                </a:solidFill>
              </a:rPr>
              <a:t>5</a:t>
            </a:r>
            <a:r>
              <a:rPr lang="ro-RO" sz="1400" dirty="0" smtClean="0"/>
              <a:t> de zile de campanie </a:t>
            </a:r>
            <a:r>
              <a:rPr lang="en-US" sz="1400" b="1" dirty="0" smtClean="0">
                <a:solidFill>
                  <a:srgbClr val="FF0000"/>
                </a:solidFill>
              </a:rPr>
              <a:t>3</a:t>
            </a:r>
            <a:r>
              <a:rPr lang="ro-RO" sz="1400" dirty="0" smtClean="0"/>
              <a:t> zile de </a:t>
            </a:r>
            <a:r>
              <a:rPr lang="en-US" sz="1400" dirty="0" smtClean="0"/>
              <a:t>g</a:t>
            </a:r>
            <a:r>
              <a:rPr lang="ro-RO" sz="1400" dirty="0" smtClean="0"/>
              <a:t>ă</a:t>
            </a:r>
            <a:r>
              <a:rPr lang="en-US" sz="1400" dirty="0" smtClean="0"/>
              <a:t>tit</a:t>
            </a:r>
            <a:endParaRPr lang="ro-RO" sz="1400" dirty="0" smtClean="0"/>
          </a:p>
          <a:p>
            <a:pPr algn="ctr">
              <a:spcBef>
                <a:spcPts val="1200"/>
              </a:spcBef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17</a:t>
            </a:r>
            <a:r>
              <a:rPr lang="ro-RO" sz="1400" dirty="0" smtClean="0"/>
              <a:t> agenții participante  </a:t>
            </a:r>
            <a:r>
              <a:rPr lang="en-US" sz="1400" b="1" dirty="0" smtClean="0">
                <a:solidFill>
                  <a:srgbClr val="FF0000"/>
                </a:solidFill>
              </a:rPr>
              <a:t>68</a:t>
            </a:r>
            <a:r>
              <a:rPr lang="ro-RO" sz="1400" dirty="0" smtClean="0"/>
              <a:t> de </a:t>
            </a:r>
            <a:r>
              <a:rPr lang="en-US" sz="1400" dirty="0" smtClean="0"/>
              <a:t>“</a:t>
            </a:r>
            <a:r>
              <a:rPr lang="en-US" sz="1400" dirty="0" err="1" smtClean="0"/>
              <a:t>buc</a:t>
            </a:r>
            <a:r>
              <a:rPr lang="ro-RO" sz="1400" dirty="0" smtClean="0"/>
              <a:t>ă</a:t>
            </a:r>
            <a:r>
              <a:rPr lang="en-US" sz="1400" dirty="0" err="1" smtClean="0"/>
              <a:t>tari</a:t>
            </a:r>
            <a:r>
              <a:rPr lang="en-US" sz="1400" dirty="0" smtClean="0"/>
              <a:t>”</a:t>
            </a:r>
            <a:r>
              <a:rPr lang="ro-RO" sz="1400" dirty="0" smtClean="0"/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1</a:t>
            </a:r>
            <a:r>
              <a:rPr lang="ro-RO" sz="1400" b="1" dirty="0" smtClean="0">
                <a:solidFill>
                  <a:srgbClr val="FF0000"/>
                </a:solidFill>
              </a:rPr>
              <a:t>00 </a:t>
            </a:r>
            <a:r>
              <a:rPr lang="ro-RO" sz="1400" dirty="0" smtClean="0"/>
              <a:t>de suporteri</a:t>
            </a:r>
          </a:p>
          <a:p>
            <a:pPr algn="ctr">
              <a:spcBef>
                <a:spcPts val="1200"/>
              </a:spcBef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6</a:t>
            </a:r>
            <a:r>
              <a:rPr lang="ro-RO" sz="1400" dirty="0" smtClean="0"/>
              <a:t> echipe cu echipament propriu</a:t>
            </a:r>
          </a:p>
          <a:p>
            <a:pPr algn="ctr">
              <a:spcBef>
                <a:spcPts val="1200"/>
              </a:spcBef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3</a:t>
            </a:r>
            <a:r>
              <a:rPr lang="ro-RO" sz="1400" dirty="0" smtClean="0"/>
              <a:t> albume pe </a:t>
            </a:r>
            <a:r>
              <a:rPr lang="en-US" sz="1400" err="1" smtClean="0"/>
              <a:t>Facebook</a:t>
            </a:r>
            <a:r>
              <a:rPr lang="en-US" sz="1400" smtClean="0"/>
              <a:t> </a:t>
            </a:r>
            <a:r>
              <a:rPr lang="ro-RO" sz="1400" smtClean="0"/>
              <a:t>  </a:t>
            </a:r>
            <a:r>
              <a:rPr lang="ro-RO" sz="1400" b="1">
                <a:solidFill>
                  <a:srgbClr val="FF0000"/>
                </a:solidFill>
              </a:rPr>
              <a:t>2</a:t>
            </a:r>
            <a:r>
              <a:rPr lang="ro-RO" sz="1400" smtClean="0"/>
              <a:t> </a:t>
            </a:r>
            <a:r>
              <a:rPr lang="ro-RO" sz="1400" dirty="0" smtClean="0"/>
              <a:t>filme follow-up</a:t>
            </a:r>
            <a:endParaRPr lang="en-US" sz="1400" dirty="0" smtClean="0"/>
          </a:p>
          <a:p>
            <a:pPr algn="ctr">
              <a:lnSpc>
                <a:spcPct val="120000"/>
              </a:lnSpc>
              <a:spcBef>
                <a:spcPts val="1200"/>
              </a:spcBef>
              <a:buNone/>
            </a:pPr>
            <a:endParaRPr lang="en-US" sz="1050" dirty="0"/>
          </a:p>
        </p:txBody>
      </p:sp>
      <p:pic>
        <p:nvPicPr>
          <p:cNvPr id="4" name="Picture 3" descr="DSC_0969.jpg"/>
          <p:cNvPicPr>
            <a:picLocks noChangeAspect="1"/>
          </p:cNvPicPr>
          <p:nvPr/>
        </p:nvPicPr>
        <p:blipFill>
          <a:blip r:embed="rId2" cstate="print"/>
          <a:srcRect l="8975" r="6206"/>
          <a:stretch>
            <a:fillRect/>
          </a:stretch>
        </p:blipFill>
        <p:spPr>
          <a:xfrm>
            <a:off x="5029200" y="3505200"/>
            <a:ext cx="3595280" cy="2907792"/>
          </a:xfrm>
          <a:prstGeom prst="rect">
            <a:avLst/>
          </a:prstGeom>
        </p:spPr>
      </p:pic>
      <p:pic>
        <p:nvPicPr>
          <p:cNvPr id="8" name="Picture 7" descr="DSC_01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505200"/>
            <a:ext cx="4343400" cy="288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2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Adriana\Desktop\WORK\CAG 2013\cag ziua 2 si 3\IMG_08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228600"/>
            <a:ext cx="4648200" cy="3124200"/>
          </a:xfrm>
          <a:prstGeom prst="rect">
            <a:avLst/>
          </a:prstGeom>
          <a:noFill/>
        </p:spPr>
      </p:pic>
      <p:pic>
        <p:nvPicPr>
          <p:cNvPr id="46083" name="Picture 3" descr="C:\Users\Adriana\Desktop\WORK\CAG 2013\cag ziua 2 si 3\IMG_08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" y="3505200"/>
            <a:ext cx="4648200" cy="3200400"/>
          </a:xfrm>
          <a:prstGeom prst="rect">
            <a:avLst/>
          </a:prstGeom>
          <a:noFill/>
        </p:spPr>
      </p:pic>
      <p:pic>
        <p:nvPicPr>
          <p:cNvPr id="46084" name="Picture 4" descr="C:\Users\Adriana\Desktop\WORK\CAG 2013\Ziua 1\DSC_91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28600"/>
            <a:ext cx="3962400" cy="3124200"/>
          </a:xfrm>
          <a:prstGeom prst="rect">
            <a:avLst/>
          </a:prstGeom>
          <a:noFill/>
        </p:spPr>
      </p:pic>
      <p:pic>
        <p:nvPicPr>
          <p:cNvPr id="46085" name="Picture 5" descr="C:\Users\Adriana\Desktop\WORK\CAG 2013\Ziua 2\DSC_99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505200"/>
            <a:ext cx="39624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C:\Users\Adriana\Desktop\WORK\CAG 2013\cag ziua 1\cag ziua 1 (183).JPG"/>
          <p:cNvPicPr>
            <a:picLocks noChangeAspect="1" noChangeArrowheads="1"/>
          </p:cNvPicPr>
          <p:nvPr/>
        </p:nvPicPr>
        <p:blipFill>
          <a:blip r:embed="rId2" cstate="print"/>
          <a:srcRect l="8130"/>
          <a:stretch>
            <a:fillRect/>
          </a:stretch>
        </p:blipFill>
        <p:spPr bwMode="auto">
          <a:xfrm>
            <a:off x="190500" y="228600"/>
            <a:ext cx="4572000" cy="3124200"/>
          </a:xfrm>
          <a:prstGeom prst="rect">
            <a:avLst/>
          </a:prstGeom>
          <a:noFill/>
        </p:spPr>
      </p:pic>
      <p:pic>
        <p:nvPicPr>
          <p:cNvPr id="47108" name="Picture 4" descr="C:\Users\Adriana\Desktop\WORK\CAG 2013\cag ziua 2 si 3\IMG_07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3581400"/>
            <a:ext cx="4572000" cy="3048000"/>
          </a:xfrm>
          <a:prstGeom prst="rect">
            <a:avLst/>
          </a:prstGeom>
          <a:noFill/>
        </p:spPr>
      </p:pic>
      <p:pic>
        <p:nvPicPr>
          <p:cNvPr id="47110" name="Picture 6" descr="C:\Users\Adriana\Desktop\WORK\CAG 2013\cag ziua 2 si 3\IMG_0884.JPG"/>
          <p:cNvPicPr>
            <a:picLocks noChangeAspect="1" noChangeArrowheads="1"/>
          </p:cNvPicPr>
          <p:nvPr/>
        </p:nvPicPr>
        <p:blipFill>
          <a:blip r:embed="rId4" cstate="print"/>
          <a:srcRect l="10667" r="5333"/>
          <a:stretch>
            <a:fillRect/>
          </a:stretch>
        </p:blipFill>
        <p:spPr bwMode="auto">
          <a:xfrm>
            <a:off x="4953000" y="228600"/>
            <a:ext cx="3962400" cy="3144762"/>
          </a:xfrm>
          <a:prstGeom prst="rect">
            <a:avLst/>
          </a:prstGeom>
          <a:noFill/>
        </p:spPr>
      </p:pic>
      <p:pic>
        <p:nvPicPr>
          <p:cNvPr id="47111" name="Picture 7" descr="C:\Users\Adriana\Desktop\WORK\CAG 2013\Ziua 2\DSC_9970.jpg"/>
          <p:cNvPicPr>
            <a:picLocks noChangeAspect="1" noChangeArrowheads="1"/>
          </p:cNvPicPr>
          <p:nvPr/>
        </p:nvPicPr>
        <p:blipFill>
          <a:blip r:embed="rId5" cstate="print"/>
          <a:srcRect l="8743" r="4346"/>
          <a:stretch>
            <a:fillRect/>
          </a:stretch>
        </p:blipFill>
        <p:spPr bwMode="auto">
          <a:xfrm>
            <a:off x="4953000" y="3591699"/>
            <a:ext cx="3976048" cy="3037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1082.jpg"/>
          <p:cNvPicPr>
            <a:picLocks noChangeAspect="1"/>
          </p:cNvPicPr>
          <p:nvPr/>
        </p:nvPicPr>
        <p:blipFill>
          <a:blip r:embed="rId2" cstate="print"/>
          <a:srcRect l="18407"/>
          <a:stretch>
            <a:fillRect/>
          </a:stretch>
        </p:blipFill>
        <p:spPr>
          <a:xfrm>
            <a:off x="323088" y="0"/>
            <a:ext cx="3715512" cy="6858000"/>
          </a:xfrm>
          <a:prstGeom prst="rect">
            <a:avLst/>
          </a:prstGeom>
        </p:spPr>
      </p:pic>
      <p:pic>
        <p:nvPicPr>
          <p:cNvPr id="3" name="Picture 2" descr="DSC_1076.jpg"/>
          <p:cNvPicPr>
            <a:picLocks noChangeAspect="1"/>
          </p:cNvPicPr>
          <p:nvPr/>
        </p:nvPicPr>
        <p:blipFill>
          <a:blip r:embed="rId3" cstate="print"/>
          <a:srcRect r="5020"/>
          <a:stretch>
            <a:fillRect/>
          </a:stretch>
        </p:blipFill>
        <p:spPr>
          <a:xfrm>
            <a:off x="4437888" y="0"/>
            <a:ext cx="432511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 9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891" y="0"/>
            <a:ext cx="79802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143000"/>
            <a:ext cx="52674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Trebuchet MS" pitchFamily="34" charset="0"/>
              </a:rPr>
              <a:t>CE AU SPUS ECHIPELE DESPRE</a:t>
            </a:r>
            <a:endParaRPr lang="en-US" sz="3000" dirty="0">
              <a:latin typeface="Trebuchet MS" pitchFamily="34" charset="0"/>
            </a:endParaRPr>
          </a:p>
        </p:txBody>
      </p:sp>
      <p:pic>
        <p:nvPicPr>
          <p:cNvPr id="4" name="Picture 3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7526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0000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2237</TotalTime>
  <Words>1016</Words>
  <Application>Microsoft Office PowerPoint</Application>
  <PresentationFormat>On-screen Show (4:3)</PresentationFormat>
  <Paragraphs>212</Paragraphs>
  <Slides>37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Helvetica</vt:lpstr>
      <vt:lpstr>Tahoma</vt:lpstr>
      <vt:lpstr>Trebuchet MS</vt:lpstr>
      <vt:lpstr>Wingdings</vt:lpstr>
      <vt:lpstr>Default Design</vt:lpstr>
      <vt:lpstr>PowerPoint Presentation</vt:lpstr>
      <vt:lpstr>Ingredientele, într-un slide</vt:lpstr>
      <vt:lpstr>Ingredientele, într-un slide</vt:lpstr>
      <vt:lpstr>Cupa Agențiilor la Gătit 2013: Cifrele importante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Cupa Agențiilor la Gătit ediția a II-a</vt:lpstr>
      <vt:lpstr>Despre KUXA Studio</vt:lpstr>
      <vt:lpstr>Coordonatele asocierii</vt:lpstr>
      <vt:lpstr>Ante-eveniment / Etapa 1 12 februarie - 12 mar: promovare înscrieri + CAG partea 1</vt:lpstr>
      <vt:lpstr>Ante-eveniment / Etapa 1 12 febr - 12 mar: promovare înscrieri + CAG partea 2</vt:lpstr>
      <vt:lpstr>Ante-eveniment / Etapa 2 12 mar - 8 apr: promovarea competiţiei CAG</vt:lpstr>
      <vt:lpstr>La eveniment / Etapa 3 9 - 11 aprilie: Cupa partea 1</vt:lpstr>
      <vt:lpstr>Post-eveniment / Etapa 4 12 – 18 apr: follow-up</vt:lpstr>
      <vt:lpstr>Reach cumulat al brandului, în asociere cu CAG</vt:lpstr>
      <vt:lpstr>PowerPoint Presentation</vt:lpstr>
      <vt:lpstr>PowerPoint Presentation</vt:lpstr>
      <vt:lpstr>Despre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Adriana</dc:creator>
  <cp:lastModifiedBy>Marin Preda, IQads + SMARK</cp:lastModifiedBy>
  <cp:revision>279</cp:revision>
  <dcterms:modified xsi:type="dcterms:W3CDTF">2014-07-10T12:09:55Z</dcterms:modified>
</cp:coreProperties>
</file>