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65"/>
  </p:notesMasterIdLst>
  <p:sldIdLst>
    <p:sldId id="297" r:id="rId4"/>
    <p:sldId id="332" r:id="rId5"/>
    <p:sldId id="322" r:id="rId6"/>
    <p:sldId id="378" r:id="rId7"/>
    <p:sldId id="379" r:id="rId8"/>
    <p:sldId id="380" r:id="rId9"/>
    <p:sldId id="381" r:id="rId10"/>
    <p:sldId id="382" r:id="rId11"/>
    <p:sldId id="383" r:id="rId12"/>
    <p:sldId id="386" r:id="rId13"/>
    <p:sldId id="300" r:id="rId14"/>
    <p:sldId id="388" r:id="rId15"/>
    <p:sldId id="277" r:id="rId16"/>
    <p:sldId id="274" r:id="rId17"/>
    <p:sldId id="275" r:id="rId18"/>
    <p:sldId id="272" r:id="rId19"/>
    <p:sldId id="302" r:id="rId20"/>
    <p:sldId id="288" r:id="rId21"/>
    <p:sldId id="342" r:id="rId22"/>
    <p:sldId id="391" r:id="rId23"/>
    <p:sldId id="392" r:id="rId24"/>
    <p:sldId id="393" r:id="rId25"/>
    <p:sldId id="395" r:id="rId26"/>
    <p:sldId id="396" r:id="rId27"/>
    <p:sldId id="402" r:id="rId28"/>
    <p:sldId id="397" r:id="rId29"/>
    <p:sldId id="398" r:id="rId30"/>
    <p:sldId id="399" r:id="rId31"/>
    <p:sldId id="400" r:id="rId32"/>
    <p:sldId id="404" r:id="rId33"/>
    <p:sldId id="407" r:id="rId34"/>
    <p:sldId id="408" r:id="rId35"/>
    <p:sldId id="350" r:id="rId36"/>
    <p:sldId id="352" r:id="rId37"/>
    <p:sldId id="351" r:id="rId38"/>
    <p:sldId id="409" r:id="rId39"/>
    <p:sldId id="405" r:id="rId40"/>
    <p:sldId id="354" r:id="rId41"/>
    <p:sldId id="355" r:id="rId42"/>
    <p:sldId id="356" r:id="rId43"/>
    <p:sldId id="357" r:id="rId44"/>
    <p:sldId id="358" r:id="rId45"/>
    <p:sldId id="411" r:id="rId46"/>
    <p:sldId id="412" r:id="rId47"/>
    <p:sldId id="365" r:id="rId48"/>
    <p:sldId id="410" r:id="rId49"/>
    <p:sldId id="415" r:id="rId50"/>
    <p:sldId id="368" r:id="rId51"/>
    <p:sldId id="370" r:id="rId52"/>
    <p:sldId id="417" r:id="rId53"/>
    <p:sldId id="369" r:id="rId54"/>
    <p:sldId id="418" r:id="rId55"/>
    <p:sldId id="420" r:id="rId56"/>
    <p:sldId id="333" r:id="rId57"/>
    <p:sldId id="334" r:id="rId58"/>
    <p:sldId id="336" r:id="rId59"/>
    <p:sldId id="337" r:id="rId60"/>
    <p:sldId id="338" r:id="rId61"/>
    <p:sldId id="340" r:id="rId62"/>
    <p:sldId id="341" r:id="rId63"/>
    <p:sldId id="403"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1" d="100"/>
          <a:sy n="61" d="100"/>
        </p:scale>
        <p:origin x="53" y="48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20BEAE-8811-4F4A-A740-60F0EE06B2E1}" type="datetimeFigureOut">
              <a:rPr lang="en-US" smtClean="0"/>
              <a:t>2014-06-17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5E3B5F-2068-47EE-B3FA-035CFBAC74E0}" type="slidenum">
              <a:rPr lang="en-US" smtClean="0"/>
              <a:t>‹#›</a:t>
            </a:fld>
            <a:endParaRPr lang="en-US"/>
          </a:p>
        </p:txBody>
      </p:sp>
    </p:spTree>
    <p:extLst>
      <p:ext uri="{BB962C8B-B14F-4D97-AF65-F5344CB8AC3E}">
        <p14:creationId xmlns:p14="http://schemas.microsoft.com/office/powerpoint/2010/main" val="3277525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CCA9AEA9-5CC4-45AC-B645-22CF64C6E4F8}" type="slidenum">
              <a:rPr lang="en-US" altLang="en-US">
                <a:solidFill>
                  <a:srgbClr val="000000"/>
                </a:solidFill>
              </a:rPr>
              <a:pPr eaLnBrk="1" hangingPunct="1">
                <a:spcBef>
                  <a:spcPct val="0"/>
                </a:spcBef>
              </a:pPr>
              <a:t>4</a:t>
            </a:fld>
            <a:endParaRPr lang="en-US" altLang="en-US">
              <a:solidFill>
                <a:srgbClr val="000000"/>
              </a:solidFill>
            </a:endParaRPr>
          </a:p>
        </p:txBody>
      </p:sp>
      <p:sp>
        <p:nvSpPr>
          <p:cNvPr id="54275" name="Slide Image Placeholder 1"/>
          <p:cNvSpPr>
            <a:spLocks noGrp="1" noRot="1" noChangeAspect="1" noTextEdit="1"/>
          </p:cNvSpPr>
          <p:nvPr>
            <p:ph type="sldImg"/>
          </p:nvPr>
        </p:nvSpPr>
        <p:spPr>
          <a:ln/>
        </p:spPr>
      </p:sp>
      <p:sp>
        <p:nvSpPr>
          <p:cNvPr id="54276" name="Notes Placeholder 2"/>
          <p:cNvSpPr>
            <a:spLocks noGrp="1"/>
          </p:cNvSpPr>
          <p:nvPr>
            <p:ph type="body" idx="1"/>
          </p:nvPr>
        </p:nvSpPr>
        <p:spPr>
          <a:noFill/>
        </p:spPr>
        <p:txBody>
          <a:bodyPr lIns="89189" tIns="44595" rIns="89189" bIns="44595"/>
          <a:lstStyle/>
          <a:p>
            <a:pPr eaLnBrk="1" hangingPunct="1"/>
            <a:endParaRPr lang="ro-RO" altLang="en-US" smtClean="0"/>
          </a:p>
        </p:txBody>
      </p:sp>
      <p:sp>
        <p:nvSpPr>
          <p:cNvPr id="5427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189" tIns="44595" rIns="89189" bIns="44595" anchor="b"/>
          <a:lstStyle>
            <a:lvl1pPr defTabSz="892175" eaLnBrk="0" hangingPunct="0">
              <a:spcBef>
                <a:spcPct val="30000"/>
              </a:spcBef>
              <a:defRPr sz="1200">
                <a:solidFill>
                  <a:schemeClr val="tx1"/>
                </a:solidFill>
                <a:latin typeface="Arial" panose="020B0604020202020204" pitchFamily="34" charset="0"/>
              </a:defRPr>
            </a:lvl1pPr>
            <a:lvl2pPr marL="742950" indent="-285750" defTabSz="892175" eaLnBrk="0" hangingPunct="0">
              <a:spcBef>
                <a:spcPct val="30000"/>
              </a:spcBef>
              <a:defRPr sz="1200">
                <a:solidFill>
                  <a:schemeClr val="tx1"/>
                </a:solidFill>
                <a:latin typeface="Arial" panose="020B0604020202020204" pitchFamily="34" charset="0"/>
              </a:defRPr>
            </a:lvl2pPr>
            <a:lvl3pPr marL="1143000" indent="-228600" defTabSz="892175" eaLnBrk="0" hangingPunct="0">
              <a:spcBef>
                <a:spcPct val="30000"/>
              </a:spcBef>
              <a:defRPr sz="1200">
                <a:solidFill>
                  <a:schemeClr val="tx1"/>
                </a:solidFill>
                <a:latin typeface="Arial" panose="020B0604020202020204" pitchFamily="34" charset="0"/>
              </a:defRPr>
            </a:lvl3pPr>
            <a:lvl4pPr marL="1600200" indent="-228600" defTabSz="892175" eaLnBrk="0" hangingPunct="0">
              <a:spcBef>
                <a:spcPct val="30000"/>
              </a:spcBef>
              <a:defRPr sz="1200">
                <a:solidFill>
                  <a:schemeClr val="tx1"/>
                </a:solidFill>
                <a:latin typeface="Arial" panose="020B0604020202020204" pitchFamily="34" charset="0"/>
              </a:defRPr>
            </a:lvl4pPr>
            <a:lvl5pPr marL="2057400" indent="-228600" defTabSz="892175" eaLnBrk="0" hangingPunct="0">
              <a:spcBef>
                <a:spcPct val="30000"/>
              </a:spcBef>
              <a:defRPr sz="1200">
                <a:solidFill>
                  <a:schemeClr val="tx1"/>
                </a:solidFill>
                <a:latin typeface="Arial" panose="020B0604020202020204" pitchFamily="34" charset="0"/>
              </a:defRPr>
            </a:lvl5pPr>
            <a:lvl6pPr marL="2514600" indent="-228600" defTabSz="8921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8921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8921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892175" eaLnBrk="0" fontAlgn="base" hangingPunct="0">
              <a:spcBef>
                <a:spcPct val="30000"/>
              </a:spcBef>
              <a:spcAft>
                <a:spcPct val="0"/>
              </a:spcAft>
              <a:defRPr sz="1200">
                <a:solidFill>
                  <a:schemeClr val="tx1"/>
                </a:solidFill>
                <a:latin typeface="Arial" panose="020B0604020202020204" pitchFamily="34" charset="0"/>
              </a:defRPr>
            </a:lvl9pPr>
          </a:lstStyle>
          <a:p>
            <a:pPr algn="r" eaLnBrk="1" fontAlgn="base" hangingPunct="1">
              <a:spcBef>
                <a:spcPct val="0"/>
              </a:spcBef>
              <a:spcAft>
                <a:spcPct val="0"/>
              </a:spcAft>
            </a:pPr>
            <a:fld id="{2CD839D1-0D52-4086-9048-9005D6A80286}" type="slidenum">
              <a:rPr lang="en-US" altLang="en-US">
                <a:solidFill>
                  <a:srgbClr val="000000"/>
                </a:solidFill>
                <a:cs typeface="Arial" panose="020B0604020202020204" pitchFamily="34" charset="0"/>
              </a:rPr>
              <a:pPr algn="r" eaLnBrk="1" fontAlgn="base" hangingPunct="1">
                <a:spcBef>
                  <a:spcPct val="0"/>
                </a:spcBef>
                <a:spcAft>
                  <a:spcPct val="0"/>
                </a:spcAft>
              </a:pPr>
              <a:t>4</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1842033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pPr eaLnBrk="1" hangingPunct="1"/>
            <a:endParaRPr lang="en-US" smtClean="0"/>
          </a:p>
        </p:txBody>
      </p:sp>
      <p:sp>
        <p:nvSpPr>
          <p:cNvPr id="68612" name="Slide Number Placeholder 3"/>
          <p:cNvSpPr txBox="1">
            <a:spLocks noGrp="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algn="r" eaLnBrk="1" hangingPunct="1"/>
            <a:fld id="{58D6F476-72C0-4283-A0BA-8190CC9C287E}" type="slidenum">
              <a:rPr lang="en-US" sz="1200">
                <a:latin typeface="Calibri" pitchFamily="34" charset="0"/>
              </a:rPr>
              <a:pPr algn="r" eaLnBrk="1" hangingPunct="1"/>
              <a:t>46</a:t>
            </a:fld>
            <a:endParaRPr lang="en-US" sz="1200">
              <a:latin typeface="Calibri" pitchFamily="34" charset="0"/>
            </a:endParaRPr>
          </a:p>
        </p:txBody>
      </p:sp>
    </p:spTree>
    <p:extLst>
      <p:ext uri="{BB962C8B-B14F-4D97-AF65-F5344CB8AC3E}">
        <p14:creationId xmlns:p14="http://schemas.microsoft.com/office/powerpoint/2010/main" val="231004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pPr eaLnBrk="1" hangingPunct="1"/>
            <a:endParaRPr lang="en-US" smtClean="0"/>
          </a:p>
        </p:txBody>
      </p:sp>
      <p:sp>
        <p:nvSpPr>
          <p:cNvPr id="68612" name="Slide Number Placeholder 3"/>
          <p:cNvSpPr txBox="1">
            <a:spLocks noGrp="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algn="r" eaLnBrk="1" hangingPunct="1"/>
            <a:fld id="{58D6F476-72C0-4283-A0BA-8190CC9C287E}" type="slidenum">
              <a:rPr lang="en-US" sz="1200">
                <a:latin typeface="Calibri" pitchFamily="34" charset="0"/>
              </a:rPr>
              <a:pPr algn="r" eaLnBrk="1" hangingPunct="1"/>
              <a:t>61</a:t>
            </a:fld>
            <a:endParaRPr lang="en-US" sz="1200">
              <a:latin typeface="Calibri" pitchFamily="34" charset="0"/>
            </a:endParaRPr>
          </a:p>
        </p:txBody>
      </p:sp>
    </p:spTree>
    <p:extLst>
      <p:ext uri="{BB962C8B-B14F-4D97-AF65-F5344CB8AC3E}">
        <p14:creationId xmlns:p14="http://schemas.microsoft.com/office/powerpoint/2010/main" val="2759889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pPr eaLnBrk="1" hangingPunct="1"/>
            <a:endParaRPr lang="en-US" smtClean="0"/>
          </a:p>
        </p:txBody>
      </p:sp>
      <p:sp>
        <p:nvSpPr>
          <p:cNvPr id="68612" name="Slide Number Placeholder 3"/>
          <p:cNvSpPr txBox="1">
            <a:spLocks noGrp="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algn="r" eaLnBrk="1" hangingPunct="1"/>
            <a:fld id="{58D6F476-72C0-4283-A0BA-8190CC9C287E}" type="slidenum">
              <a:rPr lang="en-US" sz="1200">
                <a:latin typeface="Calibri" pitchFamily="34" charset="0"/>
              </a:rPr>
              <a:pPr algn="r" eaLnBrk="1" hangingPunct="1"/>
              <a:t>12</a:t>
            </a:fld>
            <a:endParaRPr lang="en-US" sz="1200">
              <a:latin typeface="Calibri" pitchFamily="34" charset="0"/>
            </a:endParaRPr>
          </a:p>
        </p:txBody>
      </p:sp>
    </p:spTree>
    <p:extLst>
      <p:ext uri="{BB962C8B-B14F-4D97-AF65-F5344CB8AC3E}">
        <p14:creationId xmlns:p14="http://schemas.microsoft.com/office/powerpoint/2010/main" val="2980837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pPr eaLnBrk="1" hangingPunct="1"/>
            <a:endParaRPr lang="en-US" smtClean="0"/>
          </a:p>
        </p:txBody>
      </p:sp>
      <p:sp>
        <p:nvSpPr>
          <p:cNvPr id="68612" name="Slide Number Placeholder 3"/>
          <p:cNvSpPr txBox="1">
            <a:spLocks noGrp="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algn="r" eaLnBrk="1" hangingPunct="1"/>
            <a:fld id="{58D6F476-72C0-4283-A0BA-8190CC9C287E}" type="slidenum">
              <a:rPr lang="en-US" sz="1200">
                <a:latin typeface="Calibri" pitchFamily="34" charset="0"/>
              </a:rPr>
              <a:pPr algn="r" eaLnBrk="1" hangingPunct="1"/>
              <a:t>28</a:t>
            </a:fld>
            <a:endParaRPr lang="en-US" sz="1200">
              <a:latin typeface="Calibri" pitchFamily="34" charset="0"/>
            </a:endParaRPr>
          </a:p>
        </p:txBody>
      </p:sp>
    </p:spTree>
    <p:extLst>
      <p:ext uri="{BB962C8B-B14F-4D97-AF65-F5344CB8AC3E}">
        <p14:creationId xmlns:p14="http://schemas.microsoft.com/office/powerpoint/2010/main" val="3947806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pPr eaLnBrk="1" hangingPunct="1"/>
            <a:endParaRPr lang="en-US" smtClean="0"/>
          </a:p>
        </p:txBody>
      </p:sp>
      <p:sp>
        <p:nvSpPr>
          <p:cNvPr id="68612" name="Slide Number Placeholder 3"/>
          <p:cNvSpPr txBox="1">
            <a:spLocks noGrp="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algn="r" eaLnBrk="1" hangingPunct="1"/>
            <a:fld id="{58D6F476-72C0-4283-A0BA-8190CC9C287E}" type="slidenum">
              <a:rPr lang="en-US" sz="1200">
                <a:latin typeface="Calibri" pitchFamily="34" charset="0"/>
              </a:rPr>
              <a:pPr algn="r" eaLnBrk="1" hangingPunct="1"/>
              <a:t>29</a:t>
            </a:fld>
            <a:endParaRPr lang="en-US" sz="1200">
              <a:latin typeface="Calibri" pitchFamily="34" charset="0"/>
            </a:endParaRPr>
          </a:p>
        </p:txBody>
      </p:sp>
    </p:spTree>
    <p:extLst>
      <p:ext uri="{BB962C8B-B14F-4D97-AF65-F5344CB8AC3E}">
        <p14:creationId xmlns:p14="http://schemas.microsoft.com/office/powerpoint/2010/main" val="2036095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pPr eaLnBrk="1" hangingPunct="1"/>
            <a:endParaRPr lang="en-US" smtClean="0"/>
          </a:p>
        </p:txBody>
      </p:sp>
      <p:sp>
        <p:nvSpPr>
          <p:cNvPr id="68612" name="Slide Number Placeholder 3"/>
          <p:cNvSpPr txBox="1">
            <a:spLocks noGrp="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algn="r" eaLnBrk="1" hangingPunct="1"/>
            <a:fld id="{58D6F476-72C0-4283-A0BA-8190CC9C287E}" type="slidenum">
              <a:rPr lang="en-US" sz="1200">
                <a:latin typeface="Calibri" pitchFamily="34" charset="0"/>
              </a:rPr>
              <a:pPr algn="r" eaLnBrk="1" hangingPunct="1"/>
              <a:t>30</a:t>
            </a:fld>
            <a:endParaRPr lang="en-US" sz="1200">
              <a:latin typeface="Calibri" pitchFamily="34" charset="0"/>
            </a:endParaRPr>
          </a:p>
        </p:txBody>
      </p:sp>
    </p:spTree>
    <p:extLst>
      <p:ext uri="{BB962C8B-B14F-4D97-AF65-F5344CB8AC3E}">
        <p14:creationId xmlns:p14="http://schemas.microsoft.com/office/powerpoint/2010/main" val="3015756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pPr eaLnBrk="1" hangingPunct="1"/>
            <a:endParaRPr lang="en-US" smtClean="0"/>
          </a:p>
        </p:txBody>
      </p:sp>
      <p:sp>
        <p:nvSpPr>
          <p:cNvPr id="68612" name="Slide Number Placeholder 3"/>
          <p:cNvSpPr txBox="1">
            <a:spLocks noGrp="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algn="r" eaLnBrk="1" hangingPunct="1"/>
            <a:fld id="{58D6F476-72C0-4283-A0BA-8190CC9C287E}" type="slidenum">
              <a:rPr lang="en-US" sz="1200">
                <a:latin typeface="Calibri" pitchFamily="34" charset="0"/>
              </a:rPr>
              <a:pPr algn="r" eaLnBrk="1" hangingPunct="1"/>
              <a:t>36</a:t>
            </a:fld>
            <a:endParaRPr lang="en-US" sz="1200">
              <a:latin typeface="Calibri" pitchFamily="34" charset="0"/>
            </a:endParaRPr>
          </a:p>
        </p:txBody>
      </p:sp>
    </p:spTree>
    <p:extLst>
      <p:ext uri="{BB962C8B-B14F-4D97-AF65-F5344CB8AC3E}">
        <p14:creationId xmlns:p14="http://schemas.microsoft.com/office/powerpoint/2010/main" val="1279162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pPr eaLnBrk="1" hangingPunct="1"/>
            <a:endParaRPr lang="en-US" smtClean="0"/>
          </a:p>
        </p:txBody>
      </p:sp>
      <p:sp>
        <p:nvSpPr>
          <p:cNvPr id="68612" name="Slide Number Placeholder 3"/>
          <p:cNvSpPr txBox="1">
            <a:spLocks noGrp="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algn="r" eaLnBrk="1" hangingPunct="1"/>
            <a:fld id="{58D6F476-72C0-4283-A0BA-8190CC9C287E}" type="slidenum">
              <a:rPr lang="en-US" sz="1200">
                <a:latin typeface="Calibri" pitchFamily="34" charset="0"/>
              </a:rPr>
              <a:pPr algn="r" eaLnBrk="1" hangingPunct="1"/>
              <a:t>37</a:t>
            </a:fld>
            <a:endParaRPr lang="en-US" sz="1200">
              <a:latin typeface="Calibri" pitchFamily="34" charset="0"/>
            </a:endParaRPr>
          </a:p>
        </p:txBody>
      </p:sp>
    </p:spTree>
    <p:extLst>
      <p:ext uri="{BB962C8B-B14F-4D97-AF65-F5344CB8AC3E}">
        <p14:creationId xmlns:p14="http://schemas.microsoft.com/office/powerpoint/2010/main" val="2126534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p:spPr>
        <p:txBody>
          <a:bodyPr/>
          <a:lstStyle/>
          <a:p>
            <a:endParaRPr lang="ro-RO" smtClean="0"/>
          </a:p>
        </p:txBody>
      </p:sp>
      <p:sp>
        <p:nvSpPr>
          <p:cNvPr id="75780" name="Slide Number Placeholder 3"/>
          <p:cNvSpPr>
            <a:spLocks noGrp="1"/>
          </p:cNvSpPr>
          <p:nvPr>
            <p:ph type="sldNum" sz="quarter" idx="5"/>
          </p:nvPr>
        </p:nvSpPr>
        <p:spPr>
          <a:noFill/>
        </p:spPr>
        <p:txBody>
          <a:bodyPr/>
          <a:lstStyle>
            <a:lvl1pPr defTabSz="914334">
              <a:defRPr>
                <a:solidFill>
                  <a:schemeClr val="tx1"/>
                </a:solidFill>
                <a:latin typeface="Arial" panose="020B0604020202020204" pitchFamily="34" charset="0"/>
                <a:cs typeface="Arial" panose="020B0604020202020204" pitchFamily="34" charset="0"/>
              </a:defRPr>
            </a:lvl1pPr>
            <a:lvl2pPr marL="703797" indent="-270691" defTabSz="914334">
              <a:defRPr>
                <a:solidFill>
                  <a:schemeClr val="tx1"/>
                </a:solidFill>
                <a:latin typeface="Arial" panose="020B0604020202020204" pitchFamily="34" charset="0"/>
                <a:cs typeface="Arial" panose="020B0604020202020204" pitchFamily="34" charset="0"/>
              </a:defRPr>
            </a:lvl2pPr>
            <a:lvl3pPr marL="1082764" indent="-216553" defTabSz="914334">
              <a:defRPr>
                <a:solidFill>
                  <a:schemeClr val="tx1"/>
                </a:solidFill>
                <a:latin typeface="Arial" panose="020B0604020202020204" pitchFamily="34" charset="0"/>
                <a:cs typeface="Arial" panose="020B0604020202020204" pitchFamily="34" charset="0"/>
              </a:defRPr>
            </a:lvl3pPr>
            <a:lvl4pPr marL="1515869" indent="-216553" defTabSz="914334">
              <a:defRPr>
                <a:solidFill>
                  <a:schemeClr val="tx1"/>
                </a:solidFill>
                <a:latin typeface="Arial" panose="020B0604020202020204" pitchFamily="34" charset="0"/>
                <a:cs typeface="Arial" panose="020B0604020202020204" pitchFamily="34" charset="0"/>
              </a:defRPr>
            </a:lvl4pPr>
            <a:lvl5pPr marL="1948975" indent="-216553" defTabSz="914334">
              <a:defRPr>
                <a:solidFill>
                  <a:schemeClr val="tx1"/>
                </a:solidFill>
                <a:latin typeface="Arial" panose="020B0604020202020204" pitchFamily="34" charset="0"/>
                <a:cs typeface="Arial" panose="020B0604020202020204" pitchFamily="34" charset="0"/>
              </a:defRPr>
            </a:lvl5pPr>
            <a:lvl6pPr marL="2382081" indent="-216553" defTabSz="9143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815186" indent="-216553" defTabSz="9143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248292" indent="-216553" defTabSz="9143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81397" indent="-216553" defTabSz="914334"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4D3FB87-1970-4211-B215-3C2C4C387450}" type="slidenum">
              <a:rPr lang="en-US" smtClean="0">
                <a:solidFill>
                  <a:srgbClr val="000000"/>
                </a:solidFill>
              </a:rPr>
              <a:pPr/>
              <a:t>38</a:t>
            </a:fld>
            <a:endParaRPr lang="en-US" smtClean="0">
              <a:solidFill>
                <a:srgbClr val="000000"/>
              </a:solidFill>
            </a:endParaRPr>
          </a:p>
        </p:txBody>
      </p:sp>
    </p:spTree>
    <p:extLst>
      <p:ext uri="{BB962C8B-B14F-4D97-AF65-F5344CB8AC3E}">
        <p14:creationId xmlns:p14="http://schemas.microsoft.com/office/powerpoint/2010/main" val="3402517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pPr eaLnBrk="1" hangingPunct="1"/>
            <a:endParaRPr lang="en-US" smtClean="0"/>
          </a:p>
        </p:txBody>
      </p:sp>
      <p:sp>
        <p:nvSpPr>
          <p:cNvPr id="68612" name="Slide Number Placeholder 3"/>
          <p:cNvSpPr txBox="1">
            <a:spLocks noGrp="1"/>
          </p:cNvSpPr>
          <p:nvPr/>
        </p:nvSpPr>
        <p:spPr bwMode="auto">
          <a:xfrm>
            <a:off x="3884414" y="8685894"/>
            <a:ext cx="2972098" cy="456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a:solidFill>
                  <a:schemeClr val="tx1"/>
                </a:solidFill>
                <a:latin typeface="Arial" charset="0"/>
              </a:defRPr>
            </a:lvl1pPr>
            <a:lvl2pPr marL="742950" indent="-285750" defTabSz="966788" eaLnBrk="0" hangingPunct="0">
              <a:defRPr>
                <a:solidFill>
                  <a:schemeClr val="tx1"/>
                </a:solidFill>
                <a:latin typeface="Arial" charset="0"/>
              </a:defRPr>
            </a:lvl2pPr>
            <a:lvl3pPr marL="1143000" indent="-228600" defTabSz="966788" eaLnBrk="0" hangingPunct="0">
              <a:defRPr>
                <a:solidFill>
                  <a:schemeClr val="tx1"/>
                </a:solidFill>
                <a:latin typeface="Arial" charset="0"/>
              </a:defRPr>
            </a:lvl3pPr>
            <a:lvl4pPr marL="1600200" indent="-228600" defTabSz="966788" eaLnBrk="0" hangingPunct="0">
              <a:defRPr>
                <a:solidFill>
                  <a:schemeClr val="tx1"/>
                </a:solidFill>
                <a:latin typeface="Arial" charset="0"/>
              </a:defRPr>
            </a:lvl4pPr>
            <a:lvl5pPr marL="2057400" indent="-228600" defTabSz="966788" eaLnBrk="0" hangingPunct="0">
              <a:defRPr>
                <a:solidFill>
                  <a:schemeClr val="tx1"/>
                </a:solidFill>
                <a:latin typeface="Arial" charset="0"/>
              </a:defRPr>
            </a:lvl5pPr>
            <a:lvl6pPr marL="2514600" indent="-228600" defTabSz="966788" eaLnBrk="0" fontAlgn="base" hangingPunct="0">
              <a:spcBef>
                <a:spcPct val="0"/>
              </a:spcBef>
              <a:spcAft>
                <a:spcPct val="0"/>
              </a:spcAft>
              <a:defRPr>
                <a:solidFill>
                  <a:schemeClr val="tx1"/>
                </a:solidFill>
                <a:latin typeface="Arial" charset="0"/>
              </a:defRPr>
            </a:lvl6pPr>
            <a:lvl7pPr marL="2971800" indent="-228600" defTabSz="966788" eaLnBrk="0" fontAlgn="base" hangingPunct="0">
              <a:spcBef>
                <a:spcPct val="0"/>
              </a:spcBef>
              <a:spcAft>
                <a:spcPct val="0"/>
              </a:spcAft>
              <a:defRPr>
                <a:solidFill>
                  <a:schemeClr val="tx1"/>
                </a:solidFill>
                <a:latin typeface="Arial" charset="0"/>
              </a:defRPr>
            </a:lvl7pPr>
            <a:lvl8pPr marL="3429000" indent="-228600" defTabSz="966788" eaLnBrk="0" fontAlgn="base" hangingPunct="0">
              <a:spcBef>
                <a:spcPct val="0"/>
              </a:spcBef>
              <a:spcAft>
                <a:spcPct val="0"/>
              </a:spcAft>
              <a:defRPr>
                <a:solidFill>
                  <a:schemeClr val="tx1"/>
                </a:solidFill>
                <a:latin typeface="Arial" charset="0"/>
              </a:defRPr>
            </a:lvl8pPr>
            <a:lvl9pPr marL="3886200" indent="-228600" defTabSz="966788" eaLnBrk="0" fontAlgn="base" hangingPunct="0">
              <a:spcBef>
                <a:spcPct val="0"/>
              </a:spcBef>
              <a:spcAft>
                <a:spcPct val="0"/>
              </a:spcAft>
              <a:defRPr>
                <a:solidFill>
                  <a:schemeClr val="tx1"/>
                </a:solidFill>
                <a:latin typeface="Arial" charset="0"/>
              </a:defRPr>
            </a:lvl9pPr>
          </a:lstStyle>
          <a:p>
            <a:pPr algn="r" eaLnBrk="1" hangingPunct="1"/>
            <a:fld id="{58D6F476-72C0-4283-A0BA-8190CC9C287E}" type="slidenum">
              <a:rPr lang="en-US" sz="1200">
                <a:latin typeface="Calibri" pitchFamily="34" charset="0"/>
              </a:rPr>
              <a:pPr algn="r" eaLnBrk="1" hangingPunct="1"/>
              <a:t>45</a:t>
            </a:fld>
            <a:endParaRPr lang="en-US" sz="1200">
              <a:latin typeface="Calibri" pitchFamily="34" charset="0"/>
            </a:endParaRPr>
          </a:p>
        </p:txBody>
      </p:sp>
    </p:spTree>
    <p:extLst>
      <p:ext uri="{BB962C8B-B14F-4D97-AF65-F5344CB8AC3E}">
        <p14:creationId xmlns:p14="http://schemas.microsoft.com/office/powerpoint/2010/main" val="1554857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5FFC78-26F5-4351-A567-CDAC8EF20F82}" type="datetimeFigureOut">
              <a:rPr lang="en-US" smtClean="0"/>
              <a:t>2014-06-17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E99A1-DBC6-495C-9D48-61C4DE0B9C34}" type="slidenum">
              <a:rPr lang="en-US" smtClean="0"/>
              <a:t>‹#›</a:t>
            </a:fld>
            <a:endParaRPr lang="en-US"/>
          </a:p>
        </p:txBody>
      </p:sp>
    </p:spTree>
    <p:extLst>
      <p:ext uri="{BB962C8B-B14F-4D97-AF65-F5344CB8AC3E}">
        <p14:creationId xmlns:p14="http://schemas.microsoft.com/office/powerpoint/2010/main" val="1774578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5FFC78-26F5-4351-A567-CDAC8EF20F82}" type="datetimeFigureOut">
              <a:rPr lang="en-US" smtClean="0"/>
              <a:t>2014-06-17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E99A1-DBC6-495C-9D48-61C4DE0B9C34}" type="slidenum">
              <a:rPr lang="en-US" smtClean="0"/>
              <a:t>‹#›</a:t>
            </a:fld>
            <a:endParaRPr lang="en-US"/>
          </a:p>
        </p:txBody>
      </p:sp>
    </p:spTree>
    <p:extLst>
      <p:ext uri="{BB962C8B-B14F-4D97-AF65-F5344CB8AC3E}">
        <p14:creationId xmlns:p14="http://schemas.microsoft.com/office/powerpoint/2010/main" val="2281212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5FFC78-26F5-4351-A567-CDAC8EF20F82}" type="datetimeFigureOut">
              <a:rPr lang="en-US" smtClean="0"/>
              <a:t>2014-06-17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E99A1-DBC6-495C-9D48-61C4DE0B9C34}" type="slidenum">
              <a:rPr lang="en-US" smtClean="0"/>
              <a:t>‹#›</a:t>
            </a:fld>
            <a:endParaRPr lang="en-US"/>
          </a:p>
        </p:txBody>
      </p:sp>
    </p:spTree>
    <p:extLst>
      <p:ext uri="{BB962C8B-B14F-4D97-AF65-F5344CB8AC3E}">
        <p14:creationId xmlns:p14="http://schemas.microsoft.com/office/powerpoint/2010/main" val="1091063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ro-RO"/>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202603C-C8EA-4C7D-AB9F-97AB86DB0AD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1134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7400D7A-8C59-47B0-AAE7-6BEAB03C29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4889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ro-R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9DD2FD-6791-485F-B80E-707E457AABE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12642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sz="half" idx="1"/>
          </p:nvPr>
        </p:nvSpPr>
        <p:spPr>
          <a:xfrm>
            <a:off x="457200" y="1196975"/>
            <a:ext cx="40386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Content Placeholder 3"/>
          <p:cNvSpPr>
            <a:spLocks noGrp="1"/>
          </p:cNvSpPr>
          <p:nvPr>
            <p:ph sz="half" idx="2"/>
          </p:nvPr>
        </p:nvSpPr>
        <p:spPr>
          <a:xfrm>
            <a:off x="4648200" y="1196975"/>
            <a:ext cx="40386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84F01EB-03A2-4EC1-94E7-099A619A79C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6093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ro-R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181874D-08BE-4D61-803B-6F3F0CD967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3337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FAB1EF3-F6A6-4B79-83C0-265A7F7FC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22712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D6892FE-7F5E-4DBB-90D0-0BDA98CD8FE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22927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ro-R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091AB6E-C7D4-47B5-8529-9ACC4FEDE83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9810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5FFC78-26F5-4351-A567-CDAC8EF20F82}" type="datetimeFigureOut">
              <a:rPr lang="en-US" smtClean="0"/>
              <a:t>2014-06-17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E99A1-DBC6-495C-9D48-61C4DE0B9C34}" type="slidenum">
              <a:rPr lang="en-US" smtClean="0"/>
              <a:t>‹#›</a:t>
            </a:fld>
            <a:endParaRPr lang="en-US"/>
          </a:p>
        </p:txBody>
      </p:sp>
    </p:spTree>
    <p:extLst>
      <p:ext uri="{BB962C8B-B14F-4D97-AF65-F5344CB8AC3E}">
        <p14:creationId xmlns:p14="http://schemas.microsoft.com/office/powerpoint/2010/main" val="18236452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o-R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o-RO"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7DD7364-0FB1-46ED-B6BE-08F71EB1AC9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0769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5C96219-7CAC-47DE-B511-834BC339D9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46259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2738" y="549275"/>
            <a:ext cx="2066925" cy="5576888"/>
          </a:xfrm>
        </p:spPr>
        <p:txBody>
          <a:bodyPr vert="eaVert"/>
          <a:lstStyle/>
          <a:p>
            <a:r>
              <a:rPr lang="en-US" smtClean="0"/>
              <a:t>Click to edit Master title style</a:t>
            </a:r>
            <a:endParaRPr lang="ro-RO"/>
          </a:p>
        </p:txBody>
      </p:sp>
      <p:sp>
        <p:nvSpPr>
          <p:cNvPr id="3" name="Vertical Text Placeholder 2"/>
          <p:cNvSpPr>
            <a:spLocks noGrp="1"/>
          </p:cNvSpPr>
          <p:nvPr>
            <p:ph type="body" orient="vert" idx="1"/>
          </p:nvPr>
        </p:nvSpPr>
        <p:spPr>
          <a:xfrm>
            <a:off x="457200" y="549275"/>
            <a:ext cx="6053138" cy="5576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9D8648E-C4EF-496C-BC39-A1A73D9CB5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9413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38375" y="549275"/>
            <a:ext cx="6491288" cy="417513"/>
          </a:xfrm>
        </p:spPr>
        <p:txBody>
          <a:bodyPr/>
          <a:lstStyle/>
          <a:p>
            <a:r>
              <a:rPr lang="en-US" smtClean="0"/>
              <a:t>Click to edit Master title style</a:t>
            </a:r>
            <a:endParaRPr lang="ro-RO"/>
          </a:p>
        </p:txBody>
      </p:sp>
      <p:sp>
        <p:nvSpPr>
          <p:cNvPr id="3" name="Table Placeholder 2"/>
          <p:cNvSpPr>
            <a:spLocks noGrp="1"/>
          </p:cNvSpPr>
          <p:nvPr>
            <p:ph type="tbl" idx="1"/>
          </p:nvPr>
        </p:nvSpPr>
        <p:spPr>
          <a:xfrm>
            <a:off x="457200" y="1196975"/>
            <a:ext cx="8229600" cy="4929188"/>
          </a:xfrm>
        </p:spPr>
        <p:txBody>
          <a:bodyPr/>
          <a:lstStyle/>
          <a:p>
            <a:pPr lvl="0"/>
            <a:endParaRPr lang="ro-RO"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D6FCDB-FDB8-466D-8770-9DE5E1837FE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7407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ro-RO"/>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202603C-C8EA-4C7D-AB9F-97AB86DB0AD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79274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7400D7A-8C59-47B0-AAE7-6BEAB03C290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8460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ro-R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9DD2FD-6791-485F-B80E-707E457AABE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8049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sz="half" idx="1"/>
          </p:nvPr>
        </p:nvSpPr>
        <p:spPr>
          <a:xfrm>
            <a:off x="457200" y="1196975"/>
            <a:ext cx="40386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Content Placeholder 3"/>
          <p:cNvSpPr>
            <a:spLocks noGrp="1"/>
          </p:cNvSpPr>
          <p:nvPr>
            <p:ph sz="half" idx="2"/>
          </p:nvPr>
        </p:nvSpPr>
        <p:spPr>
          <a:xfrm>
            <a:off x="4648200" y="1196975"/>
            <a:ext cx="4038600" cy="49291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84F01EB-03A2-4EC1-94E7-099A619A79C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8444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ro-R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181874D-08BE-4D61-803B-6F3F0CD967A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638341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FAB1EF3-F6A6-4B79-83C0-265A7F7FCD0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968618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5FFC78-26F5-4351-A567-CDAC8EF20F82}" type="datetimeFigureOut">
              <a:rPr lang="en-US" smtClean="0"/>
              <a:t>2014-06-17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E99A1-DBC6-495C-9D48-61C4DE0B9C34}" type="slidenum">
              <a:rPr lang="en-US" smtClean="0"/>
              <a:t>‹#›</a:t>
            </a:fld>
            <a:endParaRPr lang="en-US"/>
          </a:p>
        </p:txBody>
      </p:sp>
    </p:spTree>
    <p:extLst>
      <p:ext uri="{BB962C8B-B14F-4D97-AF65-F5344CB8AC3E}">
        <p14:creationId xmlns:p14="http://schemas.microsoft.com/office/powerpoint/2010/main" val="3936977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ED6892FE-7F5E-4DBB-90D0-0BDA98CD8FE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4812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ro-R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091AB6E-C7D4-47B5-8529-9ACC4FEDE83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810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ro-RO"/>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o-RO"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7DD7364-0FB1-46ED-B6BE-08F71EB1AC9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8473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5C96219-7CAC-47DE-B511-834BC339D9C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83102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2738" y="549275"/>
            <a:ext cx="2066925" cy="5576888"/>
          </a:xfrm>
        </p:spPr>
        <p:txBody>
          <a:bodyPr vert="eaVert"/>
          <a:lstStyle/>
          <a:p>
            <a:r>
              <a:rPr lang="en-US" smtClean="0"/>
              <a:t>Click to edit Master title style</a:t>
            </a:r>
            <a:endParaRPr lang="ro-RO"/>
          </a:p>
        </p:txBody>
      </p:sp>
      <p:sp>
        <p:nvSpPr>
          <p:cNvPr id="3" name="Vertical Text Placeholder 2"/>
          <p:cNvSpPr>
            <a:spLocks noGrp="1"/>
          </p:cNvSpPr>
          <p:nvPr>
            <p:ph type="body" orient="vert" idx="1"/>
          </p:nvPr>
        </p:nvSpPr>
        <p:spPr>
          <a:xfrm>
            <a:off x="457200" y="549275"/>
            <a:ext cx="6053138" cy="5576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9D8648E-C4EF-496C-BC39-A1A73D9CB5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106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38375" y="549275"/>
            <a:ext cx="6491288" cy="417513"/>
          </a:xfrm>
        </p:spPr>
        <p:txBody>
          <a:bodyPr/>
          <a:lstStyle/>
          <a:p>
            <a:r>
              <a:rPr lang="en-US" smtClean="0"/>
              <a:t>Click to edit Master title style</a:t>
            </a:r>
            <a:endParaRPr lang="ro-RO"/>
          </a:p>
        </p:txBody>
      </p:sp>
      <p:sp>
        <p:nvSpPr>
          <p:cNvPr id="3" name="Table Placeholder 2"/>
          <p:cNvSpPr>
            <a:spLocks noGrp="1"/>
          </p:cNvSpPr>
          <p:nvPr>
            <p:ph type="tbl" idx="1"/>
          </p:nvPr>
        </p:nvSpPr>
        <p:spPr>
          <a:xfrm>
            <a:off x="457200" y="1196975"/>
            <a:ext cx="8229600" cy="4929188"/>
          </a:xfrm>
        </p:spPr>
        <p:txBody>
          <a:bodyPr/>
          <a:lstStyle/>
          <a:p>
            <a:pPr lvl="0"/>
            <a:endParaRPr lang="ro-RO"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5D6FCDB-FDB8-466D-8770-9DE5E1837FE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9486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5FFC78-26F5-4351-A567-CDAC8EF20F82}" type="datetimeFigureOut">
              <a:rPr lang="en-US" smtClean="0"/>
              <a:t>2014-06-17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E99A1-DBC6-495C-9D48-61C4DE0B9C34}" type="slidenum">
              <a:rPr lang="en-US" smtClean="0"/>
              <a:t>‹#›</a:t>
            </a:fld>
            <a:endParaRPr lang="en-US"/>
          </a:p>
        </p:txBody>
      </p:sp>
    </p:spTree>
    <p:extLst>
      <p:ext uri="{BB962C8B-B14F-4D97-AF65-F5344CB8AC3E}">
        <p14:creationId xmlns:p14="http://schemas.microsoft.com/office/powerpoint/2010/main" val="26970373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5FFC78-26F5-4351-A567-CDAC8EF20F82}" type="datetimeFigureOut">
              <a:rPr lang="en-US" smtClean="0"/>
              <a:t>2014-06-17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BE99A1-DBC6-495C-9D48-61C4DE0B9C34}" type="slidenum">
              <a:rPr lang="en-US" smtClean="0"/>
              <a:t>‹#›</a:t>
            </a:fld>
            <a:endParaRPr lang="en-US"/>
          </a:p>
        </p:txBody>
      </p:sp>
    </p:spTree>
    <p:extLst>
      <p:ext uri="{BB962C8B-B14F-4D97-AF65-F5344CB8AC3E}">
        <p14:creationId xmlns:p14="http://schemas.microsoft.com/office/powerpoint/2010/main" val="3639430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5FFC78-26F5-4351-A567-CDAC8EF20F82}" type="datetimeFigureOut">
              <a:rPr lang="en-US" smtClean="0"/>
              <a:t>2014-06-17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BE99A1-DBC6-495C-9D48-61C4DE0B9C34}" type="slidenum">
              <a:rPr lang="en-US" smtClean="0"/>
              <a:t>‹#›</a:t>
            </a:fld>
            <a:endParaRPr lang="en-US"/>
          </a:p>
        </p:txBody>
      </p:sp>
    </p:spTree>
    <p:extLst>
      <p:ext uri="{BB962C8B-B14F-4D97-AF65-F5344CB8AC3E}">
        <p14:creationId xmlns:p14="http://schemas.microsoft.com/office/powerpoint/2010/main" val="340649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5FFC78-26F5-4351-A567-CDAC8EF20F82}" type="datetimeFigureOut">
              <a:rPr lang="en-US" smtClean="0"/>
              <a:t>2014-06-17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BE99A1-DBC6-495C-9D48-61C4DE0B9C34}" type="slidenum">
              <a:rPr lang="en-US" smtClean="0"/>
              <a:t>‹#›</a:t>
            </a:fld>
            <a:endParaRPr lang="en-US"/>
          </a:p>
        </p:txBody>
      </p:sp>
    </p:spTree>
    <p:extLst>
      <p:ext uri="{BB962C8B-B14F-4D97-AF65-F5344CB8AC3E}">
        <p14:creationId xmlns:p14="http://schemas.microsoft.com/office/powerpoint/2010/main" val="3000832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5FFC78-26F5-4351-A567-CDAC8EF20F82}" type="datetimeFigureOut">
              <a:rPr lang="en-US" smtClean="0"/>
              <a:t>2014-06-17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E99A1-DBC6-495C-9D48-61C4DE0B9C34}" type="slidenum">
              <a:rPr lang="en-US" smtClean="0"/>
              <a:t>‹#›</a:t>
            </a:fld>
            <a:endParaRPr lang="en-US"/>
          </a:p>
        </p:txBody>
      </p:sp>
    </p:spTree>
    <p:extLst>
      <p:ext uri="{BB962C8B-B14F-4D97-AF65-F5344CB8AC3E}">
        <p14:creationId xmlns:p14="http://schemas.microsoft.com/office/powerpoint/2010/main" val="38202736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5FFC78-26F5-4351-A567-CDAC8EF20F82}" type="datetimeFigureOut">
              <a:rPr lang="en-US" smtClean="0"/>
              <a:t>2014-06-17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E99A1-DBC6-495C-9D48-61C4DE0B9C34}" type="slidenum">
              <a:rPr lang="en-US" smtClean="0"/>
              <a:t>‹#›</a:t>
            </a:fld>
            <a:endParaRPr lang="en-US"/>
          </a:p>
        </p:txBody>
      </p:sp>
    </p:spTree>
    <p:extLst>
      <p:ext uri="{BB962C8B-B14F-4D97-AF65-F5344CB8AC3E}">
        <p14:creationId xmlns:p14="http://schemas.microsoft.com/office/powerpoint/2010/main" val="1040782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5FFC78-26F5-4351-A567-CDAC8EF20F82}" type="datetimeFigureOut">
              <a:rPr lang="en-US" smtClean="0"/>
              <a:t>2014-06-17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BE99A1-DBC6-495C-9D48-61C4DE0B9C34}" type="slidenum">
              <a:rPr lang="en-US" smtClean="0"/>
              <a:t>‹#›</a:t>
            </a:fld>
            <a:endParaRPr lang="en-US"/>
          </a:p>
        </p:txBody>
      </p:sp>
    </p:spTree>
    <p:extLst>
      <p:ext uri="{BB962C8B-B14F-4D97-AF65-F5344CB8AC3E}">
        <p14:creationId xmlns:p14="http://schemas.microsoft.com/office/powerpoint/2010/main" val="2619824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Layout_ADfel20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2238375" y="549275"/>
            <a:ext cx="6491288"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457200" y="1196975"/>
            <a:ext cx="8229600" cy="492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FBD4487-2585-4CB7-8257-D6D0512A27B8}" type="slidenum">
              <a:rPr lang="en-US" altLang="en-US">
                <a:solidFill>
                  <a:srgbClr val="000000"/>
                </a:solidFill>
                <a:latin typeface="Arial" panose="020B0604020202020204" pitchFamily="34" charset="0"/>
                <a:cs typeface="Arial" panose="020B0604020202020204" pitchFamily="34" charset="0"/>
              </a:rPr>
              <a:pPr fontAlgn="base">
                <a:spcBef>
                  <a:spcPct val="0"/>
                </a:spcBef>
                <a:spcAft>
                  <a:spcPct val="0"/>
                </a:spcAft>
              </a:pPr>
              <a:t>‹#›</a:t>
            </a:fld>
            <a:endParaRPr lang="en-US" altLang="en-US">
              <a:solidFill>
                <a:srgbClr val="000000"/>
              </a:solidFill>
              <a:latin typeface="Arial" panose="020B0604020202020204" pitchFamily="34" charset="0"/>
              <a:cs typeface="Arial" panose="020B0604020202020204" pitchFamily="34" charset="0"/>
            </a:endParaRPr>
          </a:p>
        </p:txBody>
      </p:sp>
      <p:pic>
        <p:nvPicPr>
          <p:cNvPr id="1032" name="Picture 9" descr="ADfel_logo_TRANSPAREN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5650" y="361950"/>
            <a:ext cx="10414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895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Tahoma" pitchFamily="34" charset="0"/>
        </a:defRPr>
      </a:lvl2pPr>
      <a:lvl3pPr algn="l" rtl="0" eaLnBrk="0" fontAlgn="base" hangingPunct="0">
        <a:spcBef>
          <a:spcPct val="0"/>
        </a:spcBef>
        <a:spcAft>
          <a:spcPct val="0"/>
        </a:spcAft>
        <a:defRPr sz="2800">
          <a:solidFill>
            <a:schemeClr val="bg1"/>
          </a:solidFill>
          <a:latin typeface="Tahoma" pitchFamily="34" charset="0"/>
        </a:defRPr>
      </a:lvl3pPr>
      <a:lvl4pPr algn="l" rtl="0" eaLnBrk="0" fontAlgn="base" hangingPunct="0">
        <a:spcBef>
          <a:spcPct val="0"/>
        </a:spcBef>
        <a:spcAft>
          <a:spcPct val="0"/>
        </a:spcAft>
        <a:defRPr sz="2800">
          <a:solidFill>
            <a:schemeClr val="bg1"/>
          </a:solidFill>
          <a:latin typeface="Tahoma" pitchFamily="34" charset="0"/>
        </a:defRPr>
      </a:lvl4pPr>
      <a:lvl5pPr algn="l" rtl="0" eaLnBrk="0" fontAlgn="base" hangingPunct="0">
        <a:spcBef>
          <a:spcPct val="0"/>
        </a:spcBef>
        <a:spcAft>
          <a:spcPct val="0"/>
        </a:spcAft>
        <a:defRPr sz="2800">
          <a:solidFill>
            <a:schemeClr val="bg1"/>
          </a:solidFill>
          <a:latin typeface="Tahoma" pitchFamily="34" charset="0"/>
        </a:defRPr>
      </a:lvl5pPr>
      <a:lvl6pPr marL="457200" algn="l" rtl="0" fontAlgn="base">
        <a:spcBef>
          <a:spcPct val="0"/>
        </a:spcBef>
        <a:spcAft>
          <a:spcPct val="0"/>
        </a:spcAft>
        <a:defRPr sz="2800">
          <a:solidFill>
            <a:schemeClr val="bg1"/>
          </a:solidFill>
          <a:latin typeface="Tahoma" pitchFamily="34" charset="0"/>
        </a:defRPr>
      </a:lvl6pPr>
      <a:lvl7pPr marL="914400" algn="l" rtl="0" fontAlgn="base">
        <a:spcBef>
          <a:spcPct val="0"/>
        </a:spcBef>
        <a:spcAft>
          <a:spcPct val="0"/>
        </a:spcAft>
        <a:defRPr sz="2800">
          <a:solidFill>
            <a:schemeClr val="bg1"/>
          </a:solidFill>
          <a:latin typeface="Tahoma" pitchFamily="34" charset="0"/>
        </a:defRPr>
      </a:lvl7pPr>
      <a:lvl8pPr marL="1371600" algn="l" rtl="0" fontAlgn="base">
        <a:spcBef>
          <a:spcPct val="0"/>
        </a:spcBef>
        <a:spcAft>
          <a:spcPct val="0"/>
        </a:spcAft>
        <a:defRPr sz="2800">
          <a:solidFill>
            <a:schemeClr val="bg1"/>
          </a:solidFill>
          <a:latin typeface="Tahoma" pitchFamily="34" charset="0"/>
        </a:defRPr>
      </a:lvl8pPr>
      <a:lvl9pPr marL="1828800" algn="l" rtl="0" fontAlgn="base">
        <a:spcBef>
          <a:spcPct val="0"/>
        </a:spcBef>
        <a:spcAft>
          <a:spcPct val="0"/>
        </a:spcAft>
        <a:defRPr sz="2800">
          <a:solidFill>
            <a:schemeClr val="bg1"/>
          </a:solidFill>
          <a:latin typeface="Tahoma"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Layout_ADfel20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2238375" y="549275"/>
            <a:ext cx="6491288" cy="41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457200" y="1196975"/>
            <a:ext cx="8229600" cy="4929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CFBD4487-2585-4CB7-8257-D6D0512A27B8}" type="slidenum">
              <a:rPr lang="en-US" altLang="en-US">
                <a:solidFill>
                  <a:srgbClr val="000000"/>
                </a:solidFill>
                <a:latin typeface="Arial" panose="020B0604020202020204" pitchFamily="34" charset="0"/>
                <a:cs typeface="Arial" panose="020B0604020202020204" pitchFamily="34" charset="0"/>
              </a:rPr>
              <a:pPr fontAlgn="base">
                <a:spcBef>
                  <a:spcPct val="0"/>
                </a:spcBef>
                <a:spcAft>
                  <a:spcPct val="0"/>
                </a:spcAft>
              </a:pPr>
              <a:t>‹#›</a:t>
            </a:fld>
            <a:endParaRPr lang="en-US" altLang="en-US">
              <a:solidFill>
                <a:srgbClr val="000000"/>
              </a:solidFill>
              <a:latin typeface="Arial" panose="020B0604020202020204" pitchFamily="34" charset="0"/>
              <a:cs typeface="Arial" panose="020B0604020202020204" pitchFamily="34" charset="0"/>
            </a:endParaRPr>
          </a:p>
        </p:txBody>
      </p:sp>
      <p:pic>
        <p:nvPicPr>
          <p:cNvPr id="1032" name="Picture 9" descr="ADfel_logo_TRANSPAREN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55650" y="361950"/>
            <a:ext cx="1041400"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41237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Tahoma" pitchFamily="34" charset="0"/>
        </a:defRPr>
      </a:lvl2pPr>
      <a:lvl3pPr algn="l" rtl="0" eaLnBrk="0" fontAlgn="base" hangingPunct="0">
        <a:spcBef>
          <a:spcPct val="0"/>
        </a:spcBef>
        <a:spcAft>
          <a:spcPct val="0"/>
        </a:spcAft>
        <a:defRPr sz="2800">
          <a:solidFill>
            <a:schemeClr val="bg1"/>
          </a:solidFill>
          <a:latin typeface="Tahoma" pitchFamily="34" charset="0"/>
        </a:defRPr>
      </a:lvl3pPr>
      <a:lvl4pPr algn="l" rtl="0" eaLnBrk="0" fontAlgn="base" hangingPunct="0">
        <a:spcBef>
          <a:spcPct val="0"/>
        </a:spcBef>
        <a:spcAft>
          <a:spcPct val="0"/>
        </a:spcAft>
        <a:defRPr sz="2800">
          <a:solidFill>
            <a:schemeClr val="bg1"/>
          </a:solidFill>
          <a:latin typeface="Tahoma" pitchFamily="34" charset="0"/>
        </a:defRPr>
      </a:lvl4pPr>
      <a:lvl5pPr algn="l" rtl="0" eaLnBrk="0" fontAlgn="base" hangingPunct="0">
        <a:spcBef>
          <a:spcPct val="0"/>
        </a:spcBef>
        <a:spcAft>
          <a:spcPct val="0"/>
        </a:spcAft>
        <a:defRPr sz="2800">
          <a:solidFill>
            <a:schemeClr val="bg1"/>
          </a:solidFill>
          <a:latin typeface="Tahoma" pitchFamily="34" charset="0"/>
        </a:defRPr>
      </a:lvl5pPr>
      <a:lvl6pPr marL="457200" algn="l" rtl="0" fontAlgn="base">
        <a:spcBef>
          <a:spcPct val="0"/>
        </a:spcBef>
        <a:spcAft>
          <a:spcPct val="0"/>
        </a:spcAft>
        <a:defRPr sz="2800">
          <a:solidFill>
            <a:schemeClr val="bg1"/>
          </a:solidFill>
          <a:latin typeface="Tahoma" pitchFamily="34" charset="0"/>
        </a:defRPr>
      </a:lvl6pPr>
      <a:lvl7pPr marL="914400" algn="l" rtl="0" fontAlgn="base">
        <a:spcBef>
          <a:spcPct val="0"/>
        </a:spcBef>
        <a:spcAft>
          <a:spcPct val="0"/>
        </a:spcAft>
        <a:defRPr sz="2800">
          <a:solidFill>
            <a:schemeClr val="bg1"/>
          </a:solidFill>
          <a:latin typeface="Tahoma" pitchFamily="34" charset="0"/>
        </a:defRPr>
      </a:lvl7pPr>
      <a:lvl8pPr marL="1371600" algn="l" rtl="0" fontAlgn="base">
        <a:spcBef>
          <a:spcPct val="0"/>
        </a:spcBef>
        <a:spcAft>
          <a:spcPct val="0"/>
        </a:spcAft>
        <a:defRPr sz="2800">
          <a:solidFill>
            <a:schemeClr val="bg1"/>
          </a:solidFill>
          <a:latin typeface="Tahoma" pitchFamily="34" charset="0"/>
        </a:defRPr>
      </a:lvl8pPr>
      <a:lvl9pPr marL="1828800" algn="l" rtl="0" fontAlgn="base">
        <a:spcBef>
          <a:spcPct val="0"/>
        </a:spcBef>
        <a:spcAft>
          <a:spcPct val="0"/>
        </a:spcAft>
        <a:defRPr sz="2800">
          <a:solidFill>
            <a:schemeClr val="bg1"/>
          </a:solidFill>
          <a:latin typeface="Tahoma"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iqads.ro/podcast/643" TargetMode="External"/><Relationship Id="rId2" Type="http://schemas.openxmlformats.org/officeDocument/2006/relationships/hyperlink" Target="http://www.iqads.ro/podcast/919"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www.iqads.ro/podcast/635/" TargetMode="External"/></Relationships>
</file>

<file path=ppt/slides/_rels/slide12.xml.rels><?xml version="1.0" encoding="UTF-8" standalone="yes"?>
<Relationships xmlns="http://schemas.openxmlformats.org/package/2006/relationships"><Relationship Id="rId8" Type="http://schemas.openxmlformats.org/officeDocument/2006/relationships/hyperlink" Target="http://www.iqads.ro/mediacontinut/prezentari/ADfel_Fabrica_Descrierea_locatiei.pdf" TargetMode="External"/><Relationship Id="rId3" Type="http://schemas.openxmlformats.org/officeDocument/2006/relationships/hyperlink" Target="http://www.iqads.ro/mediacontinut/prezentari/ADfel_2014_General_RO.pdf" TargetMode="External"/><Relationship Id="rId7" Type="http://schemas.openxmlformats.org/officeDocument/2006/relationships/hyperlink" Target="http://www.iqads.ro/mediacontinut/prezentari/ADfel_Case_studies_2012-2008.pdf"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www.iqads.ro/mediacontinut/prezentari/ADfel_2014_Short.pptx" TargetMode="External"/><Relationship Id="rId5" Type="http://schemas.openxmlformats.org/officeDocument/2006/relationships/hyperlink" Target="http://www.iqads.ro/mediacontinut/prezentari/ADfel_2014_Short.pdf" TargetMode="External"/><Relationship Id="rId4" Type="http://schemas.openxmlformats.org/officeDocument/2006/relationships/hyperlink" Target="http://www.iqads.ro/mediacontinut/prezentari/ADfel_2014_General_RO.pptx" TargetMode="Externa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hyperlink" Target="http://www.atelierele.iqadskadett.ro/" TargetMode="External"/><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iqads.ro/articol/14685"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hyperlink" Target="http://www.iqads.ro/podcast_870" TargetMode="External"/><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7.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hyperlink" Target="http://www.iqads.ro/podcast/1083" TargetMode="External"/><Relationship Id="rId5" Type="http://schemas.openxmlformats.org/officeDocument/2006/relationships/image" Target="../media/image22.jpeg"/><Relationship Id="rId10" Type="http://schemas.openxmlformats.org/officeDocument/2006/relationships/hyperlink" Target="http://www.iqads.ro/podcast/1050" TargetMode="External"/><Relationship Id="rId4" Type="http://schemas.openxmlformats.org/officeDocument/2006/relationships/image" Target="../media/image21.jpeg"/><Relationship Id="rId9" Type="http://schemas.openxmlformats.org/officeDocument/2006/relationships/image" Target="../media/image2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hyperlink" Target="http://www.cupaagentiilor.ro/karaok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28.jpe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hyperlink" Target="http://www.iqads.ro/podcast/980" TargetMode="External"/><Relationship Id="rId4" Type="http://schemas.openxmlformats.org/officeDocument/2006/relationships/hyperlink" Target="http://www.iqads.ro/podcast/1083"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adfel.ro/" TargetMode="Externa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hyperlink" Target="http://www.iqads.ro/mediacontinut/prezentari/Cupa_Agentiilor_la_Karaoke_2014_RO_General.pdf"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hyperlink" Target="http://www.iqads.ro/mediacontinut/prezentari/Cupa_Agentiilor_la_Karaoke_2014_RO_General.pptx"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cupaagentiilor.ro/gaming" TargetMode="External"/><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www.iqads.ro/mediacontinut/prezentari/Cupa_Agentiilor_la_Gaming_2014_RO_teasing.pdf"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9.jpeg"/><Relationship Id="rId11" Type="http://schemas.openxmlformats.org/officeDocument/2006/relationships/image" Target="../media/image53.png"/><Relationship Id="rId5" Type="http://schemas.openxmlformats.org/officeDocument/2006/relationships/image" Target="../media/image48.jpeg"/><Relationship Id="rId10" Type="http://schemas.openxmlformats.org/officeDocument/2006/relationships/image" Target="../media/image8.png"/><Relationship Id="rId4" Type="http://schemas.openxmlformats.org/officeDocument/2006/relationships/image" Target="../media/image47.jpeg"/><Relationship Id="rId9" Type="http://schemas.openxmlformats.org/officeDocument/2006/relationships/image" Target="../media/image52.jpeg"/></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hyperlink" Target="iqads.ro/articol/26772/" TargetMode="External"/><Relationship Id="rId3" Type="http://schemas.openxmlformats.org/officeDocument/2006/relationships/image" Target="../media/image2.png"/><Relationship Id="rId7" Type="http://schemas.openxmlformats.org/officeDocument/2006/relationships/hyperlink" Target="iqads.ro/podcast/1050" TargetMode="External"/><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hyperlink" Target="http://www.iqads.ro/podcast/1050"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creator.iqads.ro/PUMAT7/inscrieri" TargetMode="External"/><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hyperlink" Target="http://www.youtube.com/watch?v=vSufuUu_eus&amp;feature=youtu.be" TargetMode="External"/><Relationship Id="rId5" Type="http://schemas.openxmlformats.org/officeDocument/2006/relationships/hyperlink" Target="https://www.puma.com/social/news/puma-t7-etno-shake-by-lana" TargetMode="External"/><Relationship Id="rId4" Type="http://schemas.openxmlformats.org/officeDocument/2006/relationships/hyperlink" Target="http://creator.iqads.ro/PUMAT7/creatie/1485/ro2.html"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61.jpeg"/><Relationship Id="rId13" Type="http://schemas.openxmlformats.org/officeDocument/2006/relationships/image" Target="../media/image66.jpeg"/><Relationship Id="rId18" Type="http://schemas.openxmlformats.org/officeDocument/2006/relationships/image" Target="../media/image71.jpeg"/><Relationship Id="rId26" Type="http://schemas.openxmlformats.org/officeDocument/2006/relationships/image" Target="../media/image79.jpeg"/><Relationship Id="rId3" Type="http://schemas.openxmlformats.org/officeDocument/2006/relationships/image" Target="../media/image56.jpeg"/><Relationship Id="rId21" Type="http://schemas.openxmlformats.org/officeDocument/2006/relationships/image" Target="../media/image74.jpeg"/><Relationship Id="rId7" Type="http://schemas.openxmlformats.org/officeDocument/2006/relationships/image" Target="../media/image60.jpeg"/><Relationship Id="rId12" Type="http://schemas.openxmlformats.org/officeDocument/2006/relationships/image" Target="../media/image65.jpeg"/><Relationship Id="rId17" Type="http://schemas.openxmlformats.org/officeDocument/2006/relationships/image" Target="../media/image70.jpeg"/><Relationship Id="rId25" Type="http://schemas.openxmlformats.org/officeDocument/2006/relationships/image" Target="../media/image78.jpeg"/><Relationship Id="rId2" Type="http://schemas.openxmlformats.org/officeDocument/2006/relationships/image" Target="../media/image55.jpeg"/><Relationship Id="rId16" Type="http://schemas.openxmlformats.org/officeDocument/2006/relationships/image" Target="../media/image69.png"/><Relationship Id="rId20" Type="http://schemas.openxmlformats.org/officeDocument/2006/relationships/image" Target="../media/image73.jpeg"/><Relationship Id="rId29"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4.jpeg"/><Relationship Id="rId24" Type="http://schemas.openxmlformats.org/officeDocument/2006/relationships/image" Target="../media/image77.jpeg"/><Relationship Id="rId5" Type="http://schemas.openxmlformats.org/officeDocument/2006/relationships/image" Target="../media/image58.jpeg"/><Relationship Id="rId15" Type="http://schemas.openxmlformats.org/officeDocument/2006/relationships/image" Target="../media/image68.jpeg"/><Relationship Id="rId23" Type="http://schemas.openxmlformats.org/officeDocument/2006/relationships/image" Target="../media/image76.jpeg"/><Relationship Id="rId28" Type="http://schemas.openxmlformats.org/officeDocument/2006/relationships/image" Target="../media/image81.jpeg"/><Relationship Id="rId10" Type="http://schemas.openxmlformats.org/officeDocument/2006/relationships/image" Target="../media/image63.jpeg"/><Relationship Id="rId19" Type="http://schemas.openxmlformats.org/officeDocument/2006/relationships/image" Target="../media/image72.jpeg"/><Relationship Id="rId31" Type="http://schemas.openxmlformats.org/officeDocument/2006/relationships/hyperlink" Target="http://creator.iqads.ro/NokiaLumia520/inscrieri" TargetMode="External"/><Relationship Id="rId4" Type="http://schemas.openxmlformats.org/officeDocument/2006/relationships/image" Target="../media/image57.jpeg"/><Relationship Id="rId9" Type="http://schemas.openxmlformats.org/officeDocument/2006/relationships/image" Target="../media/image62.jpeg"/><Relationship Id="rId14" Type="http://schemas.openxmlformats.org/officeDocument/2006/relationships/image" Target="../media/image67.jpeg"/><Relationship Id="rId22" Type="http://schemas.openxmlformats.org/officeDocument/2006/relationships/image" Target="../media/image75.jpeg"/><Relationship Id="rId27" Type="http://schemas.openxmlformats.org/officeDocument/2006/relationships/image" Target="../media/image80.jpeg"/><Relationship Id="rId30" Type="http://schemas.openxmlformats.org/officeDocument/2006/relationships/image" Target="../media/image83.png"/></Relationships>
</file>

<file path=ppt/slides/_rels/slide44.xml.rels><?xml version="1.0" encoding="UTF-8" standalone="yes"?>
<Relationships xmlns="http://schemas.openxmlformats.org/package/2006/relationships"><Relationship Id="rId13" Type="http://schemas.openxmlformats.org/officeDocument/2006/relationships/image" Target="../media/image94.jpeg"/><Relationship Id="rId18" Type="http://schemas.openxmlformats.org/officeDocument/2006/relationships/image" Target="../media/image99.png"/><Relationship Id="rId26" Type="http://schemas.openxmlformats.org/officeDocument/2006/relationships/image" Target="../media/image107.jpeg"/><Relationship Id="rId39" Type="http://schemas.openxmlformats.org/officeDocument/2006/relationships/image" Target="../media/image120.png"/><Relationship Id="rId21" Type="http://schemas.openxmlformats.org/officeDocument/2006/relationships/image" Target="../media/image102.png"/><Relationship Id="rId34" Type="http://schemas.openxmlformats.org/officeDocument/2006/relationships/image" Target="../media/image115.png"/><Relationship Id="rId42" Type="http://schemas.openxmlformats.org/officeDocument/2006/relationships/image" Target="../media/image123.png"/><Relationship Id="rId47" Type="http://schemas.openxmlformats.org/officeDocument/2006/relationships/image" Target="../media/image128.png"/><Relationship Id="rId50" Type="http://schemas.openxmlformats.org/officeDocument/2006/relationships/image" Target="../media/image131.png"/><Relationship Id="rId55" Type="http://schemas.openxmlformats.org/officeDocument/2006/relationships/image" Target="../media/image136.jpeg"/><Relationship Id="rId7" Type="http://schemas.openxmlformats.org/officeDocument/2006/relationships/image" Target="../media/image89.png"/><Relationship Id="rId2" Type="http://schemas.openxmlformats.org/officeDocument/2006/relationships/image" Target="../media/image84.png"/><Relationship Id="rId16" Type="http://schemas.openxmlformats.org/officeDocument/2006/relationships/image" Target="../media/image97.png"/><Relationship Id="rId29" Type="http://schemas.openxmlformats.org/officeDocument/2006/relationships/image" Target="../media/image110.png"/><Relationship Id="rId11" Type="http://schemas.openxmlformats.org/officeDocument/2006/relationships/image" Target="../media/image93.png"/><Relationship Id="rId24" Type="http://schemas.openxmlformats.org/officeDocument/2006/relationships/image" Target="../media/image105.png"/><Relationship Id="rId32" Type="http://schemas.openxmlformats.org/officeDocument/2006/relationships/image" Target="../media/image113.png"/><Relationship Id="rId37" Type="http://schemas.openxmlformats.org/officeDocument/2006/relationships/image" Target="../media/image118.png"/><Relationship Id="rId40" Type="http://schemas.openxmlformats.org/officeDocument/2006/relationships/image" Target="../media/image121.png"/><Relationship Id="rId45" Type="http://schemas.openxmlformats.org/officeDocument/2006/relationships/image" Target="../media/image126.jpeg"/><Relationship Id="rId53" Type="http://schemas.openxmlformats.org/officeDocument/2006/relationships/image" Target="../media/image134.png"/><Relationship Id="rId5" Type="http://schemas.openxmlformats.org/officeDocument/2006/relationships/image" Target="../media/image87.png"/><Relationship Id="rId10" Type="http://schemas.openxmlformats.org/officeDocument/2006/relationships/image" Target="../media/image92.png"/><Relationship Id="rId19" Type="http://schemas.openxmlformats.org/officeDocument/2006/relationships/image" Target="../media/image100.png"/><Relationship Id="rId31" Type="http://schemas.openxmlformats.org/officeDocument/2006/relationships/image" Target="../media/image112.png"/><Relationship Id="rId44" Type="http://schemas.openxmlformats.org/officeDocument/2006/relationships/image" Target="../media/image125.png"/><Relationship Id="rId52" Type="http://schemas.openxmlformats.org/officeDocument/2006/relationships/image" Target="../media/image133.png"/><Relationship Id="rId4" Type="http://schemas.openxmlformats.org/officeDocument/2006/relationships/image" Target="../media/image86.jpeg"/><Relationship Id="rId9" Type="http://schemas.openxmlformats.org/officeDocument/2006/relationships/image" Target="../media/image91.png"/><Relationship Id="rId14" Type="http://schemas.openxmlformats.org/officeDocument/2006/relationships/image" Target="../media/image95.png"/><Relationship Id="rId22" Type="http://schemas.openxmlformats.org/officeDocument/2006/relationships/image" Target="../media/image103.png"/><Relationship Id="rId27" Type="http://schemas.openxmlformats.org/officeDocument/2006/relationships/image" Target="../media/image108.png"/><Relationship Id="rId30" Type="http://schemas.openxmlformats.org/officeDocument/2006/relationships/image" Target="../media/image111.png"/><Relationship Id="rId35" Type="http://schemas.openxmlformats.org/officeDocument/2006/relationships/image" Target="../media/image116.png"/><Relationship Id="rId43" Type="http://schemas.openxmlformats.org/officeDocument/2006/relationships/image" Target="../media/image124.png"/><Relationship Id="rId48" Type="http://schemas.openxmlformats.org/officeDocument/2006/relationships/image" Target="../media/image129.png"/><Relationship Id="rId56" Type="http://schemas.openxmlformats.org/officeDocument/2006/relationships/hyperlink" Target="http://creator.iqads.ro/grandspoof2013/inscrieri" TargetMode="External"/><Relationship Id="rId8" Type="http://schemas.openxmlformats.org/officeDocument/2006/relationships/image" Target="../media/image90.png"/><Relationship Id="rId51" Type="http://schemas.openxmlformats.org/officeDocument/2006/relationships/image" Target="../media/image132.png"/><Relationship Id="rId3" Type="http://schemas.openxmlformats.org/officeDocument/2006/relationships/image" Target="../media/image85.png"/><Relationship Id="rId12" Type="http://schemas.openxmlformats.org/officeDocument/2006/relationships/image" Target="../media/image83.png"/><Relationship Id="rId17" Type="http://schemas.openxmlformats.org/officeDocument/2006/relationships/image" Target="../media/image98.png"/><Relationship Id="rId25" Type="http://schemas.openxmlformats.org/officeDocument/2006/relationships/image" Target="../media/image106.png"/><Relationship Id="rId33" Type="http://schemas.openxmlformats.org/officeDocument/2006/relationships/image" Target="../media/image114.png"/><Relationship Id="rId38" Type="http://schemas.openxmlformats.org/officeDocument/2006/relationships/image" Target="../media/image119.png"/><Relationship Id="rId46" Type="http://schemas.openxmlformats.org/officeDocument/2006/relationships/image" Target="../media/image127.jpeg"/><Relationship Id="rId20" Type="http://schemas.openxmlformats.org/officeDocument/2006/relationships/image" Target="../media/image101.png"/><Relationship Id="rId41" Type="http://schemas.openxmlformats.org/officeDocument/2006/relationships/image" Target="../media/image122.png"/><Relationship Id="rId54" Type="http://schemas.openxmlformats.org/officeDocument/2006/relationships/image" Target="../media/image135.png"/><Relationship Id="rId1" Type="http://schemas.openxmlformats.org/officeDocument/2006/relationships/slideLayout" Target="../slideLayouts/slideLayout2.xml"/><Relationship Id="rId6" Type="http://schemas.openxmlformats.org/officeDocument/2006/relationships/image" Target="../media/image88.png"/><Relationship Id="rId15" Type="http://schemas.openxmlformats.org/officeDocument/2006/relationships/image" Target="../media/image96.png"/><Relationship Id="rId23" Type="http://schemas.openxmlformats.org/officeDocument/2006/relationships/image" Target="../media/image104.png"/><Relationship Id="rId28" Type="http://schemas.openxmlformats.org/officeDocument/2006/relationships/image" Target="../media/image109.png"/><Relationship Id="rId36" Type="http://schemas.openxmlformats.org/officeDocument/2006/relationships/image" Target="../media/image117.png"/><Relationship Id="rId49" Type="http://schemas.openxmlformats.org/officeDocument/2006/relationships/image" Target="../media/image130.jpe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www.iqads.ro/mediacontinut/prezentari/The_Creator_Promovare_si_rezultate_competitii.pdf"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hyperlink" Target="http://www.iqads.ro/mediacontinut/prezentari/The_Creator_Promovare_si_rezultate_competitii.pptx"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144.jpg"/><Relationship Id="rId13" Type="http://schemas.openxmlformats.org/officeDocument/2006/relationships/image" Target="../media/image149.jpeg"/><Relationship Id="rId18" Type="http://schemas.openxmlformats.org/officeDocument/2006/relationships/image" Target="../media/image154.jpeg"/><Relationship Id="rId3" Type="http://schemas.openxmlformats.org/officeDocument/2006/relationships/image" Target="../media/image139.png"/><Relationship Id="rId21" Type="http://schemas.openxmlformats.org/officeDocument/2006/relationships/image" Target="../media/image157.png"/><Relationship Id="rId7" Type="http://schemas.openxmlformats.org/officeDocument/2006/relationships/image" Target="../media/image143.jpeg"/><Relationship Id="rId12" Type="http://schemas.openxmlformats.org/officeDocument/2006/relationships/image" Target="../media/image148.jpeg"/><Relationship Id="rId17" Type="http://schemas.openxmlformats.org/officeDocument/2006/relationships/image" Target="../media/image153.jpeg"/><Relationship Id="rId2" Type="http://schemas.openxmlformats.org/officeDocument/2006/relationships/image" Target="../media/image138.png"/><Relationship Id="rId16" Type="http://schemas.openxmlformats.org/officeDocument/2006/relationships/image" Target="../media/image152.jpeg"/><Relationship Id="rId20"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42.jpeg"/><Relationship Id="rId11" Type="http://schemas.openxmlformats.org/officeDocument/2006/relationships/image" Target="../media/image147.jpg"/><Relationship Id="rId5" Type="http://schemas.openxmlformats.org/officeDocument/2006/relationships/image" Target="../media/image141.jpeg"/><Relationship Id="rId15" Type="http://schemas.openxmlformats.org/officeDocument/2006/relationships/image" Target="../media/image151.jpeg"/><Relationship Id="rId10" Type="http://schemas.openxmlformats.org/officeDocument/2006/relationships/image" Target="../media/image146.png"/><Relationship Id="rId19" Type="http://schemas.openxmlformats.org/officeDocument/2006/relationships/image" Target="../media/image155.png"/><Relationship Id="rId4" Type="http://schemas.openxmlformats.org/officeDocument/2006/relationships/image" Target="../media/image140.jpeg"/><Relationship Id="rId9" Type="http://schemas.openxmlformats.org/officeDocument/2006/relationships/image" Target="../media/image145.jpeg"/><Relationship Id="rId14" Type="http://schemas.openxmlformats.org/officeDocument/2006/relationships/image" Target="../media/image150.jpeg"/></Relationships>
</file>

<file path=ppt/slides/_rels/slide4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www.iqads.ro/articol/26772/" TargetMode="External"/><Relationship Id="rId2" Type="http://schemas.openxmlformats.org/officeDocument/2006/relationships/hyperlink" Target="file:///C:\Users\Marin\Desktop\iqads.ro\podcast\1050"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hyperlink" Target="http://www.smark.ro/articol/29481"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iqads.ro/mediacontinut/prezentari/SMARK_KnowHow_2014_EN_General.pptx" TargetMode="External"/><Relationship Id="rId2" Type="http://schemas.openxmlformats.org/officeDocument/2006/relationships/hyperlink" Target="http://www.iqads.ro/mediacontinut/prezentari/SMARK_KnowHow_2014_EN_General.pdf" TargetMode="Externa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www.kuxa.ro/" TargetMode="External"/><Relationship Id="rId7" Type="http://schemas.openxmlformats.org/officeDocument/2006/relationships/image" Target="../media/image161.jpeg"/><Relationship Id="rId2" Type="http://schemas.openxmlformats.org/officeDocument/2006/relationships/hyperlink" Target="http://www.iqads.ro/podcast/968" TargetMode="External"/><Relationship Id="rId1" Type="http://schemas.openxmlformats.org/officeDocument/2006/relationships/slideLayout" Target="../slideLayouts/slideLayout2.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slides/_rels/slide5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 Id="rId5" Type="http://schemas.openxmlformats.org/officeDocument/2006/relationships/image" Target="../media/image165.jpeg"/><Relationship Id="rId4" Type="http://schemas.openxmlformats.org/officeDocument/2006/relationships/image" Target="../media/image164.jpeg"/></Relationships>
</file>

<file path=ppt/slides/_rels/slide57.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hyperlink" Target="http://www.iqads.ro/podcast/980" TargetMode="External"/><Relationship Id="rId7" Type="http://schemas.openxmlformats.org/officeDocument/2006/relationships/image" Target="../media/image168.jpeg"/><Relationship Id="rId2" Type="http://schemas.openxmlformats.org/officeDocument/2006/relationships/hyperlink" Target="http://www.iqads.ro/podcast/968" TargetMode="External"/><Relationship Id="rId1" Type="http://schemas.openxmlformats.org/officeDocument/2006/relationships/slideLayout" Target="../slideLayouts/slideLayout2.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hyperlink" Target="https://www.facebook.com/photo.php?fbid=598679103528159&amp;set=a.598594890203247.1073741879.105155819547159&amp;type=3&amp;theater"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72.jpeg"/><Relationship Id="rId4" Type="http://schemas.openxmlformats.org/officeDocument/2006/relationships/image" Target="../media/image171.jpeg"/></Relationships>
</file>

<file path=ppt/slides/_rels/slide59.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image" Target="../media/image173.jpg"/><Relationship Id="rId1" Type="http://schemas.openxmlformats.org/officeDocument/2006/relationships/slideLayout" Target="../slideLayouts/slideLayout2.xml"/><Relationship Id="rId5" Type="http://schemas.openxmlformats.org/officeDocument/2006/relationships/image" Target="../media/image176.jpg"/><Relationship Id="rId4" Type="http://schemas.openxmlformats.org/officeDocument/2006/relationships/image" Target="../media/image175.jp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hyperlink" Target="http://www.iqads.ro/podcast/870" TargetMode="External"/><Relationship Id="rId7" Type="http://schemas.openxmlformats.org/officeDocument/2006/relationships/image" Target="../media/image180.jpg"/><Relationship Id="rId2" Type="http://schemas.openxmlformats.org/officeDocument/2006/relationships/hyperlink" Target="http://www.iqads.ro/podcast/221" TargetMode="External"/><Relationship Id="rId1" Type="http://schemas.openxmlformats.org/officeDocument/2006/relationships/slideLayout" Target="../slideLayouts/slideLayout2.xml"/><Relationship Id="rId6" Type="http://schemas.openxmlformats.org/officeDocument/2006/relationships/image" Target="../media/image179.jpg"/><Relationship Id="rId5" Type="http://schemas.openxmlformats.org/officeDocument/2006/relationships/image" Target="../media/image178.jpg"/><Relationship Id="rId4" Type="http://schemas.openxmlformats.org/officeDocument/2006/relationships/image" Target="../media/image177.jpg"/></Relationships>
</file>

<file path=ppt/slides/_rels/slide61.xml.rels><?xml version="1.0" encoding="UTF-8" standalone="yes"?>
<Relationships xmlns="http://schemas.openxmlformats.org/package/2006/relationships"><Relationship Id="rId3" Type="http://schemas.openxmlformats.org/officeDocument/2006/relationships/hyperlink" Target="mailto:Marin@IQads.ro"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mailto:Monica@IQads.ro" TargetMode="External"/><Relationship Id="rId5" Type="http://schemas.openxmlformats.org/officeDocument/2006/relationships/hyperlink" Target="mailto:adriana@IQads.ro" TargetMode="External"/><Relationship Id="rId4" Type="http://schemas.openxmlformats.org/officeDocument/2006/relationships/hyperlink" Target="mailto:marin@IQads.ro"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www.iqads.ro/podcast/644" TargetMode="External"/><Relationship Id="rId7" Type="http://schemas.openxmlformats.org/officeDocument/2006/relationships/image" Target="../media/image2.png"/><Relationship Id="rId2" Type="http://schemas.openxmlformats.org/officeDocument/2006/relationships/hyperlink" Target="http://www.iqads.ro/podcast/643" TargetMode="External"/><Relationship Id="rId1" Type="http://schemas.openxmlformats.org/officeDocument/2006/relationships/slideLayout" Target="../slideLayouts/slideLayout2.xml"/><Relationship Id="rId6" Type="http://schemas.openxmlformats.org/officeDocument/2006/relationships/hyperlink" Target="http://www.iqads.ro/podcast/698" TargetMode="External"/><Relationship Id="rId5" Type="http://schemas.openxmlformats.org/officeDocument/2006/relationships/hyperlink" Target="http://www.iqads.ro/articol/23951" TargetMode="External"/><Relationship Id="rId4" Type="http://schemas.openxmlformats.org/officeDocument/2006/relationships/hyperlink" Target="http://www.iqads.ro/articol/26644"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767"/>
            <a:ext cx="8507288" cy="1143000"/>
          </a:xfrm>
        </p:spPr>
        <p:txBody>
          <a:bodyPr>
            <a:noAutofit/>
          </a:bodyPr>
          <a:lstStyle/>
          <a:p>
            <a:r>
              <a:rPr lang="en-US" sz="2400" dirty="0" smtClean="0"/>
              <a:t>Calendarul</a:t>
            </a:r>
            <a:r>
              <a:rPr lang="en-US" sz="2400" dirty="0"/>
              <a:t> </a:t>
            </a:r>
            <a:r>
              <a:rPr lang="en-US" sz="2400" dirty="0" err="1" smtClean="0"/>
              <a:t>evenimentelor</a:t>
            </a:r>
            <a:r>
              <a:rPr lang="en-US" sz="2400" dirty="0" smtClean="0"/>
              <a:t> IQads </a:t>
            </a:r>
            <a:r>
              <a:rPr lang="ro-RO" sz="2400" dirty="0" smtClean="0"/>
              <a:t>și</a:t>
            </a:r>
            <a:r>
              <a:rPr lang="en-US" sz="2400" dirty="0" smtClean="0"/>
              <a:t> SMARK </a:t>
            </a:r>
            <a:r>
              <a:rPr lang="ro-RO" sz="2400" dirty="0" smtClean="0"/>
              <a:t>în 2014</a:t>
            </a:r>
            <a:endParaRPr lang="en-US" sz="2400" dirty="0"/>
          </a:p>
        </p:txBody>
      </p:sp>
      <p:pic>
        <p:nvPicPr>
          <p:cNvPr id="8" name="Picture 7" descr="http://blueidea.ro/img/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44408" y="168580"/>
            <a:ext cx="740140" cy="740140"/>
          </a:xfrm>
          <a:prstGeom prst="rect">
            <a:avLst/>
          </a:prstGeom>
          <a:noFill/>
          <a:ln>
            <a:noFill/>
          </a:ln>
        </p:spPr>
      </p:pic>
      <p:pic>
        <p:nvPicPr>
          <p:cNvPr id="4" name="Picture 3"/>
          <p:cNvPicPr>
            <a:picLocks noChangeAspect="1"/>
          </p:cNvPicPr>
          <p:nvPr/>
        </p:nvPicPr>
        <p:blipFill rotWithShape="1">
          <a:blip r:embed="rId3"/>
          <a:srcRect l="5324" t="-78" r="388" b="78"/>
          <a:stretch/>
        </p:blipFill>
        <p:spPr>
          <a:xfrm>
            <a:off x="0" y="1124744"/>
            <a:ext cx="9173319" cy="5472608"/>
          </a:xfrm>
          <a:prstGeom prst="rect">
            <a:avLst/>
          </a:prstGeom>
        </p:spPr>
      </p:pic>
    </p:spTree>
    <p:extLst>
      <p:ext uri="{BB962C8B-B14F-4D97-AF65-F5344CB8AC3E}">
        <p14:creationId xmlns:p14="http://schemas.microsoft.com/office/powerpoint/2010/main" val="3446194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ro-RO" altLang="en-US" smtClean="0"/>
              <a:t>Buget</a:t>
            </a:r>
            <a:endParaRPr lang="en-US" altLang="en-US" smtClean="0"/>
          </a:p>
        </p:txBody>
      </p:sp>
      <p:sp>
        <p:nvSpPr>
          <p:cNvPr id="51203" name="Rectangle 3"/>
          <p:cNvSpPr>
            <a:spLocks noGrp="1" noChangeArrowheads="1"/>
          </p:cNvSpPr>
          <p:nvPr>
            <p:ph type="body" idx="1"/>
          </p:nvPr>
        </p:nvSpPr>
        <p:spPr>
          <a:xfrm>
            <a:off x="457200" y="1196974"/>
            <a:ext cx="8686800" cy="5400377"/>
          </a:xfrm>
        </p:spPr>
        <p:txBody>
          <a:bodyPr>
            <a:normAutofit fontScale="92500" lnSpcReduction="20000"/>
          </a:bodyPr>
          <a:lstStyle/>
          <a:p>
            <a:pPr eaLnBrk="1" hangingPunct="1">
              <a:lnSpc>
                <a:spcPct val="90000"/>
              </a:lnSpc>
            </a:pPr>
            <a:endParaRPr lang="ro-RO" altLang="en-US" sz="2000" dirty="0" smtClean="0"/>
          </a:p>
          <a:p>
            <a:r>
              <a:rPr lang="ro-RO" altLang="en-US" sz="1800" b="1" dirty="0" smtClean="0"/>
              <a:t>Bugetul de participare la </a:t>
            </a:r>
            <a:r>
              <a:rPr lang="ro-RO" altLang="en-US" sz="1800" b="1" dirty="0" err="1" smtClean="0"/>
              <a:t>ADfel</a:t>
            </a:r>
            <a:r>
              <a:rPr lang="ro-RO" altLang="en-US" sz="1800" b="1" dirty="0" smtClean="0"/>
              <a:t>: </a:t>
            </a:r>
            <a:r>
              <a:rPr lang="en-US" altLang="en-US" sz="1800" b="1" dirty="0" smtClean="0"/>
              <a:t>5</a:t>
            </a:r>
            <a:r>
              <a:rPr lang="ro-RO" altLang="en-US" sz="1800" b="1" dirty="0" smtClean="0"/>
              <a:t>.000 – 15.000 EUR</a:t>
            </a:r>
          </a:p>
          <a:p>
            <a:endParaRPr lang="ro-RO" altLang="en-US" sz="2000" b="1" dirty="0"/>
          </a:p>
          <a:p>
            <a:pPr marL="457200" lvl="0" eaLnBrk="1" hangingPunct="1"/>
            <a:r>
              <a:rPr lang="en-AU" sz="1800" dirty="0" err="1"/>
              <a:t>Bugetul</a:t>
            </a:r>
            <a:r>
              <a:rPr lang="en-AU" sz="1800" dirty="0"/>
              <a:t> </a:t>
            </a:r>
            <a:r>
              <a:rPr lang="en-AU" sz="1800" dirty="0" err="1"/>
              <a:t>este</a:t>
            </a:r>
            <a:r>
              <a:rPr lang="en-AU" sz="1800" dirty="0"/>
              <a:t> </a:t>
            </a:r>
            <a:r>
              <a:rPr lang="ro-RO" sz="1800" dirty="0"/>
              <a:t>calculat în </a:t>
            </a:r>
            <a:r>
              <a:rPr lang="ro-RO" sz="1800" dirty="0" err="1"/>
              <a:t>funcţie</a:t>
            </a:r>
            <a:r>
              <a:rPr lang="ro-RO" sz="1800" dirty="0"/>
              <a:t> de:</a:t>
            </a:r>
          </a:p>
          <a:p>
            <a:pPr marL="857250" lvl="1" eaLnBrk="1" hangingPunct="1"/>
            <a:r>
              <a:rPr lang="ro-RO" sz="1600" dirty="0"/>
              <a:t>numărul de </a:t>
            </a:r>
            <a:r>
              <a:rPr lang="ro-RO" sz="1600" dirty="0" smtClean="0"/>
              <a:t>activări ale brandului la </a:t>
            </a:r>
            <a:r>
              <a:rPr lang="ro-RO" sz="1600" dirty="0" err="1" smtClean="0"/>
              <a:t>ADfel</a:t>
            </a:r>
            <a:r>
              <a:rPr lang="ro-RO" sz="1600" dirty="0" smtClean="0"/>
              <a:t> (1 – </a:t>
            </a:r>
            <a:r>
              <a:rPr lang="ro-RO" sz="1600" dirty="0" err="1" smtClean="0"/>
              <a:t>oricate</a:t>
            </a:r>
            <a:r>
              <a:rPr lang="ro-RO" sz="1600" dirty="0" smtClean="0"/>
              <a:t>)</a:t>
            </a:r>
            <a:endParaRPr lang="ro-RO" sz="1600" dirty="0"/>
          </a:p>
          <a:p>
            <a:pPr marL="857250" lvl="1" eaLnBrk="1" hangingPunct="1"/>
            <a:r>
              <a:rPr lang="ro-RO" sz="1600" dirty="0"/>
              <a:t>numărul de zile </a:t>
            </a:r>
            <a:r>
              <a:rPr lang="ro-RO" sz="1600" dirty="0" smtClean="0"/>
              <a:t>ale brandului la </a:t>
            </a:r>
            <a:r>
              <a:rPr lang="ro-RO" sz="1600" dirty="0" err="1" smtClean="0"/>
              <a:t>ADfel</a:t>
            </a:r>
            <a:r>
              <a:rPr lang="ro-RO" sz="1600" dirty="0" smtClean="0"/>
              <a:t> (1 – 7)</a:t>
            </a:r>
            <a:endParaRPr lang="ro-RO" sz="1600" dirty="0"/>
          </a:p>
          <a:p>
            <a:pPr marL="857250" lvl="1" eaLnBrk="1" hangingPunct="1"/>
            <a:r>
              <a:rPr lang="ro-RO" sz="1600" dirty="0"/>
              <a:t>vizibilitatea activărilor la </a:t>
            </a:r>
            <a:r>
              <a:rPr lang="ro-RO" sz="1600" dirty="0" err="1"/>
              <a:t>ADfel</a:t>
            </a:r>
            <a:r>
              <a:rPr lang="ro-RO" sz="1600" dirty="0"/>
              <a:t> </a:t>
            </a:r>
            <a:r>
              <a:rPr lang="ro-RO" sz="1600" dirty="0" smtClean="0"/>
              <a:t>(poziția </a:t>
            </a:r>
            <a:r>
              <a:rPr lang="ro-RO" sz="1600" dirty="0"/>
              <a:t>în terasă, </a:t>
            </a:r>
            <a:r>
              <a:rPr lang="ro-RO" sz="1600" dirty="0" smtClean="0"/>
              <a:t>spațiul </a:t>
            </a:r>
            <a:r>
              <a:rPr lang="ro-RO" sz="1600" dirty="0"/>
              <a:t>ocupat etc.)</a:t>
            </a:r>
          </a:p>
          <a:p>
            <a:pPr marL="857250" lvl="1" eaLnBrk="1" hangingPunct="1"/>
            <a:r>
              <a:rPr lang="ro-RO" sz="1600" dirty="0"/>
              <a:t>amploarea campaniei media</a:t>
            </a:r>
          </a:p>
          <a:p>
            <a:pPr marL="857250" lvl="1" eaLnBrk="1" hangingPunct="1"/>
            <a:r>
              <a:rPr lang="ro-RO" sz="1600" dirty="0"/>
              <a:t>amploarea activităților conexe (ex: competiții de creație online etc</a:t>
            </a:r>
            <a:r>
              <a:rPr lang="ro-RO" sz="1600" dirty="0" smtClean="0"/>
              <a:t>.)</a:t>
            </a:r>
          </a:p>
          <a:p>
            <a:pPr marL="857250" lvl="1" eaLnBrk="1" hangingPunct="1"/>
            <a:endParaRPr lang="ro-RO" sz="1600" dirty="0"/>
          </a:p>
          <a:p>
            <a:pPr>
              <a:lnSpc>
                <a:spcPct val="90000"/>
              </a:lnSpc>
            </a:pPr>
            <a:r>
              <a:rPr lang="ro-RO" altLang="en-US" sz="1800" dirty="0"/>
              <a:t>Bugetul include:</a:t>
            </a:r>
          </a:p>
          <a:p>
            <a:pPr lvl="1">
              <a:buFontTx/>
              <a:buChar char="-"/>
            </a:pPr>
            <a:r>
              <a:rPr lang="ro-RO" altLang="en-US" sz="1600" dirty="0"/>
              <a:t>Asocierea cu </a:t>
            </a:r>
            <a:r>
              <a:rPr lang="ro-RO" altLang="en-US" sz="1600" dirty="0" err="1"/>
              <a:t>ADfel</a:t>
            </a:r>
            <a:r>
              <a:rPr lang="ro-RO" altLang="en-US" sz="1600" dirty="0"/>
              <a:t>, acces la publicul și renumele evenimentului</a:t>
            </a:r>
          </a:p>
          <a:p>
            <a:pPr lvl="1">
              <a:buFontTx/>
              <a:buChar char="-"/>
            </a:pPr>
            <a:r>
              <a:rPr lang="ro-RO" sz="1600" dirty="0"/>
              <a:t>Conceperea activităților de brand și/sau consultanță pentru activitățile propuse de agenție</a:t>
            </a:r>
          </a:p>
          <a:p>
            <a:pPr lvl="1">
              <a:buFontTx/>
              <a:buChar char="-"/>
            </a:pPr>
            <a:r>
              <a:rPr lang="ro-RO" altLang="en-US" sz="1600" dirty="0"/>
              <a:t>Campania media asociată prezenței la eveniment: concepere și/sau consultanță</a:t>
            </a:r>
            <a:br>
              <a:rPr lang="ro-RO" altLang="en-US" sz="1600" dirty="0"/>
            </a:br>
            <a:r>
              <a:rPr lang="ro-RO" altLang="en-US" sz="1600" dirty="0"/>
              <a:t>(10 </a:t>
            </a:r>
            <a:r>
              <a:rPr lang="ro-RO" altLang="en-US" sz="1600" dirty="0" err="1"/>
              <a:t>saptamani</a:t>
            </a:r>
            <a:r>
              <a:rPr lang="ro-RO" altLang="en-US" sz="1600" dirty="0"/>
              <a:t>, online, radio, print)</a:t>
            </a:r>
          </a:p>
          <a:p>
            <a:pPr lvl="1">
              <a:buFontTx/>
              <a:buChar char="-"/>
            </a:pPr>
            <a:r>
              <a:rPr lang="ro-RO" altLang="en-US" sz="1600" dirty="0" smtClean="0"/>
              <a:t>Campania </a:t>
            </a:r>
            <a:r>
              <a:rPr lang="ro-RO" altLang="en-US" sz="1600" dirty="0"/>
              <a:t>editorială, PR, </a:t>
            </a:r>
            <a:r>
              <a:rPr lang="ro-RO" altLang="en-US" sz="1600" dirty="0" err="1"/>
              <a:t>viralizare</a:t>
            </a:r>
            <a:endParaRPr lang="ro-RO" altLang="en-US" sz="1600" dirty="0"/>
          </a:p>
          <a:p>
            <a:pPr lvl="1">
              <a:buFontTx/>
              <a:buChar char="-"/>
            </a:pPr>
            <a:r>
              <a:rPr lang="ro-RO" altLang="en-US" sz="1600" dirty="0" err="1"/>
              <a:t>Making</a:t>
            </a:r>
            <a:r>
              <a:rPr lang="ro-RO" altLang="en-US" sz="1600" dirty="0"/>
              <a:t>-of dedicat + </a:t>
            </a:r>
            <a:r>
              <a:rPr lang="ro-RO" altLang="en-US" sz="1600" dirty="0" err="1"/>
              <a:t>follow-up</a:t>
            </a:r>
            <a:r>
              <a:rPr lang="ro-RO" altLang="en-US" sz="1600" dirty="0"/>
              <a:t/>
            </a:r>
            <a:br>
              <a:rPr lang="ro-RO" altLang="en-US" sz="1600" dirty="0"/>
            </a:br>
            <a:endParaRPr lang="en-US" altLang="en-US" sz="2000" dirty="0"/>
          </a:p>
          <a:p>
            <a:pPr marL="457200"/>
            <a:r>
              <a:rPr lang="ro-RO" altLang="en-US" sz="1800" dirty="0"/>
              <a:t>Bugetul </a:t>
            </a:r>
            <a:r>
              <a:rPr lang="en-US" altLang="en-US" sz="1800" dirty="0"/>
              <a:t>nu </a:t>
            </a:r>
            <a:r>
              <a:rPr lang="ro-RO" altLang="en-US" sz="1800" dirty="0"/>
              <a:t>include:</a:t>
            </a:r>
            <a:endParaRPr lang="en-US" altLang="en-US" sz="1800" dirty="0"/>
          </a:p>
          <a:p>
            <a:pPr marL="114300" indent="0">
              <a:buNone/>
            </a:pPr>
            <a:r>
              <a:rPr lang="en-US" altLang="en-US" sz="1600" dirty="0"/>
              <a:t>        -      </a:t>
            </a:r>
            <a:r>
              <a:rPr lang="ro-RO" altLang="en-US" sz="1600" dirty="0"/>
              <a:t>Costurile logistice pentru activările de la eveniment:</a:t>
            </a:r>
          </a:p>
          <a:p>
            <a:pPr lvl="2">
              <a:buFontTx/>
              <a:buChar char="-"/>
            </a:pPr>
            <a:r>
              <a:rPr lang="ro-RO" altLang="en-US" sz="1400" dirty="0" err="1"/>
              <a:t>producţie</a:t>
            </a:r>
            <a:endParaRPr lang="ro-RO" altLang="en-US" sz="1400" dirty="0"/>
          </a:p>
          <a:p>
            <a:pPr lvl="2">
              <a:buFontTx/>
              <a:buChar char="-"/>
            </a:pPr>
            <a:r>
              <a:rPr lang="ro-RO" altLang="en-US" sz="1400" dirty="0"/>
              <a:t>implementare</a:t>
            </a:r>
          </a:p>
          <a:p>
            <a:pPr marL="857250" lvl="1" eaLnBrk="1" hangingPunct="1"/>
            <a:endParaRPr lang="ro-RO" sz="1600" dirty="0"/>
          </a:p>
        </p:txBody>
      </p:sp>
      <p:pic>
        <p:nvPicPr>
          <p:cNvPr id="4" name="Picture 9" descr="ADfel_logo_TRANSPARE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003180"/>
            <a:ext cx="10080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95324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Case </a:t>
            </a:r>
            <a:r>
              <a:rPr lang="ro-RO" dirty="0" err="1" smtClean="0"/>
              <a:t>studies</a:t>
            </a:r>
            <a:endParaRPr lang="en-US" dirty="0"/>
          </a:p>
        </p:txBody>
      </p:sp>
      <p:sp>
        <p:nvSpPr>
          <p:cNvPr id="3" name="Content Placeholder 2"/>
          <p:cNvSpPr>
            <a:spLocks noGrp="1"/>
          </p:cNvSpPr>
          <p:nvPr>
            <p:ph idx="1"/>
          </p:nvPr>
        </p:nvSpPr>
        <p:spPr>
          <a:xfrm>
            <a:off x="457200" y="1484784"/>
            <a:ext cx="8229600" cy="4525963"/>
          </a:xfrm>
        </p:spPr>
        <p:txBody>
          <a:bodyPr>
            <a:noAutofit/>
          </a:bodyPr>
          <a:lstStyle/>
          <a:p>
            <a:r>
              <a:rPr lang="en-US" sz="1800" dirty="0" err="1"/>
              <a:t>Ideile</a:t>
            </a:r>
            <a:r>
              <a:rPr lang="en-US" sz="1800" dirty="0"/>
              <a:t> </a:t>
            </a:r>
            <a:r>
              <a:rPr lang="en-US" sz="1800" dirty="0" err="1"/>
              <a:t>și</a:t>
            </a:r>
            <a:r>
              <a:rPr lang="en-US" sz="1800" dirty="0"/>
              <a:t> </a:t>
            </a:r>
            <a:r>
              <a:rPr lang="en-US" sz="1800" dirty="0" err="1"/>
              <a:t>implementarea</a:t>
            </a:r>
            <a:r>
              <a:rPr lang="en-US" sz="1800" dirty="0"/>
              <a:t> </a:t>
            </a:r>
            <a:r>
              <a:rPr lang="en-US" sz="1800" dirty="0" err="1"/>
              <a:t>pentru</a:t>
            </a:r>
            <a:r>
              <a:rPr lang="en-US" sz="1800" dirty="0"/>
              <a:t> </a:t>
            </a:r>
            <a:r>
              <a:rPr lang="en-US" sz="1800" dirty="0" err="1"/>
              <a:t>ADfel</a:t>
            </a:r>
            <a:r>
              <a:rPr lang="en-US" sz="1800" dirty="0"/>
              <a:t> </a:t>
            </a:r>
            <a:r>
              <a:rPr lang="en-US" sz="1800" dirty="0" err="1"/>
              <a:t>sunt</a:t>
            </a:r>
            <a:r>
              <a:rPr lang="en-US" sz="1800" dirty="0"/>
              <a:t> </a:t>
            </a:r>
            <a:r>
              <a:rPr lang="en-US" sz="1800" dirty="0" err="1"/>
              <a:t>realizate</a:t>
            </a:r>
            <a:r>
              <a:rPr lang="en-US" sz="1800" dirty="0"/>
              <a:t> </a:t>
            </a:r>
            <a:r>
              <a:rPr lang="en-US" sz="1800" dirty="0" err="1"/>
              <a:t>pentru</a:t>
            </a:r>
            <a:r>
              <a:rPr lang="en-US" sz="1800" dirty="0"/>
              <a:t> </a:t>
            </a:r>
            <a:r>
              <a:rPr lang="en-US" sz="1800" dirty="0" err="1"/>
              <a:t>branduri</a:t>
            </a:r>
            <a:r>
              <a:rPr lang="en-US" sz="1800" dirty="0"/>
              <a:t> de: </a:t>
            </a:r>
            <a:r>
              <a:rPr lang="en-US" sz="1800" dirty="0" err="1"/>
              <a:t>agențiile</a:t>
            </a:r>
            <a:r>
              <a:rPr lang="en-US" sz="1800" dirty="0"/>
              <a:t> </a:t>
            </a:r>
            <a:r>
              <a:rPr lang="en-US" sz="1800" dirty="0" err="1"/>
              <a:t>curente</a:t>
            </a:r>
            <a:r>
              <a:rPr lang="en-US" sz="1800" dirty="0"/>
              <a:t> / </a:t>
            </a:r>
            <a:r>
              <a:rPr lang="en-US" sz="1800" dirty="0" err="1"/>
              <a:t>departamentele</a:t>
            </a:r>
            <a:r>
              <a:rPr lang="en-US" sz="1800" dirty="0"/>
              <a:t> de marketing </a:t>
            </a:r>
            <a:r>
              <a:rPr lang="en-US" sz="1800" dirty="0" err="1"/>
              <a:t>sau</a:t>
            </a:r>
            <a:r>
              <a:rPr lang="en-US" sz="1800" dirty="0"/>
              <a:t> de IQads </a:t>
            </a:r>
            <a:r>
              <a:rPr lang="en-US" sz="1800" dirty="0" err="1"/>
              <a:t>sau</a:t>
            </a:r>
            <a:r>
              <a:rPr lang="en-US" sz="1800" dirty="0"/>
              <a:t> de </a:t>
            </a:r>
            <a:r>
              <a:rPr lang="en-US" sz="1800" dirty="0" err="1"/>
              <a:t>agenții</a:t>
            </a:r>
            <a:r>
              <a:rPr lang="en-US" sz="1800" dirty="0"/>
              <a:t> </a:t>
            </a:r>
            <a:r>
              <a:rPr lang="en-US" sz="1800" dirty="0" err="1"/>
              <a:t>și</a:t>
            </a:r>
            <a:r>
              <a:rPr lang="en-US" sz="1800" dirty="0"/>
              <a:t> IQads. IQads </a:t>
            </a:r>
            <a:r>
              <a:rPr lang="en-US" sz="1800" dirty="0" err="1"/>
              <a:t>oferă</a:t>
            </a:r>
            <a:r>
              <a:rPr lang="en-US" sz="1800" dirty="0"/>
              <a:t> </a:t>
            </a:r>
            <a:r>
              <a:rPr lang="en-US" sz="1800" dirty="0" err="1"/>
              <a:t>consultanță</a:t>
            </a:r>
            <a:r>
              <a:rPr lang="en-US" sz="1800" dirty="0"/>
              <a:t> </a:t>
            </a:r>
            <a:r>
              <a:rPr lang="en-US" sz="1800" dirty="0" err="1"/>
              <a:t>pentru</a:t>
            </a:r>
            <a:r>
              <a:rPr lang="en-US" sz="1800" dirty="0"/>
              <a:t> </a:t>
            </a:r>
            <a:r>
              <a:rPr lang="en-US" sz="1800" dirty="0" err="1"/>
              <a:t>oricare</a:t>
            </a:r>
            <a:r>
              <a:rPr lang="en-US" sz="1800" dirty="0"/>
              <a:t> din </a:t>
            </a:r>
            <a:r>
              <a:rPr lang="en-US" sz="1800" dirty="0" err="1"/>
              <a:t>ideile</a:t>
            </a:r>
            <a:r>
              <a:rPr lang="en-US" sz="1800" dirty="0"/>
              <a:t> </a:t>
            </a:r>
            <a:r>
              <a:rPr lang="en-US" sz="1800" dirty="0" err="1"/>
              <a:t>implementate</a:t>
            </a:r>
            <a:r>
              <a:rPr lang="en-US" sz="1800" dirty="0"/>
              <a:t>.</a:t>
            </a:r>
          </a:p>
          <a:p>
            <a:r>
              <a:rPr lang="en-US" sz="1800" b="1" dirty="0"/>
              <a:t>[</a:t>
            </a:r>
            <a:r>
              <a:rPr lang="ro-RO" sz="1800" b="1" dirty="0" err="1"/>
              <a:t>ADfel</a:t>
            </a:r>
            <a:r>
              <a:rPr lang="ro-RO" sz="1800" b="1" dirty="0"/>
              <a:t> 2013] La Festa 3 in 1, idee și implementare </a:t>
            </a:r>
            <a:r>
              <a:rPr lang="ro-RO" sz="1800" b="1" dirty="0" err="1" smtClean="0"/>
              <a:t>by</a:t>
            </a:r>
            <a:r>
              <a:rPr lang="ro-RO" sz="1800" b="1" dirty="0" smtClean="0"/>
              <a:t> Lowe:</a:t>
            </a:r>
            <a:r>
              <a:rPr lang="ro-RO" sz="1800" dirty="0"/>
              <a:t/>
            </a:r>
            <a:br>
              <a:rPr lang="ro-RO" sz="1800" dirty="0"/>
            </a:br>
            <a:r>
              <a:rPr lang="ro-RO" sz="1800" dirty="0" smtClean="0"/>
              <a:t>Cabina </a:t>
            </a:r>
            <a:r>
              <a:rPr lang="ro-RO" sz="1800" dirty="0" err="1"/>
              <a:t>Menage</a:t>
            </a:r>
            <a:r>
              <a:rPr lang="ro-RO" sz="1800" dirty="0"/>
              <a:t> a </a:t>
            </a:r>
            <a:r>
              <a:rPr lang="ro-RO" sz="1800" dirty="0" err="1"/>
              <a:t>Trois</a:t>
            </a:r>
            <a:r>
              <a:rPr lang="ro-RO" sz="1800" dirty="0"/>
              <a:t>, </a:t>
            </a:r>
            <a:r>
              <a:rPr lang="ro-RO" sz="1800" dirty="0" err="1"/>
              <a:t>photobooth</a:t>
            </a:r>
            <a:r>
              <a:rPr lang="ro-RO" sz="1800" dirty="0"/>
              <a:t> în care te combinai cu oameni </a:t>
            </a:r>
            <a:r>
              <a:rPr lang="ro-RO" sz="1800" dirty="0" err="1"/>
              <a:t>random</a:t>
            </a:r>
            <a:r>
              <a:rPr lang="ro-RO" sz="1800" dirty="0"/>
              <a:t> din terasă, ca să faci poze care să pară că ați ajuns direct în pat</a:t>
            </a:r>
            <a:br>
              <a:rPr lang="ro-RO" sz="1800" dirty="0"/>
            </a:br>
            <a:r>
              <a:rPr lang="ro-RO" sz="1800" dirty="0"/>
              <a:t>Video, 2 minute: </a:t>
            </a:r>
            <a:r>
              <a:rPr lang="ro-RO" sz="1800" u="sng" dirty="0">
                <a:hlinkClick r:id="rId2"/>
              </a:rPr>
              <a:t>http://</a:t>
            </a:r>
            <a:r>
              <a:rPr lang="ro-RO" sz="1800" u="sng" dirty="0" smtClean="0">
                <a:hlinkClick r:id="rId2"/>
              </a:rPr>
              <a:t>www.iqads.ro/podcast/919</a:t>
            </a:r>
            <a:endParaRPr lang="ro-RO" sz="1800" dirty="0"/>
          </a:p>
          <a:p>
            <a:r>
              <a:rPr lang="ro-RO" sz="1800" b="1" dirty="0" smtClean="0"/>
              <a:t>[</a:t>
            </a:r>
            <a:r>
              <a:rPr lang="ro-RO" sz="1800" b="1" dirty="0" err="1" smtClean="0"/>
              <a:t>ADfel</a:t>
            </a:r>
            <a:r>
              <a:rPr lang="ro-RO" sz="1800" b="1" dirty="0" smtClean="0"/>
              <a:t> </a:t>
            </a:r>
            <a:r>
              <a:rPr lang="ro-RO" sz="1800" b="1" dirty="0"/>
              <a:t>2012] ABSOLUT VODKA, idee și implementare </a:t>
            </a:r>
            <a:r>
              <a:rPr lang="ro-RO" sz="1800" b="1" dirty="0" err="1" smtClean="0"/>
              <a:t>by</a:t>
            </a:r>
            <a:r>
              <a:rPr lang="ro-RO" sz="1800" b="1" dirty="0" smtClean="0"/>
              <a:t> </a:t>
            </a:r>
            <a:r>
              <a:rPr lang="ro-RO" sz="1800" b="1" dirty="0" err="1" smtClean="0"/>
              <a:t>Geometry</a:t>
            </a:r>
            <a:r>
              <a:rPr lang="ro-RO" sz="1800" b="1" dirty="0" smtClean="0"/>
              <a:t> Global (G2):</a:t>
            </a:r>
            <a:r>
              <a:rPr lang="ro-RO" sz="1800" dirty="0" smtClean="0"/>
              <a:t> </a:t>
            </a:r>
            <a:r>
              <a:rPr lang="ro-RO" sz="1800" dirty="0"/>
              <a:t/>
            </a:r>
            <a:br>
              <a:rPr lang="ro-RO" sz="1800" dirty="0"/>
            </a:br>
            <a:r>
              <a:rPr lang="ro-RO" sz="1800" dirty="0" smtClean="0"/>
              <a:t>Absolut </a:t>
            </a:r>
            <a:r>
              <a:rPr lang="ro-RO" sz="1800" dirty="0" err="1"/>
              <a:t>Composer</a:t>
            </a:r>
            <a:r>
              <a:rPr lang="ro-RO" sz="1800" dirty="0"/>
              <a:t>, activarea la care oricine devenea un compozitor genial, controlând impecabil o orchestră simfonică live, folosind doar o orgă de </a:t>
            </a:r>
            <a:r>
              <a:rPr lang="ro-RO" sz="1800" dirty="0" smtClean="0"/>
              <a:t>lumini</a:t>
            </a:r>
            <a:r>
              <a:rPr lang="ro-RO" sz="1800" dirty="0"/>
              <a:t/>
            </a:r>
            <a:br>
              <a:rPr lang="ro-RO" sz="1800" dirty="0"/>
            </a:br>
            <a:r>
              <a:rPr lang="ro-RO" sz="1800" dirty="0" smtClean="0"/>
              <a:t>Video</a:t>
            </a:r>
            <a:r>
              <a:rPr lang="ro-RO" sz="1800" dirty="0"/>
              <a:t>, 3 minute: </a:t>
            </a:r>
            <a:r>
              <a:rPr lang="ro-RO" sz="1800" u="sng" dirty="0">
                <a:hlinkClick r:id="rId3"/>
              </a:rPr>
              <a:t>http://</a:t>
            </a:r>
            <a:r>
              <a:rPr lang="ro-RO" sz="1800" u="sng" dirty="0" smtClean="0">
                <a:hlinkClick r:id="rId3"/>
              </a:rPr>
              <a:t>www.iqads.ro/podcast/643</a:t>
            </a:r>
            <a:endParaRPr lang="ro-RO" sz="1800" dirty="0"/>
          </a:p>
          <a:p>
            <a:r>
              <a:rPr lang="ro-RO" sz="1800" b="1" dirty="0" smtClean="0"/>
              <a:t>[</a:t>
            </a:r>
            <a:r>
              <a:rPr lang="ro-RO" sz="1800" b="1" dirty="0" err="1" smtClean="0"/>
              <a:t>ADfel</a:t>
            </a:r>
            <a:r>
              <a:rPr lang="ro-RO" sz="1800" b="1" dirty="0" smtClean="0"/>
              <a:t> </a:t>
            </a:r>
            <a:r>
              <a:rPr lang="ro-RO" sz="1800" b="1" dirty="0"/>
              <a:t>2011] </a:t>
            </a:r>
            <a:r>
              <a:rPr lang="ro-RO" sz="1800" b="1" dirty="0" err="1"/>
              <a:t>Jameson</a:t>
            </a:r>
            <a:r>
              <a:rPr lang="ro-RO" sz="1800" b="1" dirty="0"/>
              <a:t>, idee și implementare </a:t>
            </a:r>
            <a:r>
              <a:rPr lang="ro-RO" sz="1800" b="1" dirty="0" err="1"/>
              <a:t>by</a:t>
            </a:r>
            <a:r>
              <a:rPr lang="ro-RO" sz="1800" b="1" dirty="0"/>
              <a:t> </a:t>
            </a:r>
            <a:r>
              <a:rPr lang="ro-RO" sz="1800" b="1" dirty="0" smtClean="0"/>
              <a:t>IQads:</a:t>
            </a:r>
            <a:r>
              <a:rPr lang="ro-RO" sz="1800" dirty="0"/>
              <a:t/>
            </a:r>
            <a:br>
              <a:rPr lang="ro-RO" sz="1800" dirty="0"/>
            </a:br>
            <a:r>
              <a:rPr lang="ro-RO" sz="1800" dirty="0" err="1" smtClean="0"/>
              <a:t>Jameson</a:t>
            </a:r>
            <a:r>
              <a:rPr lang="ro-RO" sz="1800" dirty="0" smtClean="0"/>
              <a:t> </a:t>
            </a:r>
            <a:r>
              <a:rPr lang="ro-RO" sz="1800" dirty="0"/>
              <a:t>a dat viață platformei de brand </a:t>
            </a:r>
            <a:r>
              <a:rPr lang="ro-RO" sz="1800" i="1" dirty="0" err="1"/>
              <a:t>easy</a:t>
            </a:r>
            <a:r>
              <a:rPr lang="ro-RO" sz="1800" i="1" dirty="0"/>
              <a:t> </a:t>
            </a:r>
            <a:r>
              <a:rPr lang="ro-RO" sz="1800" i="1" dirty="0" err="1"/>
              <a:t>going</a:t>
            </a:r>
            <a:r>
              <a:rPr lang="ro-RO" sz="1800" i="1" dirty="0"/>
              <a:t> </a:t>
            </a:r>
            <a:r>
              <a:rPr lang="ro-RO" sz="1800" i="1" dirty="0" err="1"/>
              <a:t>Irish</a:t>
            </a:r>
            <a:r>
              <a:rPr lang="ro-RO" sz="1800" dirty="0"/>
              <a:t>, promovând și competiția de film globală </a:t>
            </a:r>
            <a:r>
              <a:rPr lang="ro-RO" sz="1800" dirty="0" err="1"/>
              <a:t>Done</a:t>
            </a:r>
            <a:r>
              <a:rPr lang="ro-RO" sz="1800" dirty="0"/>
              <a:t> in </a:t>
            </a:r>
            <a:r>
              <a:rPr lang="ro-RO" sz="1800" dirty="0" err="1"/>
              <a:t>Sixty</a:t>
            </a:r>
            <a:r>
              <a:rPr lang="ro-RO" sz="1800" dirty="0"/>
              <a:t> </a:t>
            </a:r>
            <a:r>
              <a:rPr lang="ro-RO" sz="1800" dirty="0" err="1"/>
              <a:t>Seconds</a:t>
            </a:r>
            <a:r>
              <a:rPr lang="ro-RO" sz="1800" dirty="0"/>
              <a:t>: de la filme recreate live pe scenă la concursuri </a:t>
            </a:r>
            <a:r>
              <a:rPr lang="ro-RO" sz="1800" dirty="0" err="1" smtClean="0"/>
              <a:t>smart</a:t>
            </a:r>
            <a:r>
              <a:rPr lang="ro-RO" sz="1800" dirty="0"/>
              <a:t/>
            </a:r>
            <a:br>
              <a:rPr lang="ro-RO" sz="1800" dirty="0"/>
            </a:br>
            <a:r>
              <a:rPr lang="ro-RO" sz="1800" dirty="0"/>
              <a:t>Video, 4 minute: </a:t>
            </a:r>
            <a:r>
              <a:rPr lang="ro-RO" sz="1800" dirty="0" smtClean="0">
                <a:hlinkClick r:id="rId4"/>
              </a:rPr>
              <a:t>http</a:t>
            </a:r>
            <a:r>
              <a:rPr lang="ro-RO" sz="1800" dirty="0">
                <a:hlinkClick r:id="rId4"/>
              </a:rPr>
              <a:t>://www.iqads.ro/podcast/635</a:t>
            </a:r>
            <a:r>
              <a:rPr lang="ro-RO" sz="1800" dirty="0" smtClean="0">
                <a:hlinkClick r:id="rId4"/>
              </a:rPr>
              <a:t>/</a:t>
            </a:r>
            <a:r>
              <a:rPr lang="ro-RO" sz="1800" dirty="0" smtClean="0"/>
              <a:t> </a:t>
            </a:r>
          </a:p>
          <a:p>
            <a:endParaRPr lang="en-US" sz="1800" dirty="0"/>
          </a:p>
          <a:p>
            <a:endParaRPr lang="en-US" sz="1800" dirty="0"/>
          </a:p>
        </p:txBody>
      </p:sp>
      <p:pic>
        <p:nvPicPr>
          <p:cNvPr id="4" name="Picture 9" descr="ADfel_logo_TRANSPAR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520" y="6003180"/>
            <a:ext cx="10080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0705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1"/>
          <p:cNvSpPr>
            <a:spLocks noGrp="1"/>
          </p:cNvSpPr>
          <p:nvPr>
            <p:ph idx="4294967295"/>
          </p:nvPr>
        </p:nvSpPr>
        <p:spPr>
          <a:xfrm>
            <a:off x="390525" y="1440160"/>
            <a:ext cx="8448675" cy="3429000"/>
          </a:xfrm>
        </p:spPr>
        <p:txBody>
          <a:bodyPr>
            <a:normAutofit fontScale="92500" lnSpcReduction="20000"/>
          </a:bodyPr>
          <a:lstStyle/>
          <a:p>
            <a:pPr marL="0" indent="0">
              <a:spcBef>
                <a:spcPts val="200"/>
              </a:spcBef>
              <a:buNone/>
            </a:pPr>
            <a:r>
              <a:rPr lang="en-US" sz="1800" dirty="0" smtClean="0"/>
              <a:t>P</a:t>
            </a:r>
            <a:r>
              <a:rPr lang="ro-RO" sz="1800" dirty="0" err="1" smtClean="0"/>
              <a:t>entru</a:t>
            </a:r>
            <a:r>
              <a:rPr lang="ro-RO" sz="1800" dirty="0" smtClean="0"/>
              <a:t> o și mai bună înțelegere a evenimentului sau ca să creați activări la </a:t>
            </a:r>
            <a:r>
              <a:rPr lang="ro-RO" sz="1800" dirty="0" err="1" smtClean="0"/>
              <a:t>ADfel</a:t>
            </a:r>
            <a:r>
              <a:rPr lang="ro-RO" sz="1800" dirty="0" smtClean="0"/>
              <a:t>,</a:t>
            </a:r>
            <a:br>
              <a:rPr lang="ro-RO" sz="1800" dirty="0" smtClean="0"/>
            </a:br>
            <a:r>
              <a:rPr lang="ro-RO" sz="1800" dirty="0" smtClean="0"/>
              <a:t>mai sunt disponibile următoarele resurse:</a:t>
            </a:r>
          </a:p>
          <a:p>
            <a:pPr marL="0" indent="0">
              <a:spcBef>
                <a:spcPts val="200"/>
              </a:spcBef>
              <a:buNone/>
            </a:pPr>
            <a:endParaRPr lang="ro-RO" sz="1800" dirty="0"/>
          </a:p>
          <a:p>
            <a:pPr marL="0" indent="0">
              <a:spcBef>
                <a:spcPts val="200"/>
              </a:spcBef>
              <a:buNone/>
            </a:pPr>
            <a:r>
              <a:rPr lang="en-US" sz="1800" b="1" dirty="0" err="1" smtClean="0"/>
              <a:t>prezentarea</a:t>
            </a:r>
            <a:r>
              <a:rPr lang="en-US" sz="1800" b="1" dirty="0" smtClean="0"/>
              <a:t> </a:t>
            </a:r>
            <a:r>
              <a:rPr lang="ro-RO" sz="1800" b="1" dirty="0" smtClean="0"/>
              <a:t>generală </a:t>
            </a:r>
            <a:r>
              <a:rPr lang="ro-RO" sz="1800" b="1" dirty="0" err="1" smtClean="0"/>
              <a:t>ADfel</a:t>
            </a:r>
            <a:r>
              <a:rPr lang="en-US" sz="1800" b="1" dirty="0" smtClean="0"/>
              <a:t>:</a:t>
            </a:r>
            <a:r>
              <a:rPr lang="en-US" sz="1800" dirty="0" smtClean="0"/>
              <a:t/>
            </a:r>
            <a:br>
              <a:rPr lang="en-US" sz="1800" dirty="0" smtClean="0"/>
            </a:br>
            <a:r>
              <a:rPr lang="ro-RO" sz="1800" dirty="0" smtClean="0"/>
              <a:t>detaliat, </a:t>
            </a:r>
            <a:r>
              <a:rPr lang="en-US" sz="1800" dirty="0" smtClean="0"/>
              <a:t>PDF: </a:t>
            </a:r>
            <a:r>
              <a:rPr lang="en-US" sz="1800" dirty="0" smtClean="0">
                <a:hlinkClick r:id="rId3"/>
              </a:rPr>
              <a:t>http://www.iqads.ro/mediacontinut/prezentari/ADfel_2014_General_RO.pdf</a:t>
            </a:r>
            <a:r>
              <a:rPr lang="en-US" sz="1800" dirty="0" smtClean="0"/>
              <a:t/>
            </a:r>
            <a:br>
              <a:rPr lang="en-US" sz="1800" dirty="0" smtClean="0"/>
            </a:br>
            <a:r>
              <a:rPr lang="ro-RO" sz="1800" dirty="0" smtClean="0"/>
              <a:t>detaliat, </a:t>
            </a:r>
            <a:r>
              <a:rPr lang="en-US" sz="1800" dirty="0" smtClean="0"/>
              <a:t>PPT: </a:t>
            </a:r>
            <a:r>
              <a:rPr lang="en-US" sz="1800" dirty="0">
                <a:hlinkClick r:id="rId4"/>
              </a:rPr>
              <a:t>http://</a:t>
            </a:r>
            <a:r>
              <a:rPr lang="en-US" sz="1800" dirty="0" smtClean="0">
                <a:hlinkClick r:id="rId4"/>
              </a:rPr>
              <a:t>www.iqads.ro/mediacontinut/prezentari/ADfel_2014_General_RO.pptx</a:t>
            </a:r>
            <a:endParaRPr lang="ro-RO" sz="1800" dirty="0" smtClean="0"/>
          </a:p>
          <a:p>
            <a:pPr marL="0" indent="0">
              <a:spcBef>
                <a:spcPts val="200"/>
              </a:spcBef>
              <a:buNone/>
            </a:pPr>
            <a:r>
              <a:rPr lang="ro-RO" sz="1800" dirty="0" smtClean="0"/>
              <a:t>scurt, PDF: </a:t>
            </a:r>
            <a:r>
              <a:rPr lang="en-US" sz="1800" dirty="0" smtClean="0">
                <a:hlinkClick r:id="rId5"/>
              </a:rPr>
              <a:t>http</a:t>
            </a:r>
            <a:r>
              <a:rPr lang="en-US" sz="1800" dirty="0">
                <a:hlinkClick r:id="rId5"/>
              </a:rPr>
              <a:t>://</a:t>
            </a:r>
            <a:r>
              <a:rPr lang="en-US" sz="1800" dirty="0" smtClean="0">
                <a:hlinkClick r:id="rId5"/>
              </a:rPr>
              <a:t>www.iqads.ro/mediacontinut/prezentar</a:t>
            </a:r>
            <a:r>
              <a:rPr lang="ro-RO" sz="1800" dirty="0" smtClean="0">
                <a:hlinkClick r:id="rId5"/>
              </a:rPr>
              <a:t>i/ADfel_2014_Short.pdf</a:t>
            </a:r>
            <a:endParaRPr lang="ro-RO" sz="1800" dirty="0" smtClean="0"/>
          </a:p>
          <a:p>
            <a:pPr marL="0" indent="0">
              <a:spcBef>
                <a:spcPts val="200"/>
              </a:spcBef>
              <a:buNone/>
            </a:pPr>
            <a:r>
              <a:rPr lang="ro-RO" sz="1800" dirty="0" smtClean="0"/>
              <a:t>scurt, PPT: </a:t>
            </a:r>
            <a:r>
              <a:rPr lang="en-US" sz="1800" dirty="0">
                <a:hlinkClick r:id="rId6"/>
              </a:rPr>
              <a:t>http://www.iqads.ro/mediacontinut/prezentar</a:t>
            </a:r>
            <a:r>
              <a:rPr lang="ro-RO" sz="1800" dirty="0" smtClean="0">
                <a:hlinkClick r:id="rId6"/>
              </a:rPr>
              <a:t>i/ADfel_2014_Short.pptx</a:t>
            </a:r>
            <a:endParaRPr lang="ro-RO" sz="1800" dirty="0" smtClean="0"/>
          </a:p>
          <a:p>
            <a:pPr marL="0" indent="0">
              <a:spcBef>
                <a:spcPts val="200"/>
              </a:spcBef>
              <a:buNone/>
            </a:pPr>
            <a:r>
              <a:rPr lang="en-US" sz="1800" dirty="0"/>
              <a:t/>
            </a:r>
            <a:br>
              <a:rPr lang="en-US" sz="1800" dirty="0"/>
            </a:br>
            <a:r>
              <a:rPr lang="ro-RO" sz="1800" b="1" dirty="0" smtClean="0"/>
              <a:t>case </a:t>
            </a:r>
            <a:r>
              <a:rPr lang="ro-RO" sz="1800" b="1" dirty="0" err="1" smtClean="0"/>
              <a:t>studies</a:t>
            </a:r>
            <a:r>
              <a:rPr lang="ro-RO" sz="1800" b="1" dirty="0" smtClean="0"/>
              <a:t> și </a:t>
            </a:r>
            <a:r>
              <a:rPr lang="ro-RO" sz="1800" b="1" dirty="0" err="1" smtClean="0"/>
              <a:t>best</a:t>
            </a:r>
            <a:r>
              <a:rPr lang="ro-RO" sz="1800" b="1" dirty="0" smtClean="0"/>
              <a:t> </a:t>
            </a:r>
            <a:r>
              <a:rPr lang="ro-RO" sz="1800" b="1" dirty="0" err="1" smtClean="0"/>
              <a:t>practices</a:t>
            </a:r>
            <a:r>
              <a:rPr lang="ro-RO" sz="1800" b="1" dirty="0" smtClean="0"/>
              <a:t> </a:t>
            </a:r>
            <a:r>
              <a:rPr lang="ro-RO" sz="1800" b="1" dirty="0" err="1" smtClean="0"/>
              <a:t>ADfel</a:t>
            </a:r>
            <a:r>
              <a:rPr lang="en-US" sz="1800" b="1" dirty="0" smtClean="0"/>
              <a:t>, </a:t>
            </a:r>
            <a:r>
              <a:rPr lang="en-US" sz="1800" b="1" dirty="0" err="1" smtClean="0"/>
              <a:t>detaliate</a:t>
            </a:r>
            <a:r>
              <a:rPr lang="en-US" sz="1800" b="1" dirty="0" smtClean="0"/>
              <a:t>:</a:t>
            </a:r>
            <a:br>
              <a:rPr lang="en-US" sz="1800" b="1" dirty="0" smtClean="0"/>
            </a:br>
            <a:r>
              <a:rPr lang="en-US" sz="1800" dirty="0" smtClean="0">
                <a:hlinkClick r:id="rId7"/>
              </a:rPr>
              <a:t>http</a:t>
            </a:r>
            <a:r>
              <a:rPr lang="en-US" sz="1800" dirty="0">
                <a:hlinkClick r:id="rId7"/>
              </a:rPr>
              <a:t>://</a:t>
            </a:r>
            <a:r>
              <a:rPr lang="en-US" sz="1800" dirty="0" smtClean="0">
                <a:hlinkClick r:id="rId7"/>
              </a:rPr>
              <a:t>www.iqads.ro/mediacontinut/prezentari/ADfel_Case_studies_2012-2008.pdf</a:t>
            </a:r>
            <a:endParaRPr lang="en-US" sz="1800" dirty="0" smtClean="0"/>
          </a:p>
          <a:p>
            <a:pPr marL="0" indent="0">
              <a:spcBef>
                <a:spcPts val="200"/>
              </a:spcBef>
              <a:buNone/>
            </a:pPr>
            <a:r>
              <a:rPr lang="en-US" sz="1800" dirty="0"/>
              <a:t/>
            </a:r>
            <a:br>
              <a:rPr lang="en-US" sz="1800" dirty="0"/>
            </a:br>
            <a:r>
              <a:rPr lang="ro-RO" sz="1800" b="1" dirty="0" smtClean="0"/>
              <a:t>p</a:t>
            </a:r>
            <a:r>
              <a:rPr lang="en-US" sz="1800" b="1" dirty="0" err="1" smtClean="0"/>
              <a:t>uncte</a:t>
            </a:r>
            <a:r>
              <a:rPr lang="en-US" sz="1800" b="1" dirty="0" smtClean="0"/>
              <a:t> </a:t>
            </a:r>
            <a:r>
              <a:rPr lang="en-US" sz="1800" b="1" dirty="0"/>
              <a:t>de </a:t>
            </a:r>
            <a:r>
              <a:rPr lang="en-US" sz="1800" b="1" dirty="0" smtClean="0"/>
              <a:t>contact </a:t>
            </a:r>
            <a:r>
              <a:rPr lang="ro-RO" sz="1800" b="1" dirty="0" smtClean="0"/>
              <a:t>recomandate în Fabrica</a:t>
            </a:r>
            <a:r>
              <a:rPr lang="en-US" sz="1800" b="1" dirty="0" smtClean="0"/>
              <a:t>:</a:t>
            </a:r>
            <a:r>
              <a:rPr lang="en-US" sz="1800" dirty="0" smtClean="0"/>
              <a:t/>
            </a:r>
            <a:br>
              <a:rPr lang="en-US" sz="1800" dirty="0" smtClean="0"/>
            </a:br>
            <a:r>
              <a:rPr lang="en-US" sz="1800" dirty="0" smtClean="0">
                <a:hlinkClick r:id="rId8"/>
              </a:rPr>
              <a:t>http</a:t>
            </a:r>
            <a:r>
              <a:rPr lang="en-US" sz="1800" dirty="0">
                <a:hlinkClick r:id="rId8"/>
              </a:rPr>
              <a:t>://www.iqads.ro/mediacontinut/prezentari/ADfel_Fabrica_Descrierea_locatiei.pdf</a:t>
            </a:r>
            <a:endParaRPr lang="ro-RO" sz="1800" dirty="0" smtClean="0"/>
          </a:p>
        </p:txBody>
      </p:sp>
      <p:sp>
        <p:nvSpPr>
          <p:cNvPr id="4"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o-RO" dirty="0" smtClean="0"/>
              <a:t>Mai multe resurse despre </a:t>
            </a:r>
            <a:r>
              <a:rPr lang="ro-RO" dirty="0" err="1" smtClean="0"/>
              <a:t>ADfel</a:t>
            </a:r>
            <a:endParaRPr lang="en-US" dirty="0"/>
          </a:p>
        </p:txBody>
      </p:sp>
      <p:pic>
        <p:nvPicPr>
          <p:cNvPr id="5" name="Picture 9" descr="ADfel_logo_TRANSPARE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1520" y="6003180"/>
            <a:ext cx="10080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8997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23" t="11676" r="80795" b="62989"/>
          <a:stretch/>
        </p:blipFill>
        <p:spPr bwMode="auto">
          <a:xfrm>
            <a:off x="2699792" y="2051130"/>
            <a:ext cx="3709878" cy="2755740"/>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0" y="5799132"/>
            <a:ext cx="9036496" cy="1043628"/>
          </a:xfrm>
          <a:prstGeom prst="rect">
            <a:avLst/>
          </a:prstGeom>
          <a:solidFill>
            <a:srgbClr val="FFFFFF"/>
          </a:solidFill>
          <a:ln w="38100" cap="flat" cmpd="sng" algn="ctr">
            <a:noFill/>
            <a:prstDash val="solid"/>
          </a:ln>
          <a:effectLst/>
        </p:spPr>
        <p:txBody>
          <a:bodyPr anchor="ctr"/>
          <a:lstStyle/>
          <a:p>
            <a:pPr lvl="0" algn="ctr" fontAlgn="base">
              <a:spcBef>
                <a:spcPct val="0"/>
              </a:spcBef>
              <a:spcAft>
                <a:spcPct val="0"/>
              </a:spcAft>
              <a:defRPr/>
            </a:pPr>
            <a:r>
              <a:rPr lang="ro-RO" b="1" kern="0" dirty="0" smtClean="0">
                <a:solidFill>
                  <a:srgbClr val="000000"/>
                </a:solidFill>
                <a:cs typeface="Arial" charset="0"/>
              </a:rPr>
              <a:t>Sesiune </a:t>
            </a:r>
            <a:r>
              <a:rPr lang="ro-RO" b="1" kern="0" dirty="0">
                <a:solidFill>
                  <a:srgbClr val="000000"/>
                </a:solidFill>
                <a:cs typeface="Arial" charset="0"/>
              </a:rPr>
              <a:t>de traininguri intensive pentru aspiranții la o carieră </a:t>
            </a:r>
            <a:r>
              <a:rPr lang="ro-RO" b="1" kern="0" dirty="0" smtClean="0">
                <a:solidFill>
                  <a:srgbClr val="000000"/>
                </a:solidFill>
                <a:cs typeface="Arial" charset="0"/>
              </a:rPr>
              <a:t>în comunicare </a:t>
            </a:r>
            <a:r>
              <a:rPr lang="ro-RO" b="1" kern="0" dirty="0">
                <a:solidFill>
                  <a:srgbClr val="000000"/>
                </a:solidFill>
                <a:cs typeface="Arial" charset="0"/>
              </a:rPr>
              <a:t>și </a:t>
            </a:r>
            <a:r>
              <a:rPr lang="ro-RO" b="1" kern="0" dirty="0" smtClean="0">
                <a:solidFill>
                  <a:srgbClr val="000000"/>
                </a:solidFill>
                <a:cs typeface="Arial" charset="0"/>
              </a:rPr>
              <a:t>marketing</a:t>
            </a:r>
            <a:br>
              <a:rPr lang="ro-RO" b="1" kern="0" dirty="0" smtClean="0">
                <a:solidFill>
                  <a:srgbClr val="000000"/>
                </a:solidFill>
                <a:cs typeface="Arial" charset="0"/>
              </a:rPr>
            </a:br>
            <a:r>
              <a:rPr kumimoji="0" lang="en-US" sz="1800" b="1" i="0" u="none" strike="noStrike" kern="0" cap="none" spc="0" normalizeH="0" baseline="0" noProof="0" dirty="0" smtClean="0">
                <a:ln>
                  <a:noFill/>
                </a:ln>
                <a:solidFill>
                  <a:srgbClr val="FF0000"/>
                </a:solidFill>
                <a:effectLst/>
                <a:uLnTx/>
                <a:uFillTx/>
                <a:latin typeface="Calibri"/>
                <a:ea typeface="+mn-ea"/>
                <a:cs typeface="Arial" charset="0"/>
              </a:rPr>
              <a:t>1</a:t>
            </a:r>
            <a:r>
              <a:rPr kumimoji="0" lang="ro-RO" sz="1800" b="1" i="0" u="none" strike="noStrike" kern="0" cap="none" spc="0" normalizeH="0" baseline="0" noProof="0" dirty="0" smtClean="0">
                <a:ln>
                  <a:noFill/>
                </a:ln>
                <a:solidFill>
                  <a:srgbClr val="FF0000"/>
                </a:solidFill>
                <a:effectLst/>
                <a:uLnTx/>
                <a:uFillTx/>
                <a:latin typeface="Calibri"/>
                <a:ea typeface="+mn-ea"/>
                <a:cs typeface="Arial" charset="0"/>
              </a:rPr>
              <a:t>5</a:t>
            </a:r>
            <a:r>
              <a:rPr kumimoji="0" lang="en-US" sz="1800" b="1" i="0" u="none" strike="noStrike" kern="0" cap="none" spc="0" normalizeH="0" baseline="0" noProof="0" dirty="0" smtClean="0">
                <a:ln>
                  <a:noFill/>
                </a:ln>
                <a:solidFill>
                  <a:srgbClr val="FF0000"/>
                </a:solidFill>
                <a:effectLst/>
                <a:uLnTx/>
                <a:uFillTx/>
                <a:latin typeface="Calibri"/>
                <a:ea typeface="+mn-ea"/>
                <a:cs typeface="Arial" charset="0"/>
              </a:rPr>
              <a:t> </a:t>
            </a:r>
            <a:r>
              <a:rPr kumimoji="0" lang="en-US" sz="1800" b="1" i="0" u="none" strike="noStrike" kern="0" cap="none" spc="0" normalizeH="0" baseline="0" noProof="0" dirty="0">
                <a:ln>
                  <a:noFill/>
                </a:ln>
                <a:solidFill>
                  <a:srgbClr val="FF0000"/>
                </a:solidFill>
                <a:effectLst/>
                <a:uLnTx/>
                <a:uFillTx/>
                <a:latin typeface="Calibri"/>
                <a:ea typeface="+mn-ea"/>
                <a:cs typeface="Arial" charset="0"/>
              </a:rPr>
              <a:t>– </a:t>
            </a:r>
            <a:r>
              <a:rPr kumimoji="0" lang="ro-RO" sz="1800" b="1" i="0" u="none" strike="noStrike" kern="0" cap="none" spc="0" normalizeH="0" baseline="0" noProof="0" dirty="0">
                <a:ln>
                  <a:noFill/>
                </a:ln>
                <a:solidFill>
                  <a:srgbClr val="FF0000"/>
                </a:solidFill>
                <a:effectLst/>
                <a:uLnTx/>
                <a:uFillTx/>
                <a:latin typeface="Calibri"/>
                <a:ea typeface="+mn-ea"/>
                <a:cs typeface="Arial" charset="0"/>
              </a:rPr>
              <a:t>24</a:t>
            </a:r>
            <a:r>
              <a:rPr kumimoji="0" lang="en-US" sz="1800" b="1" i="0" u="none" strike="noStrike" kern="0" cap="none" spc="0" normalizeH="0" baseline="0" noProof="0" dirty="0">
                <a:ln>
                  <a:noFill/>
                </a:ln>
                <a:solidFill>
                  <a:srgbClr val="FF0000"/>
                </a:solidFill>
                <a:effectLst/>
                <a:uLnTx/>
                <a:uFillTx/>
                <a:latin typeface="Calibri"/>
                <a:ea typeface="+mn-ea"/>
                <a:cs typeface="Arial" charset="0"/>
              </a:rPr>
              <a:t> august 201</a:t>
            </a:r>
            <a:r>
              <a:rPr kumimoji="0" lang="ro-RO" sz="1800" b="1" i="0" u="none" strike="noStrike" kern="0" cap="none" spc="0" normalizeH="0" baseline="0" noProof="0" dirty="0">
                <a:ln>
                  <a:noFill/>
                </a:ln>
                <a:solidFill>
                  <a:srgbClr val="FF0000"/>
                </a:solidFill>
                <a:effectLst/>
                <a:uLnTx/>
                <a:uFillTx/>
                <a:latin typeface="Calibri"/>
                <a:ea typeface="+mn-ea"/>
                <a:cs typeface="Arial" charset="0"/>
              </a:rPr>
              <a:t>4</a:t>
            </a:r>
            <a:r>
              <a:rPr kumimoji="0" lang="en-US" sz="1800" b="1" i="0" u="none" strike="noStrike" kern="0" cap="none" spc="0" normalizeH="0" baseline="0" noProof="0" dirty="0">
                <a:ln>
                  <a:noFill/>
                </a:ln>
                <a:solidFill>
                  <a:srgbClr val="FF0000"/>
                </a:solidFill>
                <a:effectLst/>
                <a:uLnTx/>
                <a:uFillTx/>
                <a:latin typeface="Calibri"/>
                <a:ea typeface="+mn-ea"/>
                <a:cs typeface="Arial" charset="0"/>
              </a:rPr>
              <a:t> | </a:t>
            </a:r>
            <a:r>
              <a:rPr kumimoji="0" lang="ro-RO" sz="1800" b="1" i="0" u="none" strike="noStrike" kern="0" cap="none" spc="0" normalizeH="0" baseline="0" noProof="0" dirty="0" smtClean="0">
                <a:ln>
                  <a:noFill/>
                </a:ln>
                <a:solidFill>
                  <a:srgbClr val="FF0000"/>
                </a:solidFill>
                <a:effectLst/>
                <a:uLnTx/>
                <a:uFillTx/>
                <a:latin typeface="Calibri"/>
                <a:ea typeface="+mn-ea"/>
                <a:cs typeface="Arial" charset="0"/>
              </a:rPr>
              <a:t>ediția 4 </a:t>
            </a:r>
            <a:r>
              <a:rPr kumimoji="0" lang="en-US" sz="1800" b="1" i="0" u="none" strike="noStrike" kern="0" cap="none" spc="0" normalizeH="0" baseline="0" noProof="0" dirty="0" smtClean="0">
                <a:ln>
                  <a:noFill/>
                </a:ln>
                <a:solidFill>
                  <a:srgbClr val="FF0000"/>
                </a:solidFill>
                <a:effectLst/>
                <a:uLnTx/>
                <a:uFillTx/>
                <a:latin typeface="Calibri"/>
                <a:ea typeface="+mn-ea"/>
                <a:cs typeface="Arial" charset="0"/>
              </a:rPr>
              <a:t> </a:t>
            </a:r>
            <a:r>
              <a:rPr kumimoji="0" lang="en-US" sz="1800" b="1" i="0" u="none" strike="noStrike" kern="0" cap="none" spc="0" normalizeH="0" baseline="0" noProof="0" dirty="0">
                <a:ln>
                  <a:noFill/>
                </a:ln>
                <a:solidFill>
                  <a:srgbClr val="FF0000"/>
                </a:solidFill>
                <a:effectLst/>
                <a:uLnTx/>
                <a:uFillTx/>
                <a:latin typeface="Calibri"/>
                <a:ea typeface="+mn-ea"/>
                <a:cs typeface="Arial" charset="0"/>
              </a:rPr>
              <a:t>| </a:t>
            </a:r>
            <a:r>
              <a:rPr kumimoji="0" lang="ro-RO" sz="1800" b="1" i="0" u="none" strike="noStrike" kern="0" cap="none" spc="0" normalizeH="0" baseline="0" noProof="0" dirty="0" smtClean="0">
                <a:ln>
                  <a:noFill/>
                </a:ln>
                <a:solidFill>
                  <a:srgbClr val="FF0000"/>
                </a:solidFill>
                <a:effectLst/>
                <a:uLnTx/>
                <a:uFillTx/>
                <a:latin typeface="Calibri"/>
                <a:ea typeface="+mn-ea"/>
                <a:cs typeface="Arial" charset="0"/>
              </a:rPr>
              <a:t>T</a:t>
            </a:r>
            <a:r>
              <a:rPr kumimoji="0" lang="en-US" sz="1800" b="1" i="0" u="none" strike="noStrike" kern="0" cap="none" spc="0" normalizeH="0" baseline="0" noProof="0" dirty="0" smtClean="0">
                <a:ln>
                  <a:noFill/>
                </a:ln>
                <a:solidFill>
                  <a:srgbClr val="FF0000"/>
                </a:solidFill>
                <a:effectLst/>
                <a:uLnTx/>
                <a:uFillTx/>
                <a:latin typeface="Calibri"/>
                <a:ea typeface="+mn-ea"/>
                <a:cs typeface="Arial" charset="0"/>
              </a:rPr>
              <a:t>eras</a:t>
            </a:r>
            <a:r>
              <a:rPr kumimoji="0" lang="ro-RO" sz="1800" b="1" i="0" u="none" strike="noStrike" kern="0" cap="none" spc="0" normalizeH="0" baseline="0" noProof="0" dirty="0">
                <a:ln>
                  <a:noFill/>
                </a:ln>
                <a:solidFill>
                  <a:srgbClr val="FF0000"/>
                </a:solidFill>
                <a:effectLst/>
                <a:uLnTx/>
                <a:uFillTx/>
                <a:latin typeface="Calibri"/>
                <a:ea typeface="+mn-ea"/>
                <a:cs typeface="Arial" charset="0"/>
              </a:rPr>
              <a:t>a</a:t>
            </a:r>
            <a:r>
              <a:rPr kumimoji="0" lang="ro-RO" sz="1800" b="1" i="0" u="none" strike="noStrike" kern="0" cap="none" spc="0" normalizeH="0" baseline="0" noProof="0" dirty="0" smtClean="0">
                <a:ln>
                  <a:noFill/>
                </a:ln>
                <a:solidFill>
                  <a:srgbClr val="FF0000"/>
                </a:solidFill>
                <a:effectLst/>
                <a:uLnTx/>
                <a:uFillTx/>
                <a:latin typeface="Calibri"/>
                <a:ea typeface="+mn-ea"/>
                <a:cs typeface="Arial" charset="0"/>
              </a:rPr>
              <a:t> </a:t>
            </a:r>
            <a:r>
              <a:rPr kumimoji="0" lang="en-US" sz="1800" b="1" i="0" u="none" strike="noStrike" kern="0" cap="none" spc="0" normalizeH="0" baseline="0" noProof="0" dirty="0" err="1">
                <a:ln>
                  <a:noFill/>
                </a:ln>
                <a:solidFill>
                  <a:srgbClr val="FF0000"/>
                </a:solidFill>
                <a:effectLst/>
                <a:uLnTx/>
                <a:uFillTx/>
                <a:latin typeface="Calibri"/>
                <a:ea typeface="+mn-ea"/>
                <a:cs typeface="Arial" charset="0"/>
              </a:rPr>
              <a:t>Fabrica</a:t>
            </a:r>
            <a:r>
              <a:rPr kumimoji="0" lang="en-US" sz="1800" b="1" i="0" u="none" strike="noStrike" kern="0" cap="none" spc="0" normalizeH="0" baseline="0" noProof="0" dirty="0">
                <a:ln>
                  <a:noFill/>
                </a:ln>
                <a:solidFill>
                  <a:srgbClr val="FF0000"/>
                </a:solidFill>
                <a:effectLst/>
                <a:uLnTx/>
                <a:uFillTx/>
                <a:latin typeface="Calibri"/>
                <a:ea typeface="+mn-ea"/>
                <a:cs typeface="Arial" charset="0"/>
              </a:rPr>
              <a:t> | </a:t>
            </a:r>
            <a:r>
              <a:rPr lang="en-AU" b="1" u="sng" dirty="0">
                <a:hlinkClick r:id="rId3"/>
              </a:rPr>
              <a:t>atelierele.IQadsKadett.ro</a:t>
            </a:r>
            <a:endParaRPr lang="en-US" b="1" dirty="0"/>
          </a:p>
          <a:p>
            <a:pPr marL="0" marR="0" lvl="0" indent="0" algn="r"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dirty="0" smtClean="0">
                <a:ln>
                  <a:noFill/>
                </a:ln>
                <a:solidFill>
                  <a:srgbClr val="FF0000"/>
                </a:solidFill>
                <a:effectLst/>
                <a:uLnTx/>
                <a:uFillTx/>
                <a:latin typeface="Calibri"/>
                <a:ea typeface="+mn-ea"/>
                <a:cs typeface="Arial" charset="0"/>
              </a:rPr>
              <a:t> </a:t>
            </a:r>
            <a:endParaRPr kumimoji="0" lang="en-US" sz="1800" b="1" i="0" u="none" strike="noStrike" kern="0" cap="none" spc="0" normalizeH="0" baseline="0" noProof="0" dirty="0">
              <a:ln>
                <a:noFill/>
              </a:ln>
              <a:solidFill>
                <a:srgbClr val="FF0000"/>
              </a:solidFill>
              <a:effectLst/>
              <a:uLnTx/>
              <a:uFillTx/>
              <a:latin typeface="Calibri"/>
              <a:ea typeface="+mn-ea"/>
              <a:cs typeface="Arial" charset="0"/>
            </a:endParaRPr>
          </a:p>
        </p:txBody>
      </p:sp>
    </p:spTree>
    <p:extLst>
      <p:ext uri="{BB962C8B-B14F-4D97-AF65-F5344CB8AC3E}">
        <p14:creationId xmlns:p14="http://schemas.microsoft.com/office/powerpoint/2010/main" val="3831168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534400" cy="4678363"/>
          </a:xfrm>
        </p:spPr>
        <p:txBody>
          <a:bodyPr>
            <a:noAutofit/>
          </a:bodyPr>
          <a:lstStyle/>
          <a:p>
            <a:pPr>
              <a:lnSpc>
                <a:spcPct val="90000"/>
              </a:lnSpc>
              <a:buClr>
                <a:schemeClr val="tx1"/>
              </a:buClr>
            </a:pPr>
            <a:endParaRPr lang="ro-RO" sz="1800" dirty="0" smtClean="0"/>
          </a:p>
          <a:p>
            <a:pPr>
              <a:lnSpc>
                <a:spcPct val="90000"/>
              </a:lnSpc>
              <a:buClr>
                <a:schemeClr val="tx1"/>
              </a:buClr>
            </a:pPr>
            <a:r>
              <a:rPr lang="ro-RO" sz="1800" dirty="0" smtClean="0"/>
              <a:t>În perioada 2009-2012, IQads </a:t>
            </a:r>
            <a:r>
              <a:rPr lang="ro-RO" sz="1800" dirty="0" err="1" smtClean="0"/>
              <a:t>Kadett</a:t>
            </a:r>
            <a:r>
              <a:rPr lang="ro-RO" sz="1800" dirty="0" smtClean="0"/>
              <a:t> a fost cea mai amplă modalitate profesionistă din România</a:t>
            </a:r>
            <a:r>
              <a:rPr lang="ro-RO" sz="1800" b="1" dirty="0" smtClean="0"/>
              <a:t> </a:t>
            </a:r>
            <a:r>
              <a:rPr lang="ro-RO" sz="1800" dirty="0" smtClean="0"/>
              <a:t>prin care sunt identificați tinerii cu potențial pentru o carieră în marcomm, cu selecție, pregătire și plasare pe </a:t>
            </a:r>
            <a:r>
              <a:rPr lang="ro-RO" sz="1800" dirty="0"/>
              <a:t>tot parcursul </a:t>
            </a:r>
            <a:r>
              <a:rPr lang="ro-RO" sz="1800" dirty="0" smtClean="0"/>
              <a:t>anului, l</a:t>
            </a:r>
            <a:r>
              <a:rPr lang="vi-VN" sz="1800" dirty="0" smtClean="0">
                <a:latin typeface="Calibri" pitchFamily="34" charset="0"/>
              </a:rPr>
              <a:t>egătura </a:t>
            </a:r>
            <a:r>
              <a:rPr lang="vi-VN" sz="1800" dirty="0">
                <a:latin typeface="Calibri" pitchFamily="34" charset="0"/>
              </a:rPr>
              <a:t>între mediul academic şi industria </a:t>
            </a:r>
            <a:r>
              <a:rPr lang="ro-RO" sz="1800" dirty="0" smtClean="0">
                <a:latin typeface="Calibri" pitchFamily="34" charset="0"/>
              </a:rPr>
              <a:t>de marcomm</a:t>
            </a:r>
            <a:endParaRPr lang="ro-RO" sz="1800" dirty="0" smtClean="0"/>
          </a:p>
          <a:p>
            <a:pPr>
              <a:lnSpc>
                <a:spcPct val="90000"/>
              </a:lnSpc>
              <a:buClr>
                <a:schemeClr val="tx1"/>
              </a:buClr>
            </a:pPr>
            <a:endParaRPr lang="ro-RO" sz="1800" dirty="0"/>
          </a:p>
          <a:p>
            <a:pPr>
              <a:lnSpc>
                <a:spcPct val="90000"/>
              </a:lnSpc>
              <a:buClr>
                <a:schemeClr val="tx1"/>
              </a:buClr>
            </a:pPr>
            <a:r>
              <a:rPr lang="ro-RO" sz="1800" dirty="0" smtClean="0"/>
              <a:t>Din 2014, IQads </a:t>
            </a:r>
            <a:r>
              <a:rPr lang="ro-RO" sz="1800" dirty="0" err="1" smtClean="0"/>
              <a:t>Kadett</a:t>
            </a:r>
            <a:r>
              <a:rPr lang="ro-RO" sz="1800" dirty="0" smtClean="0"/>
              <a:t> continuă sub forma Atelierelor IQads </a:t>
            </a:r>
            <a:r>
              <a:rPr lang="ro-RO" sz="1800" dirty="0" err="1" smtClean="0"/>
              <a:t>Kadett</a:t>
            </a:r>
            <a:r>
              <a:rPr lang="ro-RO" sz="1800" dirty="0" smtClean="0"/>
              <a:t>:</a:t>
            </a:r>
            <a:br>
              <a:rPr lang="ro-RO" sz="1800" dirty="0" smtClean="0"/>
            </a:br>
            <a:r>
              <a:rPr lang="ro-RO" sz="1800" dirty="0" smtClean="0"/>
              <a:t>program </a:t>
            </a:r>
            <a:r>
              <a:rPr lang="ro-RO" sz="1800" dirty="0"/>
              <a:t>intensiv de training-uri și sesiuni de </a:t>
            </a:r>
            <a:r>
              <a:rPr lang="ro-RO" sz="1800" dirty="0" err="1"/>
              <a:t>coaching</a:t>
            </a:r>
            <a:r>
              <a:rPr lang="ro-RO" sz="1800" dirty="0"/>
              <a:t> cu profesioniști de top din marcomm pentru aspiranții la o carieră în domeniu sau pentru juniorii deja angajați</a:t>
            </a:r>
            <a:r>
              <a:rPr lang="ro-RO" sz="1800" dirty="0" smtClean="0"/>
              <a:t>.</a:t>
            </a:r>
          </a:p>
          <a:p>
            <a:pPr>
              <a:lnSpc>
                <a:spcPct val="90000"/>
              </a:lnSpc>
              <a:buClr>
                <a:schemeClr val="tx1"/>
              </a:buClr>
            </a:pPr>
            <a:endParaRPr lang="ro-RO" sz="1800" dirty="0"/>
          </a:p>
          <a:p>
            <a:r>
              <a:rPr lang="ro-RO" sz="1800" b="1" dirty="0"/>
              <a:t>Pentru agenții: </a:t>
            </a:r>
            <a:r>
              <a:rPr lang="ro-RO" sz="1800" dirty="0"/>
              <a:t>locul unde pot fi activate credibil </a:t>
            </a:r>
            <a:r>
              <a:rPr lang="ro-RO" sz="1800" dirty="0" smtClean="0"/>
              <a:t>platforme de comunicare</a:t>
            </a:r>
            <a:br>
              <a:rPr lang="ro-RO" sz="1800" dirty="0" smtClean="0"/>
            </a:br>
            <a:r>
              <a:rPr lang="ro-RO" sz="1800" dirty="0" smtClean="0"/>
              <a:t>legate </a:t>
            </a:r>
            <a:r>
              <a:rPr lang="ro-RO" sz="1800" dirty="0"/>
              <a:t>de educație, tineret, </a:t>
            </a:r>
            <a:r>
              <a:rPr lang="ro-RO" sz="1800" dirty="0" smtClean="0"/>
              <a:t>dezvoltare, </a:t>
            </a:r>
            <a:r>
              <a:rPr lang="ro-RO" sz="1800" dirty="0" err="1"/>
              <a:t>employer</a:t>
            </a:r>
            <a:r>
              <a:rPr lang="ro-RO" sz="1800" dirty="0"/>
              <a:t> </a:t>
            </a:r>
            <a:r>
              <a:rPr lang="ro-RO" sz="1800" dirty="0" smtClean="0"/>
              <a:t>branding, dar și</a:t>
            </a:r>
            <a:br>
              <a:rPr lang="ro-RO" sz="1800" dirty="0" smtClean="0"/>
            </a:br>
            <a:r>
              <a:rPr lang="en-US" sz="1800" dirty="0" err="1" smtClean="0"/>
              <a:t>recrutare</a:t>
            </a:r>
            <a:r>
              <a:rPr lang="en-US" sz="1800" dirty="0" smtClean="0"/>
              <a:t> </a:t>
            </a:r>
            <a:r>
              <a:rPr lang="en-US" sz="1800" dirty="0"/>
              <a:t>premium </a:t>
            </a:r>
            <a:r>
              <a:rPr lang="en-US" sz="1800" dirty="0" err="1"/>
              <a:t>pe</a:t>
            </a:r>
            <a:r>
              <a:rPr lang="en-US" sz="1800" dirty="0"/>
              <a:t> un brief </a:t>
            </a:r>
            <a:r>
              <a:rPr lang="en-US" sz="1800" dirty="0" smtClean="0"/>
              <a:t>real</a:t>
            </a:r>
            <a:endParaRPr lang="ro-RO" sz="1800" dirty="0"/>
          </a:p>
          <a:p>
            <a:r>
              <a:rPr lang="ro-RO" sz="1800" b="1" dirty="0" smtClean="0"/>
              <a:t>Pentru </a:t>
            </a:r>
            <a:r>
              <a:rPr lang="ro-RO" sz="1800" b="1" dirty="0"/>
              <a:t>branduri: </a:t>
            </a:r>
            <a:r>
              <a:rPr lang="ro-RO" sz="1800" dirty="0"/>
              <a:t>locul unde pot fi atinși tinerii de top interesați de marcomm; </a:t>
            </a:r>
            <a:br>
              <a:rPr lang="ro-RO" sz="1800" dirty="0"/>
            </a:br>
            <a:r>
              <a:rPr lang="en-US" sz="1800" dirty="0" err="1"/>
              <a:t>recrutare</a:t>
            </a:r>
            <a:r>
              <a:rPr lang="en-US" sz="1800" dirty="0"/>
              <a:t> premium </a:t>
            </a:r>
            <a:r>
              <a:rPr lang="en-US" sz="1800" dirty="0" err="1"/>
              <a:t>pe</a:t>
            </a:r>
            <a:r>
              <a:rPr lang="en-US" sz="1800" dirty="0"/>
              <a:t> un brief real, </a:t>
            </a:r>
            <a:r>
              <a:rPr lang="ro-RO" sz="1800" dirty="0" err="1"/>
              <a:t>employer</a:t>
            </a:r>
            <a:r>
              <a:rPr lang="ro-RO" sz="1800" dirty="0"/>
              <a:t> branding</a:t>
            </a:r>
            <a:endParaRPr lang="en-US" sz="1800" dirty="0"/>
          </a:p>
          <a:p>
            <a:pPr lvl="0"/>
            <a:r>
              <a:rPr lang="ro-RO" sz="1800" b="1" dirty="0"/>
              <a:t>Pentru participanți: </a:t>
            </a:r>
            <a:r>
              <a:rPr lang="ro-RO" sz="1800" dirty="0"/>
              <a:t>locul unde arzi etapele și te pregătești de </a:t>
            </a:r>
            <a:r>
              <a:rPr lang="ro-RO" sz="1800" dirty="0" smtClean="0"/>
              <a:t>marcomm</a:t>
            </a:r>
            <a:br>
              <a:rPr lang="ro-RO" sz="1800" dirty="0" smtClean="0"/>
            </a:br>
            <a:r>
              <a:rPr lang="ro-RO" sz="1800" dirty="0" smtClean="0"/>
              <a:t>în </a:t>
            </a:r>
            <a:r>
              <a:rPr lang="ro-RO" sz="1800" dirty="0"/>
              <a:t>10 zile </a:t>
            </a:r>
            <a:r>
              <a:rPr lang="ro-RO" sz="1800" dirty="0" smtClean="0"/>
              <a:t>intense</a:t>
            </a:r>
            <a:endParaRPr lang="en-US" sz="1800" dirty="0"/>
          </a:p>
          <a:p>
            <a:pPr>
              <a:lnSpc>
                <a:spcPct val="90000"/>
              </a:lnSpc>
              <a:buClr>
                <a:schemeClr val="tx1"/>
              </a:buClr>
            </a:pPr>
            <a:endParaRPr lang="en-US" sz="1800" dirty="0"/>
          </a:p>
          <a:p>
            <a:pPr>
              <a:lnSpc>
                <a:spcPct val="90000"/>
              </a:lnSpc>
              <a:buClr>
                <a:schemeClr val="tx1"/>
              </a:buClr>
            </a:pPr>
            <a:endParaRPr lang="ro-RO" sz="1800" b="1" dirty="0"/>
          </a:p>
        </p:txBody>
      </p:sp>
      <p:pic>
        <p:nvPicPr>
          <p:cNvPr id="6" name="Picture 5"/>
          <p:cNvPicPr/>
          <p:nvPr/>
        </p:nvPicPr>
        <p:blipFill rotWithShape="1">
          <a:blip r:embed="rId2"/>
          <a:srcRect l="23" t="11676" r="80795" b="62989"/>
          <a:stretch/>
        </p:blipFill>
        <p:spPr bwMode="auto">
          <a:xfrm>
            <a:off x="59690" y="6220511"/>
            <a:ext cx="795020" cy="590550"/>
          </a:xfrm>
          <a:prstGeom prst="rect">
            <a:avLst/>
          </a:prstGeom>
          <a:ln>
            <a:noFill/>
          </a:ln>
          <a:extLst>
            <a:ext uri="{53640926-AAD7-44D8-BBD7-CCE9431645EC}">
              <a14:shadowObscured xmlns:a14="http://schemas.microsoft.com/office/drawing/2010/main"/>
            </a:ext>
          </a:extLst>
        </p:spPr>
      </p:pic>
      <p:sp>
        <p:nvSpPr>
          <p:cNvPr id="7" name="Rectangle 2"/>
          <p:cNvSpPr txBox="1">
            <a:spLocks noChangeArrowheads="1"/>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o-RO" altLang="en-US" dirty="0" smtClean="0"/>
              <a:t>Despre IQads </a:t>
            </a:r>
            <a:r>
              <a:rPr lang="ro-RO" altLang="en-US" dirty="0" err="1" smtClean="0"/>
              <a:t>Kadett</a:t>
            </a:r>
            <a:endParaRPr lang="en-US" altLang="en-US" dirty="0" smtClean="0"/>
          </a:p>
        </p:txBody>
      </p:sp>
    </p:spTree>
    <p:extLst>
      <p:ext uri="{BB962C8B-B14F-4D97-AF65-F5344CB8AC3E}">
        <p14:creationId xmlns:p14="http://schemas.microsoft.com/office/powerpoint/2010/main" val="3312722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534400" cy="4678363"/>
          </a:xfrm>
        </p:spPr>
        <p:txBody>
          <a:bodyPr>
            <a:noAutofit/>
          </a:bodyPr>
          <a:lstStyle/>
          <a:p>
            <a:endParaRPr lang="ro-RO" sz="500" b="1" dirty="0" smtClean="0"/>
          </a:p>
          <a:p>
            <a:r>
              <a:rPr lang="en-US" sz="2000" b="1" dirty="0" smtClean="0"/>
              <a:t>Brand</a:t>
            </a:r>
            <a:r>
              <a:rPr lang="ro-RO" sz="2000" b="1" dirty="0" smtClean="0"/>
              <a:t>ul</a:t>
            </a:r>
            <a:r>
              <a:rPr lang="en-US" sz="2000" dirty="0" smtClean="0"/>
              <a:t> </a:t>
            </a:r>
            <a:r>
              <a:rPr lang="ro-RO" sz="2000" dirty="0" smtClean="0"/>
              <a:t>sprijină formarea și dezvoltarea profesională a </a:t>
            </a:r>
            <a:r>
              <a:rPr lang="ro-RO" sz="2000" dirty="0"/>
              <a:t>tinerilor </a:t>
            </a:r>
            <a:r>
              <a:rPr lang="ro-RO" sz="2000" dirty="0" smtClean="0"/>
              <a:t>aflați </a:t>
            </a:r>
            <a:r>
              <a:rPr lang="ro-RO" sz="2000" dirty="0"/>
              <a:t>la început de </a:t>
            </a:r>
            <a:r>
              <a:rPr lang="ro-RO" sz="2000" dirty="0" smtClean="0"/>
              <a:t>drum, are modalități de recrutare extinse și oferă oportunități celor </a:t>
            </a:r>
            <a:r>
              <a:rPr lang="ro-RO" sz="2000" dirty="0"/>
              <a:t>mai buni dintre ei. </a:t>
            </a:r>
            <a:endParaRPr lang="en-US" sz="2000" dirty="0"/>
          </a:p>
          <a:p>
            <a:endParaRPr lang="ro-RO" sz="2000" dirty="0"/>
          </a:p>
          <a:p>
            <a:r>
              <a:rPr lang="ro-RO" sz="2000" b="1" dirty="0" smtClean="0"/>
              <a:t>IQads </a:t>
            </a:r>
            <a:r>
              <a:rPr lang="ro-RO" sz="2000" b="1" dirty="0"/>
              <a:t>Kadett </a:t>
            </a:r>
            <a:r>
              <a:rPr lang="en-US" sz="2000" dirty="0" err="1" smtClean="0"/>
              <a:t>reprezint</a:t>
            </a:r>
            <a:r>
              <a:rPr lang="ro-RO" sz="2000" dirty="0" smtClean="0"/>
              <a:t>ă cea </a:t>
            </a:r>
            <a:r>
              <a:rPr lang="ro-RO" sz="2000" dirty="0"/>
              <a:t>mai importantă </a:t>
            </a:r>
            <a:r>
              <a:rPr lang="ro-RO" sz="2000" dirty="0" smtClean="0"/>
              <a:t>și </a:t>
            </a:r>
            <a:r>
              <a:rPr lang="ro-RO" sz="2000" dirty="0"/>
              <a:t>mai vizibilă modalitate de formare ongoing a tinerilor care aspiră la o carieră </a:t>
            </a:r>
            <a:r>
              <a:rPr lang="ro-RO" sz="2000" dirty="0" smtClean="0"/>
              <a:t>în industria de marcomm, </a:t>
            </a:r>
            <a:r>
              <a:rPr lang="ro-RO" sz="2000" dirty="0"/>
              <a:t>acoperind la nivel generalist cele mai importante 10 tipuri de job-uri din </a:t>
            </a:r>
            <a:r>
              <a:rPr lang="ro-RO" sz="2000" dirty="0" smtClean="0"/>
              <a:t>domeniu.</a:t>
            </a:r>
            <a:endParaRPr lang="ro-RO" sz="2000" dirty="0"/>
          </a:p>
          <a:p>
            <a:endParaRPr lang="ro-RO" sz="2000" dirty="0"/>
          </a:p>
          <a:p>
            <a:r>
              <a:rPr lang="ro-RO" sz="2000" dirty="0" smtClean="0"/>
              <a:t>Prin această asociere, putem facilita interacțiunea dintre brand și cei mai buni tineri interesați de o carieră </a:t>
            </a:r>
            <a:r>
              <a:rPr lang="ro-RO" sz="2000" dirty="0"/>
              <a:t>în </a:t>
            </a:r>
            <a:r>
              <a:rPr lang="ro-RO" sz="2000" dirty="0" smtClean="0"/>
              <a:t>marcomm, filtrați prin program, printr-o comunicare personală cu ei, generând un aport semnificativ pentru </a:t>
            </a:r>
            <a:r>
              <a:rPr lang="ro-RO" sz="2000" dirty="0"/>
              <a:t>b</a:t>
            </a:r>
            <a:r>
              <a:rPr lang="ro-RO" sz="2000" dirty="0" smtClean="0"/>
              <a:t>rand pe partea de employer branding.</a:t>
            </a:r>
          </a:p>
        </p:txBody>
      </p:sp>
      <p:pic>
        <p:nvPicPr>
          <p:cNvPr id="6" name="Picture 5"/>
          <p:cNvPicPr/>
          <p:nvPr/>
        </p:nvPicPr>
        <p:blipFill rotWithShape="1">
          <a:blip r:embed="rId2"/>
          <a:srcRect l="23" t="11676" r="80795" b="62989"/>
          <a:stretch/>
        </p:blipFill>
        <p:spPr bwMode="auto">
          <a:xfrm>
            <a:off x="59690" y="6220511"/>
            <a:ext cx="795020" cy="590550"/>
          </a:xfrm>
          <a:prstGeom prst="rect">
            <a:avLst/>
          </a:prstGeom>
          <a:ln>
            <a:noFill/>
          </a:ln>
          <a:extLst>
            <a:ext uri="{53640926-AAD7-44D8-BBD7-CCE9431645EC}">
              <a14:shadowObscured xmlns:a14="http://schemas.microsoft.com/office/drawing/2010/main"/>
            </a:ext>
          </a:extLst>
        </p:spPr>
      </p:pic>
      <p:sp>
        <p:nvSpPr>
          <p:cNvPr id="4" name="Title 3"/>
          <p:cNvSpPr>
            <a:spLocks noGrp="1"/>
          </p:cNvSpPr>
          <p:nvPr>
            <p:ph type="title"/>
          </p:nvPr>
        </p:nvSpPr>
        <p:spPr/>
        <p:txBody>
          <a:bodyPr/>
          <a:lstStyle/>
          <a:p>
            <a:r>
              <a:rPr lang="ro-RO" dirty="0" smtClean="0"/>
              <a:t>Argumente pentru brand</a:t>
            </a:r>
            <a:endParaRPr lang="en-US" dirty="0"/>
          </a:p>
        </p:txBody>
      </p:sp>
    </p:spTree>
    <p:extLst>
      <p:ext uri="{BB962C8B-B14F-4D97-AF65-F5344CB8AC3E}">
        <p14:creationId xmlns:p14="http://schemas.microsoft.com/office/powerpoint/2010/main" val="24350142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4876800"/>
          </a:xfrm>
        </p:spPr>
        <p:txBody>
          <a:bodyPr>
            <a:noAutofit/>
          </a:bodyPr>
          <a:lstStyle/>
          <a:p>
            <a:pPr marL="285750" indent="-285750">
              <a:buFont typeface="Arial" pitchFamily="34" charset="0"/>
              <a:buChar char="•"/>
            </a:pPr>
            <a:r>
              <a:rPr lang="ro-RO" sz="1700" dirty="0" smtClean="0"/>
              <a:t>Brandul oferă suport tinerilor interesați de advertising care vor un modul intensiv de acumulare de cunoștințe și experiență concretă, acumulată organic </a:t>
            </a:r>
          </a:p>
          <a:p>
            <a:pPr marL="285750" indent="-285750">
              <a:buFont typeface="Arial" pitchFamily="34" charset="0"/>
              <a:buChar char="•"/>
            </a:pPr>
            <a:r>
              <a:rPr lang="ro-RO" sz="1700" dirty="0" smtClean="0"/>
              <a:t>Inițial</a:t>
            </a:r>
            <a:r>
              <a:rPr lang="ro-RO" sz="1700" dirty="0"/>
              <a:t>, </a:t>
            </a:r>
            <a:r>
              <a:rPr lang="ro-RO" sz="1700" dirty="0" smtClean="0"/>
              <a:t>tinerii interesați de Atelierele IQads Kadett sunt selectați pe baza CV-ului și a 2 texte argumentative referitoare la campania lor preferată și la departamentul în care ar vrea să lucreze</a:t>
            </a:r>
          </a:p>
          <a:p>
            <a:pPr marL="285750" indent="-285750">
              <a:buFont typeface="Arial" pitchFamily="34" charset="0"/>
              <a:buChar char="•"/>
            </a:pPr>
            <a:r>
              <a:rPr lang="ro-RO" sz="1700" dirty="0" smtClean="0"/>
              <a:t>Ulterior</a:t>
            </a:r>
            <a:r>
              <a:rPr lang="ro-RO" sz="1700" dirty="0"/>
              <a:t>, </a:t>
            </a:r>
            <a:r>
              <a:rPr lang="ro-RO" sz="1700" dirty="0" smtClean="0"/>
              <a:t>selectăm pe </a:t>
            </a:r>
            <a:r>
              <a:rPr lang="ro-RO" sz="1700" dirty="0"/>
              <a:t>cei mai buni dintre cei </a:t>
            </a:r>
            <a:r>
              <a:rPr lang="ro-RO" sz="1700" dirty="0" smtClean="0"/>
              <a:t>înscriși </a:t>
            </a:r>
            <a:r>
              <a:rPr lang="ro-RO" sz="1700" dirty="0"/>
              <a:t>pentru </a:t>
            </a:r>
            <a:r>
              <a:rPr lang="ro-RO" sz="1700" dirty="0" smtClean="0"/>
              <a:t>un p</a:t>
            </a:r>
            <a:r>
              <a:rPr lang="ro-RO" sz="1700" noProof="1" smtClean="0"/>
              <a:t>rogram </a:t>
            </a:r>
            <a:r>
              <a:rPr lang="ro-RO" sz="1700" noProof="1"/>
              <a:t>de traininguri intensive de publicitate cu </a:t>
            </a:r>
            <a:r>
              <a:rPr lang="ro-RO" sz="1700" noProof="1" smtClean="0"/>
              <a:t>profesioniști în marcomm, </a:t>
            </a:r>
            <a:r>
              <a:rPr lang="ro-RO" sz="1700" noProof="1"/>
              <a:t>foarte </a:t>
            </a:r>
            <a:r>
              <a:rPr lang="ro-RO" sz="1700" noProof="1" smtClean="0"/>
              <a:t>vizibil </a:t>
            </a:r>
            <a:r>
              <a:rPr lang="ro-RO" sz="1700" noProof="1"/>
              <a:t>în </a:t>
            </a:r>
            <a:r>
              <a:rPr lang="ro-RO" sz="1700" noProof="1" smtClean="0"/>
              <a:t>media, asociat brandului</a:t>
            </a:r>
            <a:endParaRPr lang="ro-RO" sz="1700" noProof="1"/>
          </a:p>
          <a:p>
            <a:pPr marL="285750" indent="-285750">
              <a:buFont typeface="Arial" pitchFamily="34" charset="0"/>
              <a:buChar char="•"/>
            </a:pPr>
            <a:endParaRPr lang="ro-RO" sz="1700" dirty="0"/>
          </a:p>
          <a:p>
            <a:r>
              <a:rPr lang="ro-RO" sz="1700" b="1" dirty="0"/>
              <a:t>Timingul etapei:</a:t>
            </a:r>
          </a:p>
          <a:p>
            <a:pPr marL="914400" lvl="1" indent="-457200">
              <a:buFont typeface="Arial" pitchFamily="34" charset="0"/>
              <a:buChar char="•"/>
            </a:pPr>
            <a:r>
              <a:rPr lang="ro-RO" sz="1700" b="1" noProof="1" smtClean="0"/>
              <a:t>3 </a:t>
            </a:r>
            <a:r>
              <a:rPr lang="ro-RO" sz="1700" b="1" noProof="1"/>
              <a:t>săptămâni: </a:t>
            </a:r>
            <a:r>
              <a:rPr lang="ro-RO" sz="1700" noProof="1" smtClean="0"/>
              <a:t>înscrierea participanților, selectarea celor mai buni 25</a:t>
            </a:r>
            <a:endParaRPr lang="ro-RO" sz="1700" noProof="1"/>
          </a:p>
          <a:p>
            <a:pPr marL="914400" lvl="1" indent="-457200">
              <a:buFont typeface="Arial" pitchFamily="34" charset="0"/>
              <a:buChar char="•"/>
            </a:pPr>
            <a:r>
              <a:rPr lang="ro-RO" sz="1700" b="1" noProof="1" smtClean="0"/>
              <a:t>9 zile (15-24 august, la Fabrica): </a:t>
            </a:r>
            <a:r>
              <a:rPr lang="ro-RO" sz="1700" noProof="1" smtClean="0"/>
              <a:t>traininguri intensive pe echipe de câte 5 și cea mai exclusivistă formă de pregătire pentru cei mai buni tineri care lucrează direct cu profesioniști,  de la brief până la prezentarea finală: strategie, art, copy, sales</a:t>
            </a:r>
            <a:endParaRPr lang="ro-RO" sz="1700" noProof="1"/>
          </a:p>
          <a:p>
            <a:pPr marL="914400" lvl="1" indent="-457200">
              <a:buFont typeface="Arial" pitchFamily="34" charset="0"/>
              <a:buChar char="•"/>
            </a:pPr>
            <a:r>
              <a:rPr lang="ro-RO" sz="1700" b="1" noProof="1" smtClean="0"/>
              <a:t>2 zile: </a:t>
            </a:r>
            <a:r>
              <a:rPr lang="ro-RO" sz="1700" noProof="1" smtClean="0"/>
              <a:t>evaluare internă, analiza prezentărilor + alegerea finaliștilor </a:t>
            </a:r>
          </a:p>
          <a:p>
            <a:pPr marL="914400" lvl="1" indent="-457200">
              <a:buFont typeface="Arial" pitchFamily="34" charset="0"/>
              <a:buChar char="•"/>
            </a:pPr>
            <a:r>
              <a:rPr lang="ro-RO" sz="1700" b="1" noProof="1" smtClean="0"/>
              <a:t>2 </a:t>
            </a:r>
            <a:r>
              <a:rPr lang="ro-RO" sz="1700" b="1" noProof="1"/>
              <a:t>săptămâni: </a:t>
            </a:r>
            <a:r>
              <a:rPr lang="ro-RO" sz="1700" noProof="1" smtClean="0"/>
              <a:t>follow-up, interviuri cu câștigătorii, materiale despre atmosfera din agențiile unde ajung</a:t>
            </a:r>
            <a:endParaRPr lang="en-US" sz="1700" b="1" dirty="0"/>
          </a:p>
        </p:txBody>
      </p:sp>
      <p:pic>
        <p:nvPicPr>
          <p:cNvPr id="7" name="Picture 6"/>
          <p:cNvPicPr/>
          <p:nvPr/>
        </p:nvPicPr>
        <p:blipFill rotWithShape="1">
          <a:blip r:embed="rId2"/>
          <a:srcRect l="23" t="11676" r="80795" b="62989"/>
          <a:stretch/>
        </p:blipFill>
        <p:spPr bwMode="auto">
          <a:xfrm>
            <a:off x="59690" y="6220511"/>
            <a:ext cx="795020" cy="590550"/>
          </a:xfrm>
          <a:prstGeom prst="rect">
            <a:avLst/>
          </a:prstGeom>
          <a:ln>
            <a:noFill/>
          </a:ln>
          <a:extLst>
            <a:ext uri="{53640926-AAD7-44D8-BBD7-CCE9431645EC}">
              <a14:shadowObscured xmlns:a14="http://schemas.microsoft.com/office/drawing/2010/main"/>
            </a:ext>
          </a:extLst>
        </p:spPr>
      </p:pic>
      <p:sp>
        <p:nvSpPr>
          <p:cNvPr id="9" name="Title 1"/>
          <p:cNvSpPr>
            <a:spLocks noGrp="1"/>
          </p:cNvSpPr>
          <p:nvPr>
            <p:ph type="title"/>
          </p:nvPr>
        </p:nvSpPr>
        <p:spPr>
          <a:xfrm>
            <a:off x="457200" y="274638"/>
            <a:ext cx="8229600" cy="1143000"/>
          </a:xfrm>
        </p:spPr>
        <p:txBody>
          <a:bodyPr/>
          <a:lstStyle/>
          <a:p>
            <a:r>
              <a:rPr lang="ro-RO" dirty="0" smtClean="0"/>
              <a:t>Desfășurarea</a:t>
            </a:r>
            <a:endParaRPr lang="en-US" dirty="0"/>
          </a:p>
        </p:txBody>
      </p:sp>
    </p:spTree>
    <p:extLst>
      <p:ext uri="{BB962C8B-B14F-4D97-AF65-F5344CB8AC3E}">
        <p14:creationId xmlns:p14="http://schemas.microsoft.com/office/powerpoint/2010/main" val="34250439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Case study</a:t>
            </a:r>
            <a:endParaRPr lang="en-US" dirty="0"/>
          </a:p>
        </p:txBody>
      </p:sp>
      <p:sp>
        <p:nvSpPr>
          <p:cNvPr id="3" name="Content Placeholder 2"/>
          <p:cNvSpPr>
            <a:spLocks noGrp="1"/>
          </p:cNvSpPr>
          <p:nvPr>
            <p:ph idx="1"/>
          </p:nvPr>
        </p:nvSpPr>
        <p:spPr/>
        <p:txBody>
          <a:bodyPr>
            <a:noAutofit/>
          </a:bodyPr>
          <a:lstStyle/>
          <a:p>
            <a:r>
              <a:rPr lang="en-US" sz="1800" dirty="0" err="1" smtClean="0"/>
              <a:t>Ideile</a:t>
            </a:r>
            <a:r>
              <a:rPr lang="en-US" sz="1800" dirty="0" smtClean="0"/>
              <a:t> </a:t>
            </a:r>
            <a:r>
              <a:rPr lang="en-US" sz="1800" dirty="0" err="1" smtClean="0"/>
              <a:t>și</a:t>
            </a:r>
            <a:r>
              <a:rPr lang="en-US" sz="1800" dirty="0" smtClean="0"/>
              <a:t> </a:t>
            </a:r>
            <a:r>
              <a:rPr lang="en-US" sz="1800" dirty="0" err="1" smtClean="0"/>
              <a:t>implementarea</a:t>
            </a:r>
            <a:r>
              <a:rPr lang="en-US" sz="1800" dirty="0" smtClean="0"/>
              <a:t> </a:t>
            </a:r>
            <a:r>
              <a:rPr lang="en-US" sz="1800" dirty="0" err="1" smtClean="0"/>
              <a:t>pentru</a:t>
            </a:r>
            <a:r>
              <a:rPr lang="en-US" sz="1800" dirty="0" smtClean="0"/>
              <a:t> </a:t>
            </a:r>
            <a:r>
              <a:rPr lang="ro-RO" sz="1800" dirty="0" smtClean="0"/>
              <a:t>Atelierele IQads </a:t>
            </a:r>
            <a:r>
              <a:rPr lang="en-US" sz="1800" dirty="0" err="1" smtClean="0"/>
              <a:t>sunt</a:t>
            </a:r>
            <a:r>
              <a:rPr lang="en-US" sz="1800" dirty="0" smtClean="0"/>
              <a:t> </a:t>
            </a:r>
            <a:r>
              <a:rPr lang="en-US" sz="1800" dirty="0" err="1" smtClean="0"/>
              <a:t>realizate</a:t>
            </a:r>
            <a:r>
              <a:rPr lang="en-US" sz="1800" dirty="0" smtClean="0"/>
              <a:t> </a:t>
            </a:r>
            <a:r>
              <a:rPr lang="en-US" sz="1800" dirty="0" err="1" smtClean="0"/>
              <a:t>pentru</a:t>
            </a:r>
            <a:r>
              <a:rPr lang="en-US" sz="1800" dirty="0" smtClean="0"/>
              <a:t> </a:t>
            </a:r>
            <a:r>
              <a:rPr lang="en-US" sz="1800" dirty="0" err="1" smtClean="0"/>
              <a:t>branduri</a:t>
            </a:r>
            <a:r>
              <a:rPr lang="en-US" sz="1800" dirty="0" smtClean="0"/>
              <a:t> de: </a:t>
            </a:r>
            <a:r>
              <a:rPr lang="en-US" sz="1800" dirty="0" err="1" smtClean="0"/>
              <a:t>agențiile</a:t>
            </a:r>
            <a:r>
              <a:rPr lang="en-US" sz="1800" dirty="0" smtClean="0"/>
              <a:t> </a:t>
            </a:r>
            <a:r>
              <a:rPr lang="en-US" sz="1800" dirty="0" err="1" smtClean="0"/>
              <a:t>curente</a:t>
            </a:r>
            <a:r>
              <a:rPr lang="en-US" sz="1800" dirty="0" smtClean="0"/>
              <a:t> / </a:t>
            </a:r>
            <a:r>
              <a:rPr lang="en-US" sz="1800" dirty="0" err="1" smtClean="0"/>
              <a:t>departamentele</a:t>
            </a:r>
            <a:r>
              <a:rPr lang="en-US" sz="1800" dirty="0" smtClean="0"/>
              <a:t> de marketing </a:t>
            </a:r>
            <a:r>
              <a:rPr lang="en-US" sz="1800" dirty="0" err="1" smtClean="0"/>
              <a:t>sau</a:t>
            </a:r>
            <a:r>
              <a:rPr lang="en-US" sz="1800" dirty="0" smtClean="0"/>
              <a:t> de IQads </a:t>
            </a:r>
            <a:r>
              <a:rPr lang="en-US" sz="1800" dirty="0" err="1" smtClean="0"/>
              <a:t>sau</a:t>
            </a:r>
            <a:r>
              <a:rPr lang="en-US" sz="1800" dirty="0" smtClean="0"/>
              <a:t> de </a:t>
            </a:r>
            <a:r>
              <a:rPr lang="en-US" sz="1800" dirty="0" err="1" smtClean="0"/>
              <a:t>agenții</a:t>
            </a:r>
            <a:r>
              <a:rPr lang="en-US" sz="1800" dirty="0" smtClean="0"/>
              <a:t> </a:t>
            </a:r>
            <a:r>
              <a:rPr lang="en-US" sz="1800" dirty="0" err="1" smtClean="0"/>
              <a:t>și</a:t>
            </a:r>
            <a:r>
              <a:rPr lang="en-US" sz="1800" dirty="0" smtClean="0"/>
              <a:t> IQads. IQads </a:t>
            </a:r>
            <a:r>
              <a:rPr lang="en-US" sz="1800" dirty="0" err="1" smtClean="0"/>
              <a:t>oferă</a:t>
            </a:r>
            <a:r>
              <a:rPr lang="en-US" sz="1800" dirty="0" smtClean="0"/>
              <a:t> </a:t>
            </a:r>
            <a:r>
              <a:rPr lang="en-US" sz="1800" dirty="0" err="1" smtClean="0"/>
              <a:t>consultanță</a:t>
            </a:r>
            <a:r>
              <a:rPr lang="en-US" sz="1800" dirty="0" smtClean="0"/>
              <a:t> </a:t>
            </a:r>
            <a:r>
              <a:rPr lang="en-US" sz="1800" dirty="0" err="1" smtClean="0"/>
              <a:t>pentru</a:t>
            </a:r>
            <a:r>
              <a:rPr lang="en-US" sz="1800" dirty="0" smtClean="0"/>
              <a:t> </a:t>
            </a:r>
            <a:r>
              <a:rPr lang="en-US" sz="1800" dirty="0" err="1" smtClean="0"/>
              <a:t>oricare</a:t>
            </a:r>
            <a:r>
              <a:rPr lang="en-US" sz="1800" dirty="0" smtClean="0"/>
              <a:t> din </a:t>
            </a:r>
            <a:r>
              <a:rPr lang="en-US" sz="1800" dirty="0" err="1" smtClean="0"/>
              <a:t>ideile</a:t>
            </a:r>
            <a:r>
              <a:rPr lang="en-US" sz="1800" dirty="0" smtClean="0"/>
              <a:t> </a:t>
            </a:r>
            <a:r>
              <a:rPr lang="en-US" sz="1800" dirty="0" err="1" smtClean="0"/>
              <a:t>implementate</a:t>
            </a:r>
            <a:r>
              <a:rPr lang="en-US" sz="1800" dirty="0" smtClean="0"/>
              <a:t>.</a:t>
            </a:r>
            <a:endParaRPr lang="ro-RO" sz="1800" dirty="0" smtClean="0"/>
          </a:p>
          <a:p>
            <a:endParaRPr lang="en-US" sz="1800" dirty="0" smtClean="0"/>
          </a:p>
          <a:p>
            <a:r>
              <a:rPr lang="ro-RO" sz="1800" b="1" dirty="0" smtClean="0"/>
              <a:t>Atelierele IQads </a:t>
            </a:r>
            <a:r>
              <a:rPr lang="ro-RO" sz="1800" b="1" dirty="0" err="1" smtClean="0"/>
              <a:t>Kadett</a:t>
            </a:r>
            <a:r>
              <a:rPr lang="ro-RO" sz="1800" b="1" dirty="0" smtClean="0"/>
              <a:t> 2011</a:t>
            </a:r>
            <a:r>
              <a:rPr lang="ro-RO" sz="1800" dirty="0" smtClean="0"/>
              <a:t>, oferite de </a:t>
            </a:r>
            <a:r>
              <a:rPr lang="ro-RO" sz="1800" b="1" dirty="0" err="1" smtClean="0"/>
              <a:t>Grolsch</a:t>
            </a:r>
            <a:r>
              <a:rPr lang="ro-RO" sz="1800" dirty="0" smtClean="0"/>
              <a:t>: Cei 25 de participanți au învățat timp de la șase traineri din zonele de strategie, creație și client, </a:t>
            </a:r>
            <a:r>
              <a:rPr lang="ro-RO" sz="1800" dirty="0" err="1" smtClean="0"/>
              <a:t>prezentand</a:t>
            </a:r>
            <a:r>
              <a:rPr lang="ro-RO" sz="1800" dirty="0" smtClean="0"/>
              <a:t> la final </a:t>
            </a:r>
            <a:r>
              <a:rPr lang="ro-RO" sz="1800" dirty="0" err="1" smtClean="0"/>
              <a:t>rezolvarile</a:t>
            </a:r>
            <a:r>
              <a:rPr lang="ro-RO" sz="1800" dirty="0" smtClean="0"/>
              <a:t> brief-ului dat de </a:t>
            </a:r>
            <a:r>
              <a:rPr lang="ro-RO" sz="1800" dirty="0" err="1" smtClean="0"/>
              <a:t>Grolsch</a:t>
            </a:r>
            <a:r>
              <a:rPr lang="ro-RO" sz="1800" dirty="0" smtClean="0"/>
              <a:t>.</a:t>
            </a:r>
            <a:br>
              <a:rPr lang="ro-RO" sz="1800" dirty="0" smtClean="0"/>
            </a:br>
            <a:r>
              <a:rPr lang="ro-RO" sz="1800" dirty="0" smtClean="0"/>
              <a:t>Articol, 3 minute: </a:t>
            </a:r>
            <a:r>
              <a:rPr lang="ro-RO" sz="1800" u="sng" dirty="0" smtClean="0">
                <a:hlinkClick r:id="rId2"/>
              </a:rPr>
              <a:t>http://www.iqads.ro/articol/14685</a:t>
            </a:r>
            <a:r>
              <a:rPr lang="ro-RO" sz="1800" dirty="0" smtClean="0"/>
              <a:t> </a:t>
            </a:r>
            <a:endParaRPr lang="en-US" sz="1800" dirty="0"/>
          </a:p>
        </p:txBody>
      </p:sp>
      <p:pic>
        <p:nvPicPr>
          <p:cNvPr id="5" name="Picture 4"/>
          <p:cNvPicPr/>
          <p:nvPr/>
        </p:nvPicPr>
        <p:blipFill rotWithShape="1">
          <a:blip r:embed="rId3"/>
          <a:srcRect l="23" t="11676" r="80795" b="62989"/>
          <a:stretch/>
        </p:blipFill>
        <p:spPr bwMode="auto">
          <a:xfrm>
            <a:off x="59690" y="6220511"/>
            <a:ext cx="795020" cy="5905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160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rotWithShape="1">
          <a:blip r:embed="rId2"/>
          <a:srcRect l="23" t="11676" r="80795" b="62989"/>
          <a:stretch/>
        </p:blipFill>
        <p:spPr bwMode="auto">
          <a:xfrm>
            <a:off x="59690" y="6220511"/>
            <a:ext cx="795020" cy="590550"/>
          </a:xfrm>
          <a:prstGeom prst="rect">
            <a:avLst/>
          </a:prstGeom>
          <a:ln>
            <a:noFill/>
          </a:ln>
          <a:extLst>
            <a:ext uri="{53640926-AAD7-44D8-BBD7-CCE9431645EC}">
              <a14:shadowObscured xmlns:a14="http://schemas.microsoft.com/office/drawing/2010/main"/>
            </a:ext>
          </a:extLst>
        </p:spPr>
      </p:pic>
      <p:sp>
        <p:nvSpPr>
          <p:cNvPr id="9" name="Title 2"/>
          <p:cNvSpPr>
            <a:spLocks noGrp="1"/>
          </p:cNvSpPr>
          <p:nvPr>
            <p:ph type="title" idx="4294967295"/>
          </p:nvPr>
        </p:nvSpPr>
        <p:spPr>
          <a:xfrm>
            <a:off x="685800" y="274638"/>
            <a:ext cx="7162800" cy="1143000"/>
          </a:xfrm>
        </p:spPr>
        <p:txBody>
          <a:bodyPr>
            <a:normAutofit/>
          </a:bodyPr>
          <a:lstStyle/>
          <a:p>
            <a:pPr eaLnBrk="1" hangingPunct="1"/>
            <a:r>
              <a:rPr lang="ro-RO" dirty="0" smtClean="0"/>
              <a:t>Bugetul</a:t>
            </a:r>
            <a:r>
              <a:rPr lang="en-US" dirty="0" smtClean="0"/>
              <a:t> </a:t>
            </a:r>
            <a:endParaRPr lang="en-US" sz="2600" dirty="0" smtClean="0"/>
          </a:p>
        </p:txBody>
      </p:sp>
      <p:sp>
        <p:nvSpPr>
          <p:cNvPr id="10" name="Content Placeholder 1"/>
          <p:cNvSpPr txBox="1">
            <a:spLocks/>
          </p:cNvSpPr>
          <p:nvPr/>
        </p:nvSpPr>
        <p:spPr>
          <a:xfrm>
            <a:off x="390525" y="1440160"/>
            <a:ext cx="8448675" cy="3429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200"/>
              </a:spcBef>
              <a:buFont typeface="Arial" panose="020B0604020202020204" pitchFamily="34" charset="0"/>
              <a:buNone/>
            </a:pPr>
            <a:endParaRPr lang="ro-RO" sz="2000" dirty="0" smtClean="0"/>
          </a:p>
          <a:p>
            <a:pPr marL="0" indent="0">
              <a:spcBef>
                <a:spcPts val="200"/>
              </a:spcBef>
              <a:buNone/>
            </a:pPr>
            <a:r>
              <a:rPr lang="ro-RO" sz="2000" dirty="0" smtClean="0"/>
              <a:t>Bugetul pentru asocierea cu IQads </a:t>
            </a:r>
            <a:r>
              <a:rPr lang="ro-RO" sz="2000" dirty="0" err="1" smtClean="0"/>
              <a:t>Kadett</a:t>
            </a:r>
            <a:r>
              <a:rPr lang="ro-RO" sz="2000" dirty="0" smtClean="0"/>
              <a:t> este de 5</a:t>
            </a:r>
            <a:r>
              <a:rPr lang="en-AU" sz="2000" dirty="0"/>
              <a:t>.000 </a:t>
            </a:r>
            <a:r>
              <a:rPr lang="en-US" sz="2000" dirty="0" smtClean="0"/>
              <a:t>€</a:t>
            </a:r>
            <a:endParaRPr lang="ro-RO" sz="2000" dirty="0" smtClean="0"/>
          </a:p>
          <a:p>
            <a:pPr marL="0" indent="0">
              <a:spcBef>
                <a:spcPts val="200"/>
              </a:spcBef>
              <a:buNone/>
            </a:pPr>
            <a:endParaRPr lang="ro-RO" sz="2000" dirty="0"/>
          </a:p>
          <a:p>
            <a:pPr marL="0" indent="0">
              <a:spcBef>
                <a:spcPts val="200"/>
              </a:spcBef>
              <a:buNone/>
            </a:pPr>
            <a:r>
              <a:rPr lang="en-AU" sz="2000" dirty="0" err="1" smtClean="0"/>
              <a:t>Bugetul</a:t>
            </a:r>
            <a:r>
              <a:rPr lang="en-AU" sz="2000" dirty="0" smtClean="0"/>
              <a:t> </a:t>
            </a:r>
            <a:r>
              <a:rPr lang="ro-RO" sz="2000" dirty="0" smtClean="0"/>
              <a:t>include:</a:t>
            </a:r>
          </a:p>
          <a:p>
            <a:pPr>
              <a:spcBef>
                <a:spcPts val="200"/>
              </a:spcBef>
              <a:buFontTx/>
              <a:buChar char="-"/>
            </a:pPr>
            <a:r>
              <a:rPr lang="ro-RO" sz="2000" dirty="0"/>
              <a:t>campania media asociată </a:t>
            </a:r>
            <a:r>
              <a:rPr lang="ro-RO" sz="2000" dirty="0" smtClean="0"/>
              <a:t>evenimentului</a:t>
            </a:r>
            <a:endParaRPr lang="ro-RO" sz="2000" dirty="0"/>
          </a:p>
          <a:p>
            <a:pPr>
              <a:spcBef>
                <a:spcPts val="200"/>
              </a:spcBef>
              <a:buFontTx/>
              <a:buChar char="-"/>
            </a:pPr>
            <a:r>
              <a:rPr lang="ro-RO" sz="2000" dirty="0"/>
              <a:t>activările brandului de la eveniment</a:t>
            </a:r>
          </a:p>
          <a:p>
            <a:pPr>
              <a:spcBef>
                <a:spcPts val="200"/>
              </a:spcBef>
              <a:buFontTx/>
              <a:buChar char="-"/>
            </a:pPr>
            <a:r>
              <a:rPr lang="ro-RO" sz="2000" dirty="0" err="1" smtClean="0"/>
              <a:t>activităţile</a:t>
            </a:r>
            <a:r>
              <a:rPr lang="ro-RO" sz="2000" dirty="0" smtClean="0"/>
              <a:t> </a:t>
            </a:r>
            <a:r>
              <a:rPr lang="ro-RO" sz="2000" dirty="0"/>
              <a:t>de PR, </a:t>
            </a:r>
            <a:r>
              <a:rPr lang="ro-RO" sz="2000" dirty="0" err="1"/>
              <a:t>viralizare</a:t>
            </a:r>
            <a:endParaRPr lang="ro-RO" sz="2000" dirty="0"/>
          </a:p>
          <a:p>
            <a:pPr>
              <a:spcBef>
                <a:spcPts val="200"/>
              </a:spcBef>
              <a:buFontTx/>
              <a:buChar char="-"/>
            </a:pPr>
            <a:endParaRPr lang="ro-RO" sz="2000" dirty="0"/>
          </a:p>
        </p:txBody>
      </p:sp>
    </p:spTree>
    <p:extLst>
      <p:ext uri="{BB962C8B-B14F-4D97-AF65-F5344CB8AC3E}">
        <p14:creationId xmlns:p14="http://schemas.microsoft.com/office/powerpoint/2010/main" val="855838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User\Downloads\logo\CAGami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1023" y="2420888"/>
            <a:ext cx="1585633" cy="15856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er\Downloads\logo\CA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4867" y="2338881"/>
            <a:ext cx="1751856" cy="17518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99689" y="4019076"/>
            <a:ext cx="1402211" cy="391715"/>
          </a:xfrm>
          <a:prstGeom prst="rect">
            <a:avLst/>
          </a:prstGeom>
          <a:noFill/>
        </p:spPr>
        <p:txBody>
          <a:bodyPr wrap="square" rtlCol="0">
            <a:spAutoFit/>
          </a:bodyPr>
          <a:lstStyle/>
          <a:p>
            <a:pPr algn="ctr"/>
            <a:r>
              <a:rPr lang="ro-RO" sz="1100" dirty="0" smtClean="0"/>
              <a:t>ediția 1</a:t>
            </a:r>
          </a:p>
          <a:p>
            <a:pPr algn="ctr"/>
            <a:r>
              <a:rPr lang="ro-RO" sz="1100" dirty="0" smtClean="0"/>
              <a:t>23 – 25 septembrie</a:t>
            </a:r>
            <a:endParaRPr lang="en-US" sz="1100" dirty="0"/>
          </a:p>
        </p:txBody>
      </p:sp>
      <p:sp>
        <p:nvSpPr>
          <p:cNvPr id="8" name="TextBox 7"/>
          <p:cNvSpPr txBox="1"/>
          <p:nvPr/>
        </p:nvSpPr>
        <p:spPr>
          <a:xfrm>
            <a:off x="2946626" y="3979147"/>
            <a:ext cx="1402211" cy="430887"/>
          </a:xfrm>
          <a:prstGeom prst="rect">
            <a:avLst/>
          </a:prstGeom>
          <a:noFill/>
        </p:spPr>
        <p:txBody>
          <a:bodyPr wrap="square" rtlCol="0">
            <a:spAutoFit/>
          </a:bodyPr>
          <a:lstStyle/>
          <a:p>
            <a:pPr algn="ctr"/>
            <a:r>
              <a:rPr lang="ro-RO" sz="1100" dirty="0" smtClean="0"/>
              <a:t>ediția 1</a:t>
            </a:r>
          </a:p>
          <a:p>
            <a:pPr algn="ctr"/>
            <a:r>
              <a:rPr lang="ro-RO" sz="1100" dirty="0" smtClean="0"/>
              <a:t>19 – 21 noiembrie </a:t>
            </a:r>
            <a:endParaRPr lang="en-US" sz="1100" dirty="0"/>
          </a:p>
        </p:txBody>
      </p:sp>
      <p:pic>
        <p:nvPicPr>
          <p:cNvPr id="11" name="Picture 3" descr="C:\Users\User\Downloads\logo\CAF.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2912" y="2546118"/>
            <a:ext cx="1583424" cy="15834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Users\User\Downloads\logo\CA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0744" y="2504269"/>
            <a:ext cx="1599625" cy="15996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610701" y="3998314"/>
            <a:ext cx="1402211" cy="430887"/>
          </a:xfrm>
          <a:prstGeom prst="rect">
            <a:avLst/>
          </a:prstGeom>
          <a:noFill/>
        </p:spPr>
        <p:txBody>
          <a:bodyPr wrap="square" rtlCol="0">
            <a:spAutoFit/>
          </a:bodyPr>
          <a:lstStyle/>
          <a:p>
            <a:pPr algn="ctr"/>
            <a:r>
              <a:rPr lang="ro-RO" sz="1100" dirty="0" smtClean="0"/>
              <a:t>ediția 3</a:t>
            </a:r>
          </a:p>
          <a:p>
            <a:pPr algn="ctr"/>
            <a:r>
              <a:rPr lang="ro-RO" sz="1100" dirty="0" smtClean="0"/>
              <a:t>aprilie 2015</a:t>
            </a:r>
            <a:endParaRPr lang="en-US" sz="1100" dirty="0"/>
          </a:p>
        </p:txBody>
      </p:sp>
      <p:sp>
        <p:nvSpPr>
          <p:cNvPr id="14" name="TextBox 13"/>
          <p:cNvSpPr txBox="1"/>
          <p:nvPr/>
        </p:nvSpPr>
        <p:spPr>
          <a:xfrm>
            <a:off x="6144047" y="4008615"/>
            <a:ext cx="1402211" cy="430887"/>
          </a:xfrm>
          <a:prstGeom prst="rect">
            <a:avLst/>
          </a:prstGeom>
          <a:noFill/>
        </p:spPr>
        <p:txBody>
          <a:bodyPr wrap="square" rtlCol="0">
            <a:spAutoFit/>
          </a:bodyPr>
          <a:lstStyle/>
          <a:p>
            <a:pPr algn="ctr"/>
            <a:r>
              <a:rPr lang="ro-RO" sz="1100" dirty="0" smtClean="0"/>
              <a:t>ediția 6</a:t>
            </a:r>
          </a:p>
          <a:p>
            <a:pPr algn="ctr"/>
            <a:r>
              <a:rPr lang="ro-RO" sz="1100" dirty="0" smtClean="0"/>
              <a:t>mai 2015</a:t>
            </a:r>
            <a:endParaRPr lang="en-US" sz="1100" dirty="0"/>
          </a:p>
        </p:txBody>
      </p:sp>
    </p:spTree>
    <p:extLst>
      <p:ext uri="{BB962C8B-B14F-4D97-AF65-F5344CB8AC3E}">
        <p14:creationId xmlns:p14="http://schemas.microsoft.com/office/powerpoint/2010/main" val="1882931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340768"/>
            <a:ext cx="8229600" cy="625860"/>
          </a:xfrm>
        </p:spPr>
        <p:txBody>
          <a:bodyPr>
            <a:normAutofit fontScale="90000"/>
          </a:bodyPr>
          <a:lstStyle/>
          <a:p>
            <a:r>
              <a:rPr lang="ro-RO" sz="3600" dirty="0" smtClean="0"/>
              <a:t>Evenimentele care urmează în</a:t>
            </a:r>
            <a:r>
              <a:rPr lang="en-US" sz="3600" dirty="0" smtClean="0"/>
              <a:t> 2014</a:t>
            </a:r>
            <a:endParaRPr lang="en-US" sz="3600" dirty="0"/>
          </a:p>
        </p:txBody>
      </p:sp>
      <p:pic>
        <p:nvPicPr>
          <p:cNvPr id="4" name="Picture 9" descr="ADfel_logo_TRANSPARE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89308" y="2585159"/>
            <a:ext cx="10080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p:nvPr/>
        </p:nvPicPr>
        <p:blipFill rotWithShape="1">
          <a:blip r:embed="rId3"/>
          <a:srcRect l="23" t="11676" r="80795" b="62989"/>
          <a:stretch/>
        </p:blipFill>
        <p:spPr bwMode="auto">
          <a:xfrm>
            <a:off x="4788024" y="2546677"/>
            <a:ext cx="1045582" cy="776670"/>
          </a:xfrm>
          <a:prstGeom prst="rect">
            <a:avLst/>
          </a:prstGeom>
          <a:ln>
            <a:noFill/>
          </a:ln>
          <a:extLst>
            <a:ext uri="{53640926-AAD7-44D8-BBD7-CCE9431645EC}">
              <a14:shadowObscured xmlns:a14="http://schemas.microsoft.com/office/drawing/2010/main"/>
            </a:ext>
          </a:extLst>
        </p:spPr>
      </p:pic>
      <p:pic>
        <p:nvPicPr>
          <p:cNvPr id="6" name="Picture 5" descr="C:\Users\User\Downloads\logo\CAGamin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0969" y="3980800"/>
            <a:ext cx="1035581" cy="10355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User\Downloads\logo\CAK.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0424" y="3826997"/>
            <a:ext cx="1160207" cy="11602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PROIECTE\BUSINESS\Blue Idea\All-in-One\Logos\_Blue Idea\The Creator\logo_the_creator_500x500.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948264" y="3907399"/>
            <a:ext cx="999402" cy="999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eader_SKN_851x151_v2_engl.jpg"/>
          <p:cNvPicPr>
            <a:picLocks noChangeAspect="1"/>
          </p:cNvPicPr>
          <p:nvPr/>
        </p:nvPicPr>
        <p:blipFill rotWithShape="1">
          <a:blip r:embed="rId7">
            <a:extLst>
              <a:ext uri="{28A0092B-C50C-407E-A947-70E740481C1C}">
                <a14:useLocalDpi xmlns:a14="http://schemas.microsoft.com/office/drawing/2010/main" val="0"/>
              </a:ext>
            </a:extLst>
          </a:blip>
          <a:srcRect l="86247" t="8785" r="-1" b="35293"/>
          <a:stretch/>
        </p:blipFill>
        <p:spPr>
          <a:xfrm>
            <a:off x="5580112" y="4075413"/>
            <a:ext cx="1114150" cy="803766"/>
          </a:xfrm>
          <a:prstGeom prst="rect">
            <a:avLst/>
          </a:prstGeom>
        </p:spPr>
      </p:pic>
      <p:sp>
        <p:nvSpPr>
          <p:cNvPr id="10" name="TextBox 9"/>
          <p:cNvSpPr txBox="1"/>
          <p:nvPr/>
        </p:nvSpPr>
        <p:spPr>
          <a:xfrm>
            <a:off x="3295039" y="3399795"/>
            <a:ext cx="1114653" cy="430887"/>
          </a:xfrm>
          <a:prstGeom prst="rect">
            <a:avLst/>
          </a:prstGeom>
          <a:noFill/>
        </p:spPr>
        <p:txBody>
          <a:bodyPr wrap="square" rtlCol="0">
            <a:spAutoFit/>
          </a:bodyPr>
          <a:lstStyle/>
          <a:p>
            <a:pPr algn="ctr"/>
            <a:r>
              <a:rPr lang="ro-RO" sz="1100" dirty="0" smtClean="0"/>
              <a:t>ediția 9</a:t>
            </a:r>
          </a:p>
          <a:p>
            <a:pPr algn="ctr"/>
            <a:r>
              <a:rPr lang="ro-RO" sz="1100" dirty="0" smtClean="0"/>
              <a:t>18 – 24 august</a:t>
            </a:r>
            <a:endParaRPr lang="en-US" sz="1100" dirty="0"/>
          </a:p>
        </p:txBody>
      </p:sp>
      <p:sp>
        <p:nvSpPr>
          <p:cNvPr id="11" name="TextBox 10"/>
          <p:cNvSpPr txBox="1"/>
          <p:nvPr/>
        </p:nvSpPr>
        <p:spPr>
          <a:xfrm>
            <a:off x="4636590" y="3399795"/>
            <a:ext cx="1114653" cy="430887"/>
          </a:xfrm>
          <a:prstGeom prst="rect">
            <a:avLst/>
          </a:prstGeom>
          <a:noFill/>
        </p:spPr>
        <p:txBody>
          <a:bodyPr wrap="square" rtlCol="0">
            <a:spAutoFit/>
          </a:bodyPr>
          <a:lstStyle/>
          <a:p>
            <a:pPr algn="ctr"/>
            <a:r>
              <a:rPr lang="ro-RO" sz="1100" dirty="0" smtClean="0"/>
              <a:t>ediția 4</a:t>
            </a:r>
          </a:p>
          <a:p>
            <a:pPr algn="ctr"/>
            <a:r>
              <a:rPr lang="ro-RO" sz="1100" dirty="0" smtClean="0"/>
              <a:t>15 – 24 august</a:t>
            </a:r>
            <a:endParaRPr lang="en-US" sz="1100" dirty="0"/>
          </a:p>
        </p:txBody>
      </p:sp>
      <p:sp>
        <p:nvSpPr>
          <p:cNvPr id="12" name="TextBox 11"/>
          <p:cNvSpPr txBox="1"/>
          <p:nvPr/>
        </p:nvSpPr>
        <p:spPr>
          <a:xfrm>
            <a:off x="785689" y="4873610"/>
            <a:ext cx="1402211" cy="391715"/>
          </a:xfrm>
          <a:prstGeom prst="rect">
            <a:avLst/>
          </a:prstGeom>
          <a:noFill/>
        </p:spPr>
        <p:txBody>
          <a:bodyPr wrap="square" rtlCol="0">
            <a:spAutoFit/>
          </a:bodyPr>
          <a:lstStyle/>
          <a:p>
            <a:pPr algn="ctr"/>
            <a:r>
              <a:rPr lang="ro-RO" sz="1100" dirty="0" smtClean="0"/>
              <a:t>ediția 1</a:t>
            </a:r>
          </a:p>
          <a:p>
            <a:pPr algn="ctr"/>
            <a:r>
              <a:rPr lang="ro-RO" sz="1100" dirty="0" smtClean="0"/>
              <a:t>23 – 25 septembrie</a:t>
            </a:r>
            <a:endParaRPr lang="en-US" sz="1100" dirty="0"/>
          </a:p>
        </p:txBody>
      </p:sp>
      <p:sp>
        <p:nvSpPr>
          <p:cNvPr id="13" name="TextBox 12"/>
          <p:cNvSpPr txBox="1"/>
          <p:nvPr/>
        </p:nvSpPr>
        <p:spPr>
          <a:xfrm>
            <a:off x="4318919" y="4871884"/>
            <a:ext cx="1402211" cy="430887"/>
          </a:xfrm>
          <a:prstGeom prst="rect">
            <a:avLst/>
          </a:prstGeom>
          <a:noFill/>
        </p:spPr>
        <p:txBody>
          <a:bodyPr wrap="square" rtlCol="0">
            <a:spAutoFit/>
          </a:bodyPr>
          <a:lstStyle/>
          <a:p>
            <a:pPr algn="ctr"/>
            <a:r>
              <a:rPr lang="ro-RO" sz="1100" dirty="0" smtClean="0"/>
              <a:t>ediția 1</a:t>
            </a:r>
          </a:p>
          <a:p>
            <a:pPr algn="ctr"/>
            <a:r>
              <a:rPr lang="ro-RO" sz="1100" dirty="0" smtClean="0"/>
              <a:t>19 – 21 noiembrie </a:t>
            </a:r>
            <a:endParaRPr lang="en-US" sz="1100" dirty="0"/>
          </a:p>
        </p:txBody>
      </p:sp>
      <p:sp>
        <p:nvSpPr>
          <p:cNvPr id="14" name="Title 1"/>
          <p:cNvSpPr txBox="1">
            <a:spLocks/>
          </p:cNvSpPr>
          <p:nvPr/>
        </p:nvSpPr>
        <p:spPr>
          <a:xfrm>
            <a:off x="9575" y="5683661"/>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o-RO" sz="1500" dirty="0" smtClean="0"/>
              <a:t>Evenimentele noastre reprezintă </a:t>
            </a:r>
            <a:r>
              <a:rPr lang="ro-RO" sz="1500" dirty="0"/>
              <a:t>pentru </a:t>
            </a:r>
            <a:r>
              <a:rPr lang="ro-RO" sz="1500" dirty="0" smtClean="0"/>
              <a:t>branduri și agenții un cadru premium în care își pot activa comunicarea, acoperind </a:t>
            </a:r>
            <a:r>
              <a:rPr lang="ro-RO" sz="1500" dirty="0"/>
              <a:t>cea mai importantă comunitate creativă din Rom</a:t>
            </a:r>
            <a:r>
              <a:rPr lang="ro-RO" altLang="en-US" sz="1500" dirty="0"/>
              <a:t>â</a:t>
            </a:r>
            <a:r>
              <a:rPr lang="ro-RO" sz="1500" dirty="0"/>
              <a:t>nia </a:t>
            </a:r>
            <a:r>
              <a:rPr lang="ro-RO" sz="1500" dirty="0" smtClean="0"/>
              <a:t>(prin IQads), oamenii </a:t>
            </a:r>
            <a:r>
              <a:rPr lang="ro-RO" sz="1500" dirty="0"/>
              <a:t>de marketing </a:t>
            </a:r>
            <a:r>
              <a:rPr lang="ro-RO" sz="1500" dirty="0" smtClean="0"/>
              <a:t>(prin SMARK)</a:t>
            </a:r>
            <a:br>
              <a:rPr lang="ro-RO" sz="1500" dirty="0" smtClean="0"/>
            </a:br>
            <a:r>
              <a:rPr lang="ro-RO" sz="1500" dirty="0" smtClean="0"/>
              <a:t>și un public generalist, pe baza influenței acestora.</a:t>
            </a:r>
            <a:endParaRPr lang="en-US" sz="1500" dirty="0"/>
          </a:p>
        </p:txBody>
      </p:sp>
      <p:sp>
        <p:nvSpPr>
          <p:cNvPr id="15" name="TextBox 14"/>
          <p:cNvSpPr txBox="1"/>
          <p:nvPr/>
        </p:nvSpPr>
        <p:spPr>
          <a:xfrm>
            <a:off x="2124309" y="4873702"/>
            <a:ext cx="1402211" cy="430887"/>
          </a:xfrm>
          <a:prstGeom prst="rect">
            <a:avLst/>
          </a:prstGeom>
          <a:noFill/>
        </p:spPr>
        <p:txBody>
          <a:bodyPr wrap="square" rtlCol="0">
            <a:spAutoFit/>
          </a:bodyPr>
          <a:lstStyle/>
          <a:p>
            <a:pPr algn="ctr"/>
            <a:r>
              <a:rPr lang="ro-RO" sz="1100" dirty="0" smtClean="0"/>
              <a:t>ediția 2</a:t>
            </a:r>
          </a:p>
          <a:p>
            <a:pPr algn="ctr"/>
            <a:r>
              <a:rPr lang="ro-RO" sz="1100" dirty="0" smtClean="0"/>
              <a:t>29 – 30 octombrie</a:t>
            </a:r>
            <a:endParaRPr lang="en-US" sz="1100" dirty="0"/>
          </a:p>
        </p:txBody>
      </p:sp>
      <p:sp>
        <p:nvSpPr>
          <p:cNvPr id="16" name="TextBox 15"/>
          <p:cNvSpPr txBox="1"/>
          <p:nvPr/>
        </p:nvSpPr>
        <p:spPr>
          <a:xfrm>
            <a:off x="3220500" y="4857330"/>
            <a:ext cx="1402211" cy="430887"/>
          </a:xfrm>
          <a:prstGeom prst="rect">
            <a:avLst/>
          </a:prstGeom>
          <a:noFill/>
        </p:spPr>
        <p:txBody>
          <a:bodyPr wrap="square" rtlCol="0">
            <a:spAutoFit/>
          </a:bodyPr>
          <a:lstStyle/>
          <a:p>
            <a:pPr algn="ctr"/>
            <a:r>
              <a:rPr lang="ro-RO" sz="1100" dirty="0" smtClean="0"/>
              <a:t>ediția 2</a:t>
            </a:r>
          </a:p>
          <a:p>
            <a:pPr algn="ctr"/>
            <a:r>
              <a:rPr lang="ro-RO" sz="1100" dirty="0" smtClean="0"/>
              <a:t>1 – 2 octombrie</a:t>
            </a:r>
            <a:endParaRPr lang="en-US" sz="1100" dirty="0"/>
          </a:p>
        </p:txBody>
      </p:sp>
      <p:sp>
        <p:nvSpPr>
          <p:cNvPr id="17" name="TextBox 16"/>
          <p:cNvSpPr txBox="1"/>
          <p:nvPr/>
        </p:nvSpPr>
        <p:spPr>
          <a:xfrm>
            <a:off x="5501960" y="4857748"/>
            <a:ext cx="1402211" cy="430887"/>
          </a:xfrm>
          <a:prstGeom prst="rect">
            <a:avLst/>
          </a:prstGeom>
          <a:noFill/>
        </p:spPr>
        <p:txBody>
          <a:bodyPr wrap="square" rtlCol="0">
            <a:spAutoFit/>
          </a:bodyPr>
          <a:lstStyle/>
          <a:p>
            <a:pPr algn="ctr"/>
            <a:r>
              <a:rPr lang="ro-RO" sz="1100" dirty="0" smtClean="0"/>
              <a:t>ediția 2</a:t>
            </a:r>
          </a:p>
          <a:p>
            <a:pPr algn="ctr"/>
            <a:r>
              <a:rPr lang="ro-RO" sz="1100" dirty="0" smtClean="0"/>
              <a:t>26 – 27 noiembrie</a:t>
            </a:r>
            <a:endParaRPr lang="en-US" sz="1100" dirty="0"/>
          </a:p>
        </p:txBody>
      </p:sp>
      <p:pic>
        <p:nvPicPr>
          <p:cNvPr id="18" name="Picture 17" descr="header_SKN_851x151_v2_engl.jpg"/>
          <p:cNvPicPr>
            <a:picLocks noChangeAspect="1"/>
          </p:cNvPicPr>
          <p:nvPr/>
        </p:nvPicPr>
        <p:blipFill rotWithShape="1">
          <a:blip r:embed="rId7">
            <a:extLst>
              <a:ext uri="{28A0092B-C50C-407E-A947-70E740481C1C}">
                <a14:useLocalDpi xmlns:a14="http://schemas.microsoft.com/office/drawing/2010/main" val="0"/>
              </a:ext>
            </a:extLst>
          </a:blip>
          <a:srcRect l="59006" t="8785" r="13857" b="35293"/>
          <a:stretch/>
        </p:blipFill>
        <p:spPr>
          <a:xfrm>
            <a:off x="2244785" y="4121114"/>
            <a:ext cx="2198218" cy="803766"/>
          </a:xfrm>
          <a:prstGeom prst="rect">
            <a:avLst/>
          </a:prstGeom>
        </p:spPr>
      </p:pic>
      <p:sp>
        <p:nvSpPr>
          <p:cNvPr id="19" name="TextBox 18"/>
          <p:cNvSpPr txBox="1"/>
          <p:nvPr/>
        </p:nvSpPr>
        <p:spPr>
          <a:xfrm>
            <a:off x="6876256" y="4871884"/>
            <a:ext cx="1114653" cy="430887"/>
          </a:xfrm>
          <a:prstGeom prst="rect">
            <a:avLst/>
          </a:prstGeom>
          <a:noFill/>
        </p:spPr>
        <p:txBody>
          <a:bodyPr wrap="square" rtlCol="0">
            <a:spAutoFit/>
          </a:bodyPr>
          <a:lstStyle/>
          <a:p>
            <a:pPr algn="ctr"/>
            <a:r>
              <a:rPr lang="ro-RO" sz="1100" dirty="0"/>
              <a:t>o</a:t>
            </a:r>
            <a:r>
              <a:rPr lang="ro-RO" sz="1100" dirty="0" smtClean="0"/>
              <a:t> nouă ediție</a:t>
            </a:r>
          </a:p>
          <a:p>
            <a:pPr algn="ctr"/>
            <a:r>
              <a:rPr lang="ro-RO" sz="1100" dirty="0"/>
              <a:t>a</a:t>
            </a:r>
            <a:r>
              <a:rPr lang="ro-RO" sz="1100" dirty="0" smtClean="0"/>
              <a:t>ctivată oricând</a:t>
            </a:r>
            <a:endParaRPr lang="en-US" sz="1100" dirty="0"/>
          </a:p>
        </p:txBody>
      </p:sp>
    </p:spTree>
    <p:extLst>
      <p:ext uri="{BB962C8B-B14F-4D97-AF65-F5344CB8AC3E}">
        <p14:creationId xmlns:p14="http://schemas.microsoft.com/office/powerpoint/2010/main" val="809514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5308" y="799425"/>
            <a:ext cx="9112707" cy="6058574"/>
            <a:chOff x="45308" y="799425"/>
            <a:chExt cx="9112707" cy="6058574"/>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049" y="990600"/>
              <a:ext cx="2719802" cy="1805647"/>
            </a:xfrm>
            <a:prstGeom prst="rect">
              <a:avLst/>
            </a:prstGeom>
          </p:spPr>
        </p:pic>
        <p:pic>
          <p:nvPicPr>
            <p:cNvPr id="3"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733" y="2743200"/>
              <a:ext cx="2980267" cy="1974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92788" y="4989157"/>
              <a:ext cx="2797312" cy="185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5716" y="2134893"/>
              <a:ext cx="3552299" cy="2664224"/>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08" y="4297404"/>
              <a:ext cx="3840892" cy="2560595"/>
            </a:xfrm>
            <a:prstGeom prst="rect">
              <a:avLst/>
            </a:prstGeom>
          </p:spPr>
        </p:pic>
        <p:pic>
          <p:nvPicPr>
            <p:cNvPr id="2050" name="Picture 2" descr="https://scontent-a-fra.xx.fbcdn.net/hphotos-prn1/t1.0-9/10155213_699252470137488_8751776423038471869_n.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30043" y="4513494"/>
              <a:ext cx="3527781" cy="23445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scontent-a-fra.xx.fbcdn.net/hphotos-ash3/t1.0-9/10252001_700201593375909_3264537056462677520_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339015">
              <a:off x="2740414" y="952507"/>
              <a:ext cx="3416036" cy="22702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fbcdn-sphotos-b-a.akamaihd.net/hphotos-ak-prn2/t1.0-9/10003538_842826459066926_1150923985727893605_n.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49318" b="-2580"/>
            <a:stretch/>
          </p:blipFill>
          <p:spPr bwMode="auto">
            <a:xfrm>
              <a:off x="6510088" y="799425"/>
              <a:ext cx="2252928" cy="134104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2988503" y="2473689"/>
              <a:ext cx="2963334" cy="2854740"/>
              <a:chOff x="2988503" y="2473689"/>
              <a:chExt cx="2963334" cy="2854740"/>
            </a:xfrm>
          </p:grpSpPr>
          <p:sp>
            <p:nvSpPr>
              <p:cNvPr id="14" name="Oval 13">
                <a:hlinkClick r:id="rId10"/>
              </p:cNvPr>
              <p:cNvSpPr/>
              <p:nvPr/>
            </p:nvSpPr>
            <p:spPr>
              <a:xfrm>
                <a:off x="2988503" y="2473689"/>
                <a:ext cx="2963334" cy="28547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hlinkClick r:id="rId10"/>
              </p:cNvPr>
              <p:cNvSpPr/>
              <p:nvPr/>
            </p:nvSpPr>
            <p:spPr>
              <a:xfrm rot="5400000">
                <a:off x="4076845" y="3376967"/>
                <a:ext cx="1152741" cy="1048184"/>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9" name="Picture 8">
            <a:hlinkClick r:id="rId11"/>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480" y="782422"/>
            <a:ext cx="9114310" cy="6059949"/>
          </a:xfrm>
          <a:prstGeom prst="rect">
            <a:avLst/>
          </a:prstGeom>
        </p:spPr>
      </p:pic>
      <p:sp>
        <p:nvSpPr>
          <p:cNvPr id="18" name="Title 2"/>
          <p:cNvSpPr txBox="1">
            <a:spLocks/>
          </p:cNvSpPr>
          <p:nvPr/>
        </p:nvSpPr>
        <p:spPr>
          <a:xfrm>
            <a:off x="233616" y="-105516"/>
            <a:ext cx="88392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kern="1200">
                <a:solidFill>
                  <a:schemeClr val="tx1"/>
                </a:solidFill>
                <a:latin typeface="+mj-lt"/>
                <a:ea typeface="+mj-ea"/>
                <a:cs typeface="+mj-cs"/>
              </a:defRPr>
            </a:lvl1pPr>
          </a:lstStyle>
          <a:p>
            <a:r>
              <a:rPr lang="ro-RO" dirty="0" smtClean="0"/>
              <a:t>Vezi cum e la Cupe</a:t>
            </a:r>
            <a:endParaRPr lang="ro-RO" noProof="1" smtClean="0"/>
          </a:p>
        </p:txBody>
      </p:sp>
      <p:sp>
        <p:nvSpPr>
          <p:cNvPr id="19" name="TextBox 18"/>
          <p:cNvSpPr txBox="1"/>
          <p:nvPr/>
        </p:nvSpPr>
        <p:spPr>
          <a:xfrm>
            <a:off x="335063" y="6129008"/>
            <a:ext cx="3261382" cy="461665"/>
          </a:xfrm>
          <a:prstGeom prst="rect">
            <a:avLst/>
          </a:prstGeom>
          <a:solidFill>
            <a:schemeClr val="bg1"/>
          </a:solidFill>
        </p:spPr>
        <p:txBody>
          <a:bodyPr wrap="square" rtlCol="0">
            <a:spAutoFit/>
          </a:bodyPr>
          <a:lstStyle/>
          <a:p>
            <a:pPr algn="ctr"/>
            <a:r>
              <a:rPr lang="ro-RO" sz="2400" b="1" dirty="0" smtClean="0">
                <a:solidFill>
                  <a:srgbClr val="FFC000"/>
                </a:solidFill>
                <a:latin typeface="Calibri" panose="020F0502020204030204" pitchFamily="34" charset="0"/>
                <a:hlinkClick r:id="rId13"/>
              </a:rPr>
              <a:t>Vezi fotbal în 5 minute</a:t>
            </a:r>
            <a:endParaRPr lang="ro-RO" sz="2400" b="1" dirty="0">
              <a:solidFill>
                <a:srgbClr val="FFC000"/>
              </a:solidFill>
              <a:latin typeface="Calibri" panose="020F0502020204030204" pitchFamily="34" charset="0"/>
            </a:endParaRPr>
          </a:p>
        </p:txBody>
      </p:sp>
      <p:sp>
        <p:nvSpPr>
          <p:cNvPr id="13" name="TextBox 12"/>
          <p:cNvSpPr txBox="1"/>
          <p:nvPr/>
        </p:nvSpPr>
        <p:spPr>
          <a:xfrm>
            <a:off x="5826674" y="6129007"/>
            <a:ext cx="3261382" cy="461665"/>
          </a:xfrm>
          <a:prstGeom prst="rect">
            <a:avLst/>
          </a:prstGeom>
          <a:solidFill>
            <a:schemeClr val="bg1"/>
          </a:solidFill>
        </p:spPr>
        <p:txBody>
          <a:bodyPr wrap="square" rtlCol="0">
            <a:spAutoFit/>
          </a:bodyPr>
          <a:lstStyle/>
          <a:p>
            <a:pPr algn="ctr"/>
            <a:r>
              <a:rPr lang="ro-RO" sz="2400" b="1" dirty="0" smtClean="0">
                <a:solidFill>
                  <a:srgbClr val="FFC000"/>
                </a:solidFill>
                <a:latin typeface="Calibri" panose="020F0502020204030204" pitchFamily="34" charset="0"/>
                <a:hlinkClick r:id="rId11"/>
              </a:rPr>
              <a:t>Vezi gătit în 5 minute</a:t>
            </a:r>
            <a:endParaRPr lang="ro-RO" sz="2400" b="1" dirty="0">
              <a:solidFill>
                <a:srgbClr val="FFC000"/>
              </a:solidFill>
              <a:latin typeface="Calibri" panose="020F0502020204030204" pitchFamily="34" charset="0"/>
            </a:endParaRPr>
          </a:p>
        </p:txBody>
      </p:sp>
    </p:spTree>
    <p:extLst>
      <p:ext uri="{BB962C8B-B14F-4D97-AF65-F5344CB8AC3E}">
        <p14:creationId xmlns:p14="http://schemas.microsoft.com/office/powerpoint/2010/main" val="2134530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Same Side Corner Rectangle 1"/>
          <p:cNvSpPr/>
          <p:nvPr/>
        </p:nvSpPr>
        <p:spPr>
          <a:xfrm>
            <a:off x="0" y="4868863"/>
            <a:ext cx="9144000" cy="1989137"/>
          </a:xfrm>
          <a:prstGeom prst="snip2SameRect">
            <a:avLst>
              <a:gd name="adj1" fmla="val 50000"/>
              <a:gd name="adj2" fmla="val 0"/>
            </a:avLst>
          </a:prstGeom>
          <a:solidFill>
            <a:srgbClr val="B2B2B2"/>
          </a:solidFill>
          <a:ln>
            <a:noFill/>
          </a:ln>
        </p:spPr>
        <p:style>
          <a:lnRef idx="3">
            <a:schemeClr val="lt1"/>
          </a:lnRef>
          <a:fillRef idx="1">
            <a:schemeClr val="accent3"/>
          </a:fillRef>
          <a:effectRef idx="1">
            <a:schemeClr val="accent3"/>
          </a:effectRef>
          <a:fontRef idx="minor">
            <a:schemeClr val="lt1"/>
          </a:fontRef>
        </p:style>
        <p:txBody>
          <a:bodyPr anchor="ctr"/>
          <a:lstStyle/>
          <a:p>
            <a:pPr algn="ctr">
              <a:defRPr/>
            </a:pPr>
            <a:endParaRPr lang="ro-RO">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Snip Same Side Corner Rectangle 4"/>
          <p:cNvSpPr/>
          <p:nvPr/>
        </p:nvSpPr>
        <p:spPr>
          <a:xfrm flipV="1">
            <a:off x="0" y="-26988"/>
            <a:ext cx="9144000" cy="2054226"/>
          </a:xfrm>
          <a:prstGeom prst="snip2SameRect">
            <a:avLst>
              <a:gd name="adj1" fmla="val 50000"/>
              <a:gd name="adj2" fmla="val 0"/>
            </a:avLst>
          </a:prstGeom>
          <a:solidFill>
            <a:srgbClr val="B2B2B2"/>
          </a:solidFill>
          <a:ln>
            <a:noFill/>
          </a:ln>
        </p:spPr>
        <p:style>
          <a:lnRef idx="3">
            <a:schemeClr val="lt1"/>
          </a:lnRef>
          <a:fillRef idx="1">
            <a:schemeClr val="accent3"/>
          </a:fillRef>
          <a:effectRef idx="1">
            <a:schemeClr val="accent3"/>
          </a:effectRef>
          <a:fontRef idx="minor">
            <a:schemeClr val="lt1"/>
          </a:fontRef>
        </p:style>
        <p:txBody>
          <a:bodyPr anchor="ctr"/>
          <a:lstStyle/>
          <a:p>
            <a:pPr algn="ctr">
              <a:defRPr/>
            </a:pPr>
            <a:endParaRPr lang="ro-RO"/>
          </a:p>
        </p:txBody>
      </p:sp>
      <p:sp>
        <p:nvSpPr>
          <p:cNvPr id="38916" name="Rectangle 4"/>
          <p:cNvSpPr>
            <a:spLocks noChangeArrowheads="1"/>
          </p:cNvSpPr>
          <p:nvPr/>
        </p:nvSpPr>
        <p:spPr bwMode="auto">
          <a:xfrm>
            <a:off x="2846388" y="2107248"/>
            <a:ext cx="3558282"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o-RO" b="1" dirty="0" smtClean="0">
                <a:solidFill>
                  <a:srgbClr val="EF4265"/>
                </a:solidFill>
                <a:latin typeface="Trebuchet MS" pitchFamily="34" charset="0"/>
              </a:rPr>
              <a:t>10 săptămâni de </a:t>
            </a:r>
            <a:r>
              <a:rPr lang="ro-RO" b="1" dirty="0">
                <a:solidFill>
                  <a:srgbClr val="EF4265"/>
                </a:solidFill>
                <a:latin typeface="Trebuchet MS" pitchFamily="34" charset="0"/>
              </a:rPr>
              <a:t>campanie</a:t>
            </a:r>
          </a:p>
          <a:p>
            <a:pPr algn="ctr"/>
            <a:endParaRPr lang="ro-RO" b="1" dirty="0">
              <a:solidFill>
                <a:srgbClr val="EF4265"/>
              </a:solidFill>
              <a:latin typeface="Trebuchet MS" pitchFamily="34" charset="0"/>
            </a:endParaRPr>
          </a:p>
          <a:p>
            <a:pPr algn="ctr"/>
            <a:r>
              <a:rPr lang="ro-RO" b="1" dirty="0" smtClean="0">
                <a:solidFill>
                  <a:srgbClr val="EF4265"/>
                </a:solidFill>
                <a:latin typeface="Trebuchet MS" pitchFamily="34" charset="0"/>
              </a:rPr>
              <a:t>3 </a:t>
            </a:r>
            <a:r>
              <a:rPr lang="ro-RO" b="1" dirty="0">
                <a:solidFill>
                  <a:srgbClr val="EF4265"/>
                </a:solidFill>
                <a:latin typeface="Trebuchet MS" pitchFamily="34" charset="0"/>
              </a:rPr>
              <a:t>zile de </a:t>
            </a:r>
            <a:r>
              <a:rPr lang="ro-RO" b="1" dirty="0" smtClean="0">
                <a:solidFill>
                  <a:srgbClr val="EF4265"/>
                </a:solidFill>
                <a:latin typeface="Trebuchet MS" pitchFamily="34" charset="0"/>
              </a:rPr>
              <a:t>eveniment</a:t>
            </a:r>
            <a:endParaRPr lang="ro-RO" b="1" dirty="0">
              <a:solidFill>
                <a:srgbClr val="EF4265"/>
              </a:solidFill>
              <a:latin typeface="Trebuchet MS" pitchFamily="34" charset="0"/>
            </a:endParaRPr>
          </a:p>
          <a:p>
            <a:pPr algn="ctr"/>
            <a:r>
              <a:rPr lang="ro-RO" b="1" dirty="0" smtClean="0">
                <a:solidFill>
                  <a:srgbClr val="EF4265"/>
                </a:solidFill>
                <a:latin typeface="Trebuchet MS" pitchFamily="34" charset="0"/>
              </a:rPr>
              <a:t>500+ participanți</a:t>
            </a:r>
          </a:p>
          <a:p>
            <a:pPr algn="ctr"/>
            <a:endParaRPr lang="ro-RO" b="1" dirty="0">
              <a:solidFill>
                <a:srgbClr val="EF4265"/>
              </a:solidFill>
              <a:latin typeface="Trebuchet MS" pitchFamily="34" charset="0"/>
            </a:endParaRPr>
          </a:p>
          <a:p>
            <a:pPr algn="ctr"/>
            <a:r>
              <a:rPr lang="ro-RO" b="1" dirty="0" err="1" smtClean="0">
                <a:solidFill>
                  <a:srgbClr val="EF4265"/>
                </a:solidFill>
                <a:latin typeface="Trebuchet MS" pitchFamily="34" charset="0"/>
              </a:rPr>
              <a:t>reach</a:t>
            </a:r>
            <a:r>
              <a:rPr lang="en-US" b="1" dirty="0" smtClean="0">
                <a:solidFill>
                  <a:srgbClr val="EF4265"/>
                </a:solidFill>
                <a:latin typeface="Trebuchet MS" pitchFamily="34" charset="0"/>
              </a:rPr>
              <a:t> </a:t>
            </a:r>
            <a:r>
              <a:rPr lang="ro-RO" b="1" dirty="0" smtClean="0">
                <a:solidFill>
                  <a:srgbClr val="EF4265"/>
                </a:solidFill>
                <a:latin typeface="Trebuchet MS" pitchFamily="34" charset="0"/>
              </a:rPr>
              <a:t>al brandului</a:t>
            </a:r>
            <a:endParaRPr lang="ro-RO" b="1" dirty="0">
              <a:solidFill>
                <a:srgbClr val="EF4265"/>
              </a:solidFill>
              <a:latin typeface="Trebuchet MS" pitchFamily="34" charset="0"/>
            </a:endParaRPr>
          </a:p>
          <a:p>
            <a:pPr algn="ctr"/>
            <a:r>
              <a:rPr lang="ro-RO" b="1" dirty="0">
                <a:solidFill>
                  <a:srgbClr val="EF4265"/>
                </a:solidFill>
                <a:latin typeface="Trebuchet MS" pitchFamily="34" charset="0"/>
              </a:rPr>
              <a:t>50</a:t>
            </a:r>
            <a:r>
              <a:rPr lang="en-US" b="1" dirty="0">
                <a:solidFill>
                  <a:srgbClr val="EF4265"/>
                </a:solidFill>
                <a:latin typeface="Trebuchet MS" pitchFamily="34" charset="0"/>
              </a:rPr>
              <a:t>0.000</a:t>
            </a:r>
            <a:r>
              <a:rPr lang="ro-RO" b="1" dirty="0">
                <a:solidFill>
                  <a:srgbClr val="EF4265"/>
                </a:solidFill>
                <a:latin typeface="Trebuchet MS" pitchFamily="34" charset="0"/>
              </a:rPr>
              <a:t>+</a:t>
            </a:r>
            <a:r>
              <a:rPr lang="en-US" b="1" dirty="0">
                <a:solidFill>
                  <a:srgbClr val="EF4265"/>
                </a:solidFill>
                <a:latin typeface="Trebuchet MS" pitchFamily="34" charset="0"/>
              </a:rPr>
              <a:t> </a:t>
            </a:r>
            <a:r>
              <a:rPr lang="en-US" b="1" dirty="0" err="1" smtClean="0">
                <a:solidFill>
                  <a:srgbClr val="EF4265"/>
                </a:solidFill>
                <a:latin typeface="Trebuchet MS" pitchFamily="34" charset="0"/>
              </a:rPr>
              <a:t>oameni</a:t>
            </a:r>
            <a:endParaRPr lang="en-US" b="1" dirty="0">
              <a:solidFill>
                <a:srgbClr val="EF4265"/>
              </a:solidFill>
              <a:latin typeface="Trebuchet MS" pitchFamily="34" charset="0"/>
            </a:endParaRPr>
          </a:p>
        </p:txBody>
      </p:sp>
      <p:sp>
        <p:nvSpPr>
          <p:cNvPr id="38917" name="Rectangle 4"/>
          <p:cNvSpPr>
            <a:spLocks noChangeArrowheads="1"/>
          </p:cNvSpPr>
          <p:nvPr/>
        </p:nvSpPr>
        <p:spPr bwMode="auto">
          <a:xfrm>
            <a:off x="576262" y="5442743"/>
            <a:ext cx="799147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o-RO" sz="2800" b="1" dirty="0" smtClean="0">
                <a:solidFill>
                  <a:schemeClr val="bg1"/>
                </a:solidFill>
                <a:latin typeface="Trebuchet MS" pitchFamily="34" charset="0"/>
              </a:rPr>
              <a:t>branding, sampling, activări</a:t>
            </a:r>
            <a:endParaRPr lang="en-US" sz="2800" b="1" dirty="0">
              <a:solidFill>
                <a:schemeClr val="bg1"/>
              </a:solidFill>
              <a:latin typeface="Trebuchet MS" pitchFamily="34" charset="0"/>
            </a:endParaRPr>
          </a:p>
        </p:txBody>
      </p:sp>
      <p:sp>
        <p:nvSpPr>
          <p:cNvPr id="38918" name="Rectangle 4"/>
          <p:cNvSpPr>
            <a:spLocks noChangeArrowheads="1"/>
          </p:cNvSpPr>
          <p:nvPr/>
        </p:nvSpPr>
        <p:spPr bwMode="auto">
          <a:xfrm>
            <a:off x="144463" y="2590800"/>
            <a:ext cx="336073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342900" indent="-342900">
              <a:buFontTx/>
              <a:buChar char="-"/>
            </a:pPr>
            <a:r>
              <a:rPr lang="ro-RO" dirty="0">
                <a:solidFill>
                  <a:srgbClr val="808080"/>
                </a:solidFill>
                <a:latin typeface="Trebuchet MS" pitchFamily="34" charset="0"/>
              </a:rPr>
              <a:t>campanie </a:t>
            </a:r>
            <a:r>
              <a:rPr lang="ro-RO" dirty="0" smtClean="0">
                <a:solidFill>
                  <a:srgbClr val="808080"/>
                </a:solidFill>
                <a:latin typeface="Trebuchet MS" pitchFamily="34" charset="0"/>
              </a:rPr>
              <a:t>dedicată</a:t>
            </a:r>
            <a:br>
              <a:rPr lang="ro-RO" dirty="0" smtClean="0">
                <a:solidFill>
                  <a:srgbClr val="808080"/>
                </a:solidFill>
                <a:latin typeface="Trebuchet MS" pitchFamily="34" charset="0"/>
              </a:rPr>
            </a:br>
            <a:r>
              <a:rPr lang="ro-RO" dirty="0" smtClean="0">
                <a:solidFill>
                  <a:srgbClr val="808080"/>
                </a:solidFill>
                <a:latin typeface="Trebuchet MS" pitchFamily="34" charset="0"/>
              </a:rPr>
              <a:t>(online, radio, print)</a:t>
            </a:r>
            <a:endParaRPr lang="ro-RO" dirty="0">
              <a:solidFill>
                <a:srgbClr val="808080"/>
              </a:solidFill>
              <a:latin typeface="Trebuchet MS" pitchFamily="34" charset="0"/>
            </a:endParaRPr>
          </a:p>
          <a:p>
            <a:pPr marL="342900" indent="-342900">
              <a:buFontTx/>
              <a:buChar char="-"/>
            </a:pPr>
            <a:endParaRPr lang="ro-RO" dirty="0">
              <a:solidFill>
                <a:srgbClr val="808080"/>
              </a:solidFill>
              <a:latin typeface="Trebuchet MS" pitchFamily="34" charset="0"/>
            </a:endParaRPr>
          </a:p>
          <a:p>
            <a:pPr marL="342900" indent="-342900">
              <a:buFontTx/>
              <a:buChar char="-"/>
            </a:pPr>
            <a:r>
              <a:rPr lang="en-US" dirty="0" err="1" smtClean="0">
                <a:solidFill>
                  <a:srgbClr val="808080"/>
                </a:solidFill>
                <a:latin typeface="Trebuchet MS" pitchFamily="34" charset="0"/>
              </a:rPr>
              <a:t>campanie</a:t>
            </a:r>
            <a:r>
              <a:rPr lang="en-US" dirty="0" smtClean="0">
                <a:solidFill>
                  <a:srgbClr val="808080"/>
                </a:solidFill>
                <a:latin typeface="Trebuchet MS" pitchFamily="34" charset="0"/>
              </a:rPr>
              <a:t> editorial</a:t>
            </a:r>
            <a:r>
              <a:rPr lang="ro-RO" dirty="0" smtClean="0">
                <a:solidFill>
                  <a:srgbClr val="808080"/>
                </a:solidFill>
                <a:latin typeface="Trebuchet MS" pitchFamily="34" charset="0"/>
              </a:rPr>
              <a:t>ă</a:t>
            </a:r>
            <a:br>
              <a:rPr lang="ro-RO" dirty="0" smtClean="0">
                <a:solidFill>
                  <a:srgbClr val="808080"/>
                </a:solidFill>
                <a:latin typeface="Trebuchet MS" pitchFamily="34" charset="0"/>
              </a:rPr>
            </a:br>
            <a:r>
              <a:rPr lang="ro-RO" dirty="0" smtClean="0">
                <a:solidFill>
                  <a:srgbClr val="808080"/>
                </a:solidFill>
                <a:latin typeface="Trebuchet MS" pitchFamily="34" charset="0"/>
              </a:rPr>
              <a:t>(articole, PR)</a:t>
            </a:r>
            <a:endParaRPr lang="ro-RO" dirty="0">
              <a:solidFill>
                <a:srgbClr val="808080"/>
              </a:solidFill>
              <a:latin typeface="Trebuchet MS" pitchFamily="34" charset="0"/>
            </a:endParaRPr>
          </a:p>
        </p:txBody>
      </p:sp>
      <p:sp>
        <p:nvSpPr>
          <p:cNvPr id="11276" name="Rectangle 4"/>
          <p:cNvSpPr>
            <a:spLocks noChangeArrowheads="1"/>
          </p:cNvSpPr>
          <p:nvPr/>
        </p:nvSpPr>
        <p:spPr bwMode="auto">
          <a:xfrm>
            <a:off x="6400800" y="2743200"/>
            <a:ext cx="2635251"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342900" indent="-342900" algn="r">
              <a:buFontTx/>
              <a:buChar char="-"/>
              <a:defRPr/>
            </a:pPr>
            <a:r>
              <a:rPr lang="ro-RO" dirty="0">
                <a:solidFill>
                  <a:srgbClr val="808080"/>
                </a:solidFill>
                <a:latin typeface="Trebuchet MS" pitchFamily="34" charset="0"/>
              </a:rPr>
              <a:t>c</a:t>
            </a:r>
            <a:r>
              <a:rPr lang="ro-RO" dirty="0" smtClean="0">
                <a:solidFill>
                  <a:srgbClr val="808080"/>
                </a:solidFill>
                <a:latin typeface="Trebuchet MS" pitchFamily="34" charset="0"/>
                <a:cs typeface="+mn-cs"/>
              </a:rPr>
              <a:t>ompetiție creație</a:t>
            </a:r>
          </a:p>
          <a:p>
            <a:pPr marL="342900" indent="-342900" algn="r">
              <a:buFontTx/>
              <a:buChar char="-"/>
              <a:defRPr/>
            </a:pPr>
            <a:endParaRPr lang="ro-RO" dirty="0">
              <a:solidFill>
                <a:srgbClr val="808080"/>
              </a:solidFill>
              <a:latin typeface="Trebuchet MS" pitchFamily="34" charset="0"/>
              <a:cs typeface="+mn-cs"/>
            </a:endParaRPr>
          </a:p>
          <a:p>
            <a:pPr algn="r">
              <a:defRPr/>
            </a:pPr>
            <a:r>
              <a:rPr lang="ro-RO" dirty="0">
                <a:solidFill>
                  <a:srgbClr val="808080"/>
                </a:solidFill>
                <a:latin typeface="Trebuchet MS" pitchFamily="34" charset="0"/>
                <a:cs typeface="+mn-cs"/>
              </a:rPr>
              <a:t>- buzz, viralizare</a:t>
            </a:r>
            <a:r>
              <a:rPr lang="en-US" dirty="0">
                <a:solidFill>
                  <a:srgbClr val="808080"/>
                </a:solidFill>
                <a:latin typeface="Trebuchet MS" pitchFamily="34" charset="0"/>
                <a:cs typeface="+mn-cs"/>
              </a:rPr>
              <a:t>, </a:t>
            </a:r>
            <a:r>
              <a:rPr lang="en-US" dirty="0" smtClean="0">
                <a:solidFill>
                  <a:srgbClr val="808080"/>
                </a:solidFill>
                <a:latin typeface="Trebuchet MS" pitchFamily="34" charset="0"/>
                <a:cs typeface="+mn-cs"/>
              </a:rPr>
              <a:t>re</a:t>
            </a:r>
            <a:r>
              <a:rPr lang="ro-RO" dirty="0" smtClean="0">
                <a:solidFill>
                  <a:srgbClr val="808080"/>
                </a:solidFill>
                <a:latin typeface="Trebuchet MS" pitchFamily="34" charset="0"/>
                <a:cs typeface="+mn-cs"/>
              </a:rPr>
              <a:t>țele </a:t>
            </a:r>
            <a:r>
              <a:rPr lang="ro-RO" dirty="0">
                <a:solidFill>
                  <a:srgbClr val="808080"/>
                </a:solidFill>
                <a:latin typeface="Trebuchet MS" pitchFamily="34" charset="0"/>
                <a:cs typeface="+mn-cs"/>
              </a:rPr>
              <a:t>sociale</a:t>
            </a:r>
            <a:endParaRPr lang="en-US" dirty="0">
              <a:solidFill>
                <a:srgbClr val="808080"/>
              </a:solidFill>
              <a:latin typeface="Trebuchet MS" pitchFamily="34" charset="0"/>
              <a:cs typeface="+mn-cs"/>
            </a:endParaRPr>
          </a:p>
        </p:txBody>
      </p:sp>
      <p:sp>
        <p:nvSpPr>
          <p:cNvPr id="38921" name="Rectangle 4"/>
          <p:cNvSpPr>
            <a:spLocks noChangeArrowheads="1"/>
          </p:cNvSpPr>
          <p:nvPr/>
        </p:nvSpPr>
        <p:spPr bwMode="auto">
          <a:xfrm>
            <a:off x="1539429" y="328612"/>
            <a:ext cx="61722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o-RO" sz="2800" b="1" dirty="0" smtClean="0">
                <a:solidFill>
                  <a:schemeClr val="bg1"/>
                </a:solidFill>
                <a:latin typeface="Trebuchet MS" pitchFamily="34" charset="0"/>
              </a:rPr>
              <a:t>Promovarea brandului la Cupe: </a:t>
            </a:r>
            <a:r>
              <a:rPr lang="ro-RO" sz="2800" b="1" dirty="0" err="1" smtClean="0">
                <a:solidFill>
                  <a:schemeClr val="bg1"/>
                </a:solidFill>
                <a:latin typeface="Trebuchet MS" pitchFamily="34" charset="0"/>
              </a:rPr>
              <a:t>overview</a:t>
            </a:r>
            <a:endParaRPr lang="en-US" sz="2800" b="1" dirty="0">
              <a:solidFill>
                <a:schemeClr val="bg1"/>
              </a:solidFill>
              <a:latin typeface="Trebuchet MS" pitchFamily="34" charset="0"/>
            </a:endParaRPr>
          </a:p>
        </p:txBody>
      </p:sp>
    </p:spTree>
    <p:extLst>
      <p:ext uri="{BB962C8B-B14F-4D97-AF65-F5344CB8AC3E}">
        <p14:creationId xmlns:p14="http://schemas.microsoft.com/office/powerpoint/2010/main" val="1011811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9688" y="6157913"/>
            <a:ext cx="9028112" cy="657225"/>
          </a:xfrm>
          <a:prstGeom prst="rect">
            <a:avLst/>
          </a:prstGeom>
          <a:noFill/>
          <a:ln>
            <a:noFill/>
          </a:ln>
        </p:spPr>
        <p:style>
          <a:lnRef idx="3">
            <a:schemeClr val="lt1"/>
          </a:lnRef>
          <a:fillRef idx="1">
            <a:schemeClr val="accent3"/>
          </a:fillRef>
          <a:effectRef idx="1">
            <a:schemeClr val="accent3"/>
          </a:effectRef>
          <a:fontRef idx="minor">
            <a:schemeClr val="lt1"/>
          </a:fontRef>
        </p:style>
        <p:txBody>
          <a:bodyPr anchor="ctr"/>
          <a:lstStyle/>
          <a:p>
            <a:pPr>
              <a:defRPr/>
            </a:pPr>
            <a:endParaRPr lang="ro-RO" b="1" dirty="0">
              <a:solidFill>
                <a:schemeClr val="tx1"/>
              </a:solidFill>
              <a:cs typeface="Arial" charset="0"/>
            </a:endParaRPr>
          </a:p>
        </p:txBody>
      </p:sp>
      <p:pic>
        <p:nvPicPr>
          <p:cNvPr id="14" name="Picture 10" descr="C:\PROIECTE\BUSINESS\Blue Idea\All-in-One\Logos\_Blue_Idea\_IQads\IQads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800" y="6218298"/>
            <a:ext cx="983059" cy="4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C:\Users\User\Downloads\logo\CA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5125" y="1381125"/>
            <a:ext cx="3419475" cy="34194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7"/>
          <p:cNvSpPr txBox="1">
            <a:spLocks noChangeArrowheads="1"/>
          </p:cNvSpPr>
          <p:nvPr/>
        </p:nvSpPr>
        <p:spPr bwMode="auto">
          <a:xfrm>
            <a:off x="7457280" y="5879744"/>
            <a:ext cx="16573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defRPr/>
            </a:pPr>
            <a:r>
              <a:rPr lang="ro-RO" sz="1600" b="1" dirty="0">
                <a:latin typeface="+mn-lt"/>
                <a:cs typeface="+mn-cs"/>
              </a:rPr>
              <a:t>u</a:t>
            </a:r>
            <a:r>
              <a:rPr lang="ro-RO" sz="1600" b="1" dirty="0" smtClean="0">
                <a:latin typeface="+mn-lt"/>
                <a:cs typeface="+mn-cs"/>
              </a:rPr>
              <a:t>n eveniment</a:t>
            </a:r>
            <a:endParaRPr lang="en-US" sz="1600" b="1" dirty="0" smtClean="0">
              <a:latin typeface="+mn-lt"/>
              <a:cs typeface="+mn-cs"/>
            </a:endParaRPr>
          </a:p>
        </p:txBody>
      </p:sp>
      <p:sp>
        <p:nvSpPr>
          <p:cNvPr id="3" name="TextBox 2"/>
          <p:cNvSpPr txBox="1"/>
          <p:nvPr/>
        </p:nvSpPr>
        <p:spPr>
          <a:xfrm>
            <a:off x="86518" y="6052343"/>
            <a:ext cx="8066881" cy="646331"/>
          </a:xfrm>
          <a:prstGeom prst="rect">
            <a:avLst/>
          </a:prstGeom>
          <a:noFill/>
        </p:spPr>
        <p:txBody>
          <a:bodyPr wrap="square" rtlCol="0">
            <a:spAutoFit/>
          </a:bodyPr>
          <a:lstStyle/>
          <a:p>
            <a:r>
              <a:rPr lang="en-US" dirty="0"/>
              <a:t> </a:t>
            </a:r>
            <a:r>
              <a:rPr lang="en-US" dirty="0" err="1"/>
              <a:t>Singura</a:t>
            </a:r>
            <a:r>
              <a:rPr lang="en-US" dirty="0"/>
              <a:t> </a:t>
            </a:r>
            <a:r>
              <a:rPr lang="en-US" dirty="0" err="1"/>
              <a:t>competiție</a:t>
            </a:r>
            <a:r>
              <a:rPr lang="en-US" dirty="0"/>
              <a:t> de karaoke </a:t>
            </a:r>
            <a:r>
              <a:rPr lang="ro-RO" dirty="0" smtClean="0"/>
              <a:t>și show </a:t>
            </a:r>
            <a:r>
              <a:rPr lang="en-US" dirty="0" err="1" smtClean="0"/>
              <a:t>pentru</a:t>
            </a:r>
            <a:r>
              <a:rPr lang="en-US" dirty="0" smtClean="0"/>
              <a:t> </a:t>
            </a:r>
            <a:r>
              <a:rPr lang="en-US" dirty="0" err="1"/>
              <a:t>oamenii</a:t>
            </a:r>
            <a:r>
              <a:rPr lang="en-US" dirty="0"/>
              <a:t> de marcomm din </a:t>
            </a:r>
            <a:r>
              <a:rPr lang="en-US" dirty="0" err="1"/>
              <a:t>România</a:t>
            </a:r>
            <a:endParaRPr lang="en-US" dirty="0"/>
          </a:p>
          <a:p>
            <a:r>
              <a:rPr lang="en-US" dirty="0"/>
              <a:t> </a:t>
            </a:r>
            <a:r>
              <a:rPr lang="en-US" dirty="0" smtClean="0"/>
              <a:t>23 </a:t>
            </a:r>
            <a:r>
              <a:rPr lang="en-US" dirty="0"/>
              <a:t>– 25 </a:t>
            </a:r>
            <a:r>
              <a:rPr lang="en-US" dirty="0" err="1"/>
              <a:t>septembrie</a:t>
            </a:r>
            <a:r>
              <a:rPr lang="en-US" dirty="0"/>
              <a:t> 2014 | </a:t>
            </a:r>
            <a:r>
              <a:rPr lang="en-US" dirty="0">
                <a:hlinkClick r:id="rId4"/>
              </a:rPr>
              <a:t>CupaAgentiilor.ro/Karaoke</a:t>
            </a:r>
            <a:endParaRPr lang="en-US" dirty="0"/>
          </a:p>
        </p:txBody>
      </p:sp>
    </p:spTree>
    <p:extLst>
      <p:ext uri="{BB962C8B-B14F-4D97-AF65-F5344CB8AC3E}">
        <p14:creationId xmlns:p14="http://schemas.microsoft.com/office/powerpoint/2010/main" val="751408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mediaprolive-events.ro/photos/17_0_1366803774.jpg"/>
          <p:cNvPicPr>
            <a:picLocks noChangeAspect="1" noChangeArrowheads="1"/>
          </p:cNvPicPr>
          <p:nvPr/>
        </p:nvPicPr>
        <p:blipFill rotWithShape="1">
          <a:blip r:embed="rId2">
            <a:extLst>
              <a:ext uri="{28A0092B-C50C-407E-A947-70E740481C1C}">
                <a14:useLocalDpi xmlns:a14="http://schemas.microsoft.com/office/drawing/2010/main" val="0"/>
              </a:ext>
            </a:extLst>
          </a:blip>
          <a:srcRect t="1921" r="-585" b="-1921"/>
          <a:stretch/>
        </p:blipFill>
        <p:spPr bwMode="auto">
          <a:xfrm>
            <a:off x="36511" y="0"/>
            <a:ext cx="9144001" cy="48006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p:cNvSpPr>
          <p:nvPr/>
        </p:nvSpPr>
        <p:spPr bwMode="auto">
          <a:xfrm>
            <a:off x="-1" y="4509120"/>
            <a:ext cx="9144001" cy="1447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o-RO" sz="1600" b="1" dirty="0" smtClean="0">
                <a:solidFill>
                  <a:srgbClr val="898989"/>
                </a:solidFill>
                <a:latin typeface="Trebuchet MS" pitchFamily="34" charset="0"/>
              </a:rPr>
              <a:t>3 zile și o mare scenă pe care publicitarii cântă solo, în formații sau în duet cu vedete,</a:t>
            </a:r>
            <a:br>
              <a:rPr lang="ro-RO" sz="1600" b="1" dirty="0" smtClean="0">
                <a:solidFill>
                  <a:srgbClr val="898989"/>
                </a:solidFill>
                <a:latin typeface="Trebuchet MS" pitchFamily="34" charset="0"/>
              </a:rPr>
            </a:br>
            <a:r>
              <a:rPr lang="ro-RO" sz="1600" b="1" dirty="0" smtClean="0">
                <a:solidFill>
                  <a:srgbClr val="898989"/>
                </a:solidFill>
                <a:latin typeface="Trebuchet MS" pitchFamily="34" charset="0"/>
              </a:rPr>
              <a:t>cu </a:t>
            </a:r>
            <a:r>
              <a:rPr lang="ro-RO" sz="1600" b="1" dirty="0" err="1" smtClean="0">
                <a:solidFill>
                  <a:srgbClr val="898989"/>
                </a:solidFill>
                <a:latin typeface="Trebuchet MS" pitchFamily="34" charset="0"/>
              </a:rPr>
              <a:t>band</a:t>
            </a:r>
            <a:r>
              <a:rPr lang="ro-RO" sz="1600" b="1" dirty="0" smtClean="0">
                <a:solidFill>
                  <a:srgbClr val="898989"/>
                </a:solidFill>
                <a:latin typeface="Trebuchet MS" pitchFamily="34" charset="0"/>
              </a:rPr>
              <a:t> live pe spate și cu fanii urlând în public. Plus starurile publicității cu bandurile lor. </a:t>
            </a:r>
          </a:p>
          <a:p>
            <a:pPr algn="ctr"/>
            <a:r>
              <a:rPr lang="ro-RO" sz="1600" b="1" dirty="0" smtClean="0">
                <a:solidFill>
                  <a:srgbClr val="898989"/>
                </a:solidFill>
                <a:latin typeface="Trebuchet MS" pitchFamily="34" charset="0"/>
              </a:rPr>
              <a:t/>
            </a:r>
            <a:br>
              <a:rPr lang="ro-RO" sz="1600" b="1" dirty="0" smtClean="0">
                <a:solidFill>
                  <a:srgbClr val="898989"/>
                </a:solidFill>
                <a:latin typeface="Trebuchet MS" pitchFamily="34" charset="0"/>
              </a:rPr>
            </a:br>
            <a:r>
              <a:rPr lang="ro-RO" sz="1600" b="1" dirty="0" smtClean="0">
                <a:solidFill>
                  <a:srgbClr val="898989"/>
                </a:solidFill>
                <a:latin typeface="Trebuchet MS" pitchFamily="34" charset="0"/>
              </a:rPr>
              <a:t>Participanți: 500+ de publicitari. </a:t>
            </a:r>
            <a:r>
              <a:rPr lang="ro-RO" sz="1600" b="1" dirty="0" err="1" smtClean="0">
                <a:solidFill>
                  <a:srgbClr val="898989"/>
                </a:solidFill>
                <a:latin typeface="Trebuchet MS" pitchFamily="34" charset="0"/>
              </a:rPr>
              <a:t>Reach</a:t>
            </a:r>
            <a:r>
              <a:rPr lang="ro-RO" sz="1600" b="1" dirty="0" smtClean="0">
                <a:solidFill>
                  <a:srgbClr val="898989"/>
                </a:solidFill>
                <a:latin typeface="Trebuchet MS" pitchFamily="34" charset="0"/>
              </a:rPr>
              <a:t>: 500.000+ de oameni care văd Cupa și brandurile ei</a:t>
            </a:r>
            <a:endParaRPr lang="en-US" sz="1600" b="1" dirty="0" smtClean="0">
              <a:solidFill>
                <a:srgbClr val="898989"/>
              </a:solidFill>
              <a:latin typeface="Trebuchet MS"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631817"/>
            <a:ext cx="1043608" cy="1226183"/>
          </a:xfrm>
          <a:prstGeom prst="rect">
            <a:avLst/>
          </a:prstGeom>
        </p:spPr>
      </p:pic>
    </p:spTree>
    <p:extLst>
      <p:ext uri="{BB962C8B-B14F-4D97-AF65-F5344CB8AC3E}">
        <p14:creationId xmlns:p14="http://schemas.microsoft.com/office/powerpoint/2010/main" val="197573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fbcdn-sphotos-h-a.akamaihd.net/hphotos-ak-xpa1/t1.0-9/10402856_723237721072296_6062610510788418368_n.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3083"/>
          <a:stretch/>
        </p:blipFill>
        <p:spPr bwMode="auto">
          <a:xfrm>
            <a:off x="0" y="4150559"/>
            <a:ext cx="3297927" cy="1587086"/>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p:cNvGrpSpPr/>
          <p:nvPr/>
        </p:nvGrpSpPr>
        <p:grpSpPr>
          <a:xfrm>
            <a:off x="3445350" y="4353223"/>
            <a:ext cx="3065860" cy="2231018"/>
            <a:chOff x="3295896" y="3762152"/>
            <a:chExt cx="3065860" cy="2231018"/>
          </a:xfrm>
        </p:grpSpPr>
        <p:pic>
          <p:nvPicPr>
            <p:cNvPr id="35" name="Picture 14" descr="http://cupaagentiilor.iqads.ro/gatit/wp-content/uploads/2013/10/sort-3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3762152"/>
              <a:ext cx="722956" cy="102192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cupaagentiilor.iqads.ro/gatit/wp-content/uploads/2013/10/PNG-albastru-pana-sus-Template_Competitia_de_sorturi_VERLA-IQADSKADETT-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2620" y="4889415"/>
              <a:ext cx="767663" cy="108432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ttp://cupaagentiilor.iqads.ro/gatit/wp-content/uploads/2013/10/Sort_Delicii_in_Lingura_Spoon-40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1160" y="4889415"/>
              <a:ext cx="767664" cy="108432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http://cupaagentiilor.iqads.ro/gatit/wp-content/uploads/2013/10/sort-4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95896" y="3767446"/>
              <a:ext cx="794109" cy="111969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http://cupaagentiilor.iqads.ro/gatit/wp-content/uploads/2013/10/sort-pastel-40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90005" y="3762153"/>
              <a:ext cx="794110" cy="111969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6" descr="http://cupaagentiilor.iqads.ro/gatit/wp-content/uploads/2013/10/sort-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50283" y="3762153"/>
              <a:ext cx="788517" cy="111969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8" descr="http://cupaagentiilor.iqads.ro/gatit/wp-content/uploads/2013/10/sort-40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50283" y="4881848"/>
              <a:ext cx="788517" cy="111132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http://cupaagentiilor.iqads.ro/gatit/wp-content/uploads/2013/10/sort-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09155" y="4876800"/>
              <a:ext cx="712275" cy="1009650"/>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http://www.hearya.com/wp-content/uploads/2009/02/karaoke1.jpg"/>
          <p:cNvPicPr>
            <a:picLocks noChangeAspect="1" noChangeArrowheads="1"/>
          </p:cNvPicPr>
          <p:nvPr/>
        </p:nvPicPr>
        <p:blipFill rotWithShape="1">
          <a:blip r:embed="rId11">
            <a:extLst>
              <a:ext uri="{28A0092B-C50C-407E-A947-70E740481C1C}">
                <a14:useLocalDpi xmlns:a14="http://schemas.microsoft.com/office/drawing/2010/main" val="0"/>
              </a:ext>
            </a:extLst>
          </a:blip>
          <a:srcRect l="15384" b="10540"/>
          <a:stretch/>
        </p:blipFill>
        <p:spPr bwMode="auto">
          <a:xfrm>
            <a:off x="3595003" y="1257759"/>
            <a:ext cx="2834298" cy="230397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bwMode="auto">
          <a:xfrm>
            <a:off x="3601809" y="1037414"/>
            <a:ext cx="2829471" cy="439028"/>
          </a:xfrm>
          <a:prstGeom prst="rect">
            <a:avLst/>
          </a:prstGeom>
          <a:solidFill>
            <a:srgbClr val="EC5F46"/>
          </a:solidFill>
          <a:ln>
            <a:noFill/>
          </a:ln>
          <a:extLst/>
        </p:spPr>
        <p:txBody>
          <a:bodyPr anchor="ctr">
            <a:noAutofit/>
          </a:bodyPr>
          <a:lstStyle>
            <a:lvl1pPr algn="l" rtl="0" eaLnBrk="0" fontAlgn="base" hangingPunct="0">
              <a:spcBef>
                <a:spcPct val="0"/>
              </a:spcBef>
              <a:spcAft>
                <a:spcPct val="0"/>
              </a:spcAft>
              <a:defRPr sz="4000" kern="1200">
                <a:solidFill>
                  <a:schemeClr val="tx1"/>
                </a:solidFill>
                <a:latin typeface="Trebuchet MS"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ro-RO" sz="1800" dirty="0" err="1" smtClean="0">
                <a:solidFill>
                  <a:schemeClr val="bg1"/>
                </a:solidFill>
              </a:rPr>
              <a:t>Showmanii</a:t>
            </a:r>
            <a:r>
              <a:rPr lang="ro-RO" sz="1800" dirty="0" smtClean="0">
                <a:solidFill>
                  <a:schemeClr val="bg1"/>
                </a:solidFill>
              </a:rPr>
              <a:t> din marcomm</a:t>
            </a:r>
            <a:endParaRPr lang="en-US" sz="1800" dirty="0">
              <a:solidFill>
                <a:schemeClr val="bg1"/>
              </a:solidFill>
            </a:endParaRPr>
          </a:p>
        </p:txBody>
      </p:sp>
      <p:pic>
        <p:nvPicPr>
          <p:cNvPr id="103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24206" y="4213816"/>
            <a:ext cx="214501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
          <p:cNvSpPr txBox="1">
            <a:spLocks/>
          </p:cNvSpPr>
          <p:nvPr/>
        </p:nvSpPr>
        <p:spPr bwMode="auto">
          <a:xfrm>
            <a:off x="6653211" y="3743916"/>
            <a:ext cx="2486460" cy="443897"/>
          </a:xfrm>
          <a:prstGeom prst="rect">
            <a:avLst/>
          </a:prstGeom>
          <a:solidFill>
            <a:srgbClr val="EC5F46"/>
          </a:solidFill>
          <a:ln>
            <a:noFill/>
          </a:ln>
          <a:extLst/>
        </p:spPr>
        <p:txBody>
          <a:bodyPr anchor="ctr">
            <a:normAutofit/>
          </a:bodyPr>
          <a:lstStyle>
            <a:lvl1pPr algn="l" rtl="0" eaLnBrk="0" fontAlgn="base" hangingPunct="0">
              <a:spcBef>
                <a:spcPct val="0"/>
              </a:spcBef>
              <a:spcAft>
                <a:spcPct val="0"/>
              </a:spcAft>
              <a:defRPr sz="4000" kern="1200">
                <a:solidFill>
                  <a:schemeClr val="tx1"/>
                </a:solidFill>
                <a:latin typeface="Trebuchet MS"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ro-RO" sz="1800" dirty="0" smtClean="0">
                <a:solidFill>
                  <a:schemeClr val="bg1"/>
                </a:solidFill>
              </a:rPr>
              <a:t>Buzz, </a:t>
            </a:r>
            <a:r>
              <a:rPr lang="ro-RO" sz="1800" dirty="0" err="1" smtClean="0">
                <a:solidFill>
                  <a:schemeClr val="bg1"/>
                </a:solidFill>
              </a:rPr>
              <a:t>viralizare</a:t>
            </a:r>
            <a:r>
              <a:rPr lang="ro-RO" sz="1800" dirty="0" smtClean="0">
                <a:solidFill>
                  <a:schemeClr val="bg1"/>
                </a:solidFill>
              </a:rPr>
              <a:t>, ego</a:t>
            </a:r>
            <a:endParaRPr lang="en-US" sz="1800" dirty="0">
              <a:solidFill>
                <a:schemeClr val="bg1"/>
              </a:solidFill>
            </a:endParaRPr>
          </a:p>
        </p:txBody>
      </p:sp>
      <p:sp>
        <p:nvSpPr>
          <p:cNvPr id="14" name="Title 1"/>
          <p:cNvSpPr txBox="1">
            <a:spLocks/>
          </p:cNvSpPr>
          <p:nvPr/>
        </p:nvSpPr>
        <p:spPr bwMode="auto">
          <a:xfrm>
            <a:off x="0" y="3743916"/>
            <a:ext cx="3297927" cy="469900"/>
          </a:xfrm>
          <a:prstGeom prst="rect">
            <a:avLst/>
          </a:prstGeom>
          <a:solidFill>
            <a:srgbClr val="EC5F46"/>
          </a:solidFill>
          <a:ln>
            <a:noFill/>
          </a:ln>
          <a:extLst/>
        </p:spPr>
        <p:txBody>
          <a:bodyPr anchor="ctr">
            <a:normAutofit/>
          </a:bodyPr>
          <a:lstStyle>
            <a:lvl1pPr algn="l" rtl="0" eaLnBrk="0" fontAlgn="base" hangingPunct="0">
              <a:spcBef>
                <a:spcPct val="0"/>
              </a:spcBef>
              <a:spcAft>
                <a:spcPct val="0"/>
              </a:spcAft>
              <a:defRPr sz="4000" kern="1200">
                <a:solidFill>
                  <a:schemeClr val="tx1"/>
                </a:solidFill>
                <a:latin typeface="Trebuchet MS"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ro-RO" sz="1800" dirty="0" smtClean="0">
                <a:solidFill>
                  <a:schemeClr val="bg1"/>
                </a:solidFill>
              </a:rPr>
              <a:t>Campanie media &amp; activări</a:t>
            </a:r>
            <a:endParaRPr lang="en-US" sz="1800" dirty="0">
              <a:solidFill>
                <a:schemeClr val="bg1"/>
              </a:solidFill>
            </a:endParaRPr>
          </a:p>
        </p:txBody>
      </p:sp>
      <p:sp>
        <p:nvSpPr>
          <p:cNvPr id="26" name="Title 1"/>
          <p:cNvSpPr txBox="1">
            <a:spLocks/>
          </p:cNvSpPr>
          <p:nvPr/>
        </p:nvSpPr>
        <p:spPr bwMode="auto">
          <a:xfrm>
            <a:off x="3480041" y="3746038"/>
            <a:ext cx="2944571" cy="469900"/>
          </a:xfrm>
          <a:prstGeom prst="rect">
            <a:avLst/>
          </a:prstGeom>
          <a:solidFill>
            <a:srgbClr val="EC5F46"/>
          </a:solidFill>
          <a:ln>
            <a:noFill/>
          </a:ln>
          <a:extLst/>
        </p:spPr>
        <p:txBody>
          <a:bodyPr anchor="ctr">
            <a:noAutofit/>
          </a:bodyPr>
          <a:lstStyle>
            <a:lvl1pPr algn="l" rtl="0" eaLnBrk="0" fontAlgn="base" hangingPunct="0">
              <a:spcBef>
                <a:spcPct val="0"/>
              </a:spcBef>
              <a:spcAft>
                <a:spcPct val="0"/>
              </a:spcAft>
              <a:defRPr sz="4000" kern="1200">
                <a:solidFill>
                  <a:schemeClr val="tx1"/>
                </a:solidFill>
                <a:latin typeface="Trebuchet MS"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1800" dirty="0" smtClean="0">
                <a:solidFill>
                  <a:schemeClr val="bg1"/>
                </a:solidFill>
              </a:rPr>
              <a:t>Co</a:t>
            </a:r>
            <a:r>
              <a:rPr lang="ro-RO" sz="1800" dirty="0" err="1" smtClean="0">
                <a:solidFill>
                  <a:schemeClr val="bg1"/>
                </a:solidFill>
              </a:rPr>
              <a:t>mpetiți</a:t>
            </a:r>
            <a:r>
              <a:rPr lang="en-US" sz="1800" dirty="0" err="1" smtClean="0">
                <a:solidFill>
                  <a:schemeClr val="bg1"/>
                </a:solidFill>
              </a:rPr>
              <a:t>i</a:t>
            </a:r>
            <a:r>
              <a:rPr lang="en-US" sz="1800" dirty="0" smtClean="0">
                <a:solidFill>
                  <a:schemeClr val="bg1"/>
                </a:solidFill>
              </a:rPr>
              <a:t> de </a:t>
            </a:r>
            <a:r>
              <a:rPr lang="ro-RO" sz="1800" dirty="0" smtClean="0">
                <a:solidFill>
                  <a:schemeClr val="bg1"/>
                </a:solidFill>
              </a:rPr>
              <a:t>creație</a:t>
            </a:r>
            <a:endParaRPr lang="en-US" sz="1800" dirty="0">
              <a:solidFill>
                <a:schemeClr val="bg1"/>
              </a:solidFill>
            </a:endParaRPr>
          </a:p>
        </p:txBody>
      </p:sp>
      <p:sp>
        <p:nvSpPr>
          <p:cNvPr id="29" name="Rectangle 28"/>
          <p:cNvSpPr/>
          <p:nvPr/>
        </p:nvSpPr>
        <p:spPr>
          <a:xfrm>
            <a:off x="0" y="188640"/>
            <a:ext cx="7467600" cy="523220"/>
          </a:xfrm>
          <a:prstGeom prst="rect">
            <a:avLst/>
          </a:prstGeom>
          <a:solidFill>
            <a:srgbClr val="EC5F46"/>
          </a:solidFill>
          <a:ln>
            <a:noFill/>
          </a:ln>
        </p:spPr>
        <p:style>
          <a:lnRef idx="3">
            <a:schemeClr val="lt1"/>
          </a:lnRef>
          <a:fillRef idx="1">
            <a:schemeClr val="accent2"/>
          </a:fillRef>
          <a:effectRef idx="1">
            <a:schemeClr val="accent2"/>
          </a:effectRef>
          <a:fontRef idx="minor">
            <a:schemeClr val="lt1"/>
          </a:fontRef>
        </p:style>
        <p:txBody>
          <a:bodyPr wrap="square" lIns="91440" tIns="45720" rIns="91440" bIns="45720">
            <a:spAutoFit/>
          </a:bodyPr>
          <a:lstStyle/>
          <a:p>
            <a:r>
              <a:rPr lang="en-US" sz="2800" dirty="0" err="1" smtClean="0">
                <a:ln w="18415" cmpd="sng">
                  <a:solidFill>
                    <a:schemeClr val="bg1"/>
                  </a:solidFill>
                  <a:prstDash val="solid"/>
                </a:ln>
                <a:solidFill>
                  <a:schemeClr val="bg1"/>
                </a:solidFill>
                <a:effectLst>
                  <a:outerShdw blurRad="63500" dir="3600000" algn="tl" rotWithShape="0">
                    <a:srgbClr val="000000">
                      <a:alpha val="70000"/>
                    </a:srgbClr>
                  </a:outerShdw>
                </a:effectLst>
              </a:rPr>
              <a:t>Spectacolul</a:t>
            </a:r>
            <a:r>
              <a:rPr lang="en-US" sz="2800" dirty="0" smtClean="0">
                <a:ln w="18415" cmpd="sng">
                  <a:solidFill>
                    <a:schemeClr val="bg1"/>
                  </a:solidFill>
                  <a:prstDash val="solid"/>
                </a:ln>
                <a:solidFill>
                  <a:schemeClr val="bg1"/>
                </a:solidFill>
                <a:effectLst>
                  <a:outerShdw blurRad="63500" dir="3600000" algn="tl" rotWithShape="0">
                    <a:srgbClr val="000000">
                      <a:alpha val="70000"/>
                    </a:srgbClr>
                  </a:outerShdw>
                </a:effectLst>
              </a:rPr>
              <a:t> </a:t>
            </a:r>
            <a:r>
              <a:rPr lang="en-US" sz="2800" dirty="0" err="1" smtClean="0">
                <a:ln w="18415" cmpd="sng">
                  <a:solidFill>
                    <a:schemeClr val="bg1"/>
                  </a:solidFill>
                  <a:prstDash val="solid"/>
                </a:ln>
                <a:solidFill>
                  <a:schemeClr val="bg1"/>
                </a:solidFill>
                <a:effectLst>
                  <a:outerShdw blurRad="63500" dir="3600000" algn="tl" rotWithShape="0">
                    <a:srgbClr val="000000">
                      <a:alpha val="70000"/>
                    </a:srgbClr>
                  </a:outerShdw>
                </a:effectLst>
              </a:rPr>
              <a:t>Cupei</a:t>
            </a:r>
            <a:endParaRPr lang="ro-RO" sz="2800" dirty="0" smtClean="0">
              <a:ln w="18415" cmpd="sng">
                <a:solidFill>
                  <a:schemeClr val="bg1"/>
                </a:solidFill>
                <a:prstDash val="solid"/>
              </a:ln>
              <a:solidFill>
                <a:schemeClr val="bg1"/>
              </a:solidFill>
              <a:effectLst>
                <a:outerShdw blurRad="63500" dir="3600000" algn="tl" rotWithShape="0">
                  <a:srgbClr val="000000">
                    <a:alpha val="70000"/>
                  </a:srgbClr>
                </a:outerShdw>
              </a:effectLst>
            </a:endParaRPr>
          </a:p>
        </p:txBody>
      </p:sp>
      <p:sp>
        <p:nvSpPr>
          <p:cNvPr id="11" name="Title 1"/>
          <p:cNvSpPr txBox="1">
            <a:spLocks/>
          </p:cNvSpPr>
          <p:nvPr/>
        </p:nvSpPr>
        <p:spPr bwMode="auto">
          <a:xfrm>
            <a:off x="6567141" y="1019172"/>
            <a:ext cx="2572530" cy="457078"/>
          </a:xfrm>
          <a:prstGeom prst="rect">
            <a:avLst/>
          </a:prstGeom>
          <a:solidFill>
            <a:srgbClr val="EC5F46"/>
          </a:solidFill>
          <a:ln>
            <a:noFill/>
          </a:ln>
          <a:extLst/>
        </p:spPr>
        <p:txBody>
          <a:bodyPr anchor="ctr">
            <a:normAutofit/>
          </a:bodyPr>
          <a:lstStyle>
            <a:lvl1pPr algn="l" rtl="0" eaLnBrk="0" fontAlgn="base" hangingPunct="0">
              <a:spcBef>
                <a:spcPct val="0"/>
              </a:spcBef>
              <a:spcAft>
                <a:spcPct val="0"/>
              </a:spcAft>
              <a:defRPr sz="4000" kern="1200">
                <a:solidFill>
                  <a:schemeClr val="tx1"/>
                </a:solidFill>
                <a:latin typeface="Trebuchet MS"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1800" dirty="0" err="1" smtClean="0">
                <a:solidFill>
                  <a:schemeClr val="bg1"/>
                </a:solidFill>
              </a:rPr>
              <a:t>Fani</a:t>
            </a:r>
            <a:r>
              <a:rPr lang="ro-RO" sz="1800" dirty="0" smtClean="0">
                <a:solidFill>
                  <a:schemeClr val="bg1"/>
                </a:solidFill>
              </a:rPr>
              <a:t> + Profesioniști</a:t>
            </a:r>
            <a:endParaRPr lang="en-US" sz="1800" dirty="0">
              <a:solidFill>
                <a:schemeClr val="bg1"/>
              </a:solidFill>
            </a:endParaRPr>
          </a:p>
        </p:txBody>
      </p:sp>
      <p:pic>
        <p:nvPicPr>
          <p:cNvPr id="2" name="Picture 2" descr="http://mediaprolive-events.ro/photos/17_0_1366803774.jpg"/>
          <p:cNvPicPr>
            <a:picLocks noChangeAspect="1" noChangeArrowheads="1"/>
          </p:cNvPicPr>
          <p:nvPr/>
        </p:nvPicPr>
        <p:blipFill rotWithShape="1">
          <a:blip r:embed="rId13">
            <a:extLst>
              <a:ext uri="{28A0092B-C50C-407E-A947-70E740481C1C}">
                <a14:useLocalDpi xmlns:a14="http://schemas.microsoft.com/office/drawing/2010/main" val="0"/>
              </a:ext>
            </a:extLst>
          </a:blip>
          <a:srcRect l="18441" r="6053"/>
          <a:stretch/>
        </p:blipFill>
        <p:spPr bwMode="auto">
          <a:xfrm>
            <a:off x="0" y="1217037"/>
            <a:ext cx="3432039" cy="2363602"/>
          </a:xfrm>
          <a:prstGeom prst="rect">
            <a:avLst/>
          </a:prstGeom>
          <a:noFill/>
          <a:extLst>
            <a:ext uri="{909E8E84-426E-40DD-AFC4-6F175D3DCCD1}">
              <a14:hiddenFill xmlns:a14="http://schemas.microsoft.com/office/drawing/2010/main">
                <a:solidFill>
                  <a:srgbClr val="FFFFFF"/>
                </a:solidFill>
              </a14:hiddenFill>
            </a:ext>
          </a:extLst>
        </p:spPr>
      </p:pic>
      <p:sp>
        <p:nvSpPr>
          <p:cNvPr id="27" name="Title 1"/>
          <p:cNvSpPr txBox="1">
            <a:spLocks/>
          </p:cNvSpPr>
          <p:nvPr/>
        </p:nvSpPr>
        <p:spPr bwMode="auto">
          <a:xfrm>
            <a:off x="-4405" y="1010153"/>
            <a:ext cx="3448792" cy="439347"/>
          </a:xfrm>
          <a:prstGeom prst="rect">
            <a:avLst/>
          </a:prstGeom>
          <a:solidFill>
            <a:srgbClr val="EC5F46"/>
          </a:solidFill>
          <a:ln>
            <a:noFill/>
          </a:ln>
          <a:extLst/>
        </p:spPr>
        <p:txBody>
          <a:bodyPr anchor="ctr">
            <a:noAutofit/>
          </a:bodyPr>
          <a:lstStyle>
            <a:lvl1pPr algn="l" rtl="0" eaLnBrk="0" fontAlgn="base" hangingPunct="0">
              <a:spcBef>
                <a:spcPct val="0"/>
              </a:spcBef>
              <a:spcAft>
                <a:spcPct val="0"/>
              </a:spcAft>
              <a:defRPr sz="4000" kern="1200">
                <a:solidFill>
                  <a:schemeClr val="tx1"/>
                </a:solidFill>
                <a:latin typeface="Trebuchet MS"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1800" dirty="0" err="1" smtClean="0">
                <a:solidFill>
                  <a:schemeClr val="bg1"/>
                </a:solidFill>
              </a:rPr>
              <a:t>Marea</a:t>
            </a:r>
            <a:r>
              <a:rPr lang="en-US" sz="1800" dirty="0" smtClean="0">
                <a:solidFill>
                  <a:schemeClr val="bg1"/>
                </a:solidFill>
              </a:rPr>
              <a:t> </a:t>
            </a:r>
            <a:r>
              <a:rPr lang="en-US" sz="1800" dirty="0" err="1" smtClean="0">
                <a:solidFill>
                  <a:schemeClr val="bg1"/>
                </a:solidFill>
              </a:rPr>
              <a:t>scen</a:t>
            </a:r>
            <a:r>
              <a:rPr lang="ro-RO" sz="1800" dirty="0">
                <a:solidFill>
                  <a:schemeClr val="bg1"/>
                </a:solidFill>
              </a:rPr>
              <a:t>ă</a:t>
            </a:r>
            <a:endParaRPr lang="en-US" sz="1800" dirty="0">
              <a:solidFill>
                <a:schemeClr val="bg1"/>
              </a:solidFill>
            </a:endParaRPr>
          </a:p>
        </p:txBody>
      </p:sp>
      <p:sp>
        <p:nvSpPr>
          <p:cNvPr id="28" name="Cross 27"/>
          <p:cNvSpPr/>
          <p:nvPr/>
        </p:nvSpPr>
        <p:spPr>
          <a:xfrm>
            <a:off x="3206088" y="2132559"/>
            <a:ext cx="588008" cy="597301"/>
          </a:xfrm>
          <a:prstGeom prst="plus">
            <a:avLst>
              <a:gd name="adj" fmla="val 32477"/>
            </a:avLst>
          </a:prstGeom>
          <a:solidFill>
            <a:srgbClr val="EC5F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32" name="Cross 31"/>
          <p:cNvSpPr/>
          <p:nvPr/>
        </p:nvSpPr>
        <p:spPr>
          <a:xfrm>
            <a:off x="6224297" y="2164632"/>
            <a:ext cx="588008" cy="597301"/>
          </a:xfrm>
          <a:prstGeom prst="plus">
            <a:avLst>
              <a:gd name="adj" fmla="val 32477"/>
            </a:avLst>
          </a:prstGeom>
          <a:solidFill>
            <a:srgbClr val="EC5F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33" name="Cross 32"/>
          <p:cNvSpPr/>
          <p:nvPr/>
        </p:nvSpPr>
        <p:spPr>
          <a:xfrm>
            <a:off x="3067564" y="4568898"/>
            <a:ext cx="588008" cy="597301"/>
          </a:xfrm>
          <a:prstGeom prst="plus">
            <a:avLst>
              <a:gd name="adj" fmla="val 32477"/>
            </a:avLst>
          </a:prstGeom>
          <a:solidFill>
            <a:srgbClr val="EC5F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43" name="Cross 42"/>
          <p:cNvSpPr/>
          <p:nvPr/>
        </p:nvSpPr>
        <p:spPr>
          <a:xfrm>
            <a:off x="6282767" y="4617982"/>
            <a:ext cx="588008" cy="597301"/>
          </a:xfrm>
          <a:prstGeom prst="plus">
            <a:avLst>
              <a:gd name="adj" fmla="val 32477"/>
            </a:avLst>
          </a:prstGeom>
          <a:solidFill>
            <a:srgbClr val="EC5F4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pic>
        <p:nvPicPr>
          <p:cNvPr id="31" name="Picture 3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5631817"/>
            <a:ext cx="1043608" cy="1226183"/>
          </a:xfrm>
          <a:prstGeom prst="rect">
            <a:avLst/>
          </a:prstGeom>
        </p:spPr>
      </p:pic>
    </p:spTree>
    <p:extLst>
      <p:ext uri="{BB962C8B-B14F-4D97-AF65-F5344CB8AC3E}">
        <p14:creationId xmlns:p14="http://schemas.microsoft.com/office/powerpoint/2010/main" val="2782268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638" t="13542" r="48579" b="11567"/>
          <a:stretch/>
        </p:blipFill>
        <p:spPr bwMode="auto">
          <a:xfrm>
            <a:off x="0" y="0"/>
            <a:ext cx="23622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073875" y="228600"/>
            <a:ext cx="5662320" cy="646331"/>
          </a:xfrm>
          <a:prstGeom prst="rect">
            <a:avLst/>
          </a:prstGeom>
          <a:noFill/>
        </p:spPr>
        <p:txBody>
          <a:bodyPr wrap="none" rtlCol="0">
            <a:spAutoFit/>
          </a:bodyPr>
          <a:lstStyle/>
          <a:p>
            <a:pPr algn="ctr"/>
            <a:r>
              <a:rPr lang="en-US" sz="3600" smtClean="0">
                <a:latin typeface="Trebuchet MS" panose="020B0603020202020204" pitchFamily="34" charset="0"/>
              </a:rPr>
              <a:t>Cupa Agen</a:t>
            </a:r>
            <a:r>
              <a:rPr lang="ro-RO" sz="3600" smtClean="0">
                <a:latin typeface="Trebuchet MS" panose="020B0603020202020204" pitchFamily="34" charset="0"/>
              </a:rPr>
              <a:t>țiilor la Karaoke</a:t>
            </a:r>
            <a:endParaRPr lang="en-US" sz="3600">
              <a:latin typeface="Trebuchet MS" panose="020B0603020202020204" pitchFamily="34" charset="0"/>
            </a:endParaRPr>
          </a:p>
        </p:txBody>
      </p:sp>
      <p:sp>
        <p:nvSpPr>
          <p:cNvPr id="6" name="Rectangle 5"/>
          <p:cNvSpPr/>
          <p:nvPr/>
        </p:nvSpPr>
        <p:spPr>
          <a:xfrm>
            <a:off x="3048000" y="762000"/>
            <a:ext cx="5715000" cy="424732"/>
          </a:xfrm>
          <a:prstGeom prst="rect">
            <a:avLst/>
          </a:prstGeom>
        </p:spPr>
        <p:txBody>
          <a:bodyPr wrap="square">
            <a:spAutoFit/>
          </a:bodyPr>
          <a:lstStyle/>
          <a:p>
            <a:pPr marL="285750" indent="-285750" algn="ctr">
              <a:lnSpc>
                <a:spcPct val="120000"/>
              </a:lnSpc>
              <a:buNone/>
              <a:defRPr/>
            </a:pPr>
            <a:r>
              <a:rPr lang="ro-RO" b="1" smtClean="0">
                <a:solidFill>
                  <a:srgbClr val="FF0000"/>
                </a:solidFill>
                <a:latin typeface="Trebuchet MS" panose="020B0603020202020204" pitchFamily="34" charset="0"/>
                <a:cs typeface="Calibri" pitchFamily="34" charset="0"/>
              </a:rPr>
              <a:t>Vocile industriei se adună pe o singură scenă.</a:t>
            </a:r>
            <a:endParaRPr lang="en-US" b="1" dirty="0">
              <a:latin typeface="Trebuchet MS" panose="020B0603020202020204" pitchFamily="34" charset="0"/>
            </a:endParaRPr>
          </a:p>
        </p:txBody>
      </p:sp>
      <p:sp>
        <p:nvSpPr>
          <p:cNvPr id="2" name="Rectangle 1"/>
          <p:cNvSpPr/>
          <p:nvPr/>
        </p:nvSpPr>
        <p:spPr>
          <a:xfrm>
            <a:off x="2362200" y="1254978"/>
            <a:ext cx="6096000" cy="5755422"/>
          </a:xfrm>
          <a:prstGeom prst="rect">
            <a:avLst/>
          </a:prstGeom>
        </p:spPr>
        <p:txBody>
          <a:bodyPr wrap="square">
            <a:spAutoFit/>
          </a:bodyPr>
          <a:lstStyle/>
          <a:p>
            <a:pPr marL="285750" indent="-285750">
              <a:buFont typeface="Arial" panose="020B0604020202020204" pitchFamily="34" charset="0"/>
              <a:buChar char="•"/>
            </a:pPr>
            <a:r>
              <a:rPr lang="ro-RO" sz="1600" smtClean="0">
                <a:latin typeface="Trebuchet MS" pitchFamily="34" charset="0"/>
              </a:rPr>
              <a:t>Cel mai important eveniment de karaoke pentru industria creativă din România, aflat la </a:t>
            </a:r>
            <a:r>
              <a:rPr lang="ro-RO" sz="1600" b="1" smtClean="0">
                <a:latin typeface="Trebuchet MS" pitchFamily="34" charset="0"/>
              </a:rPr>
              <a:t>prima ediție pe 23, 24 și 25 septembrie 2014</a:t>
            </a:r>
          </a:p>
          <a:p>
            <a:pPr marL="285750" indent="-285750">
              <a:buFont typeface="Arial" panose="020B0604020202020204" pitchFamily="34" charset="0"/>
              <a:buChar char="•"/>
            </a:pPr>
            <a:endParaRPr lang="ro-RO" sz="1600" b="1" smtClean="0">
              <a:latin typeface="Trebuchet MS" pitchFamily="34" charset="0"/>
            </a:endParaRPr>
          </a:p>
          <a:p>
            <a:pPr marL="285750" indent="-285750">
              <a:buFont typeface="Arial" panose="020B0604020202020204" pitchFamily="34" charset="0"/>
              <a:buChar char="•"/>
            </a:pPr>
            <a:r>
              <a:rPr lang="ro-RO" sz="1600" b="1" smtClean="0">
                <a:solidFill>
                  <a:srgbClr val="C00000"/>
                </a:solidFill>
                <a:latin typeface="Trebuchet MS" panose="020B0603020202020204" pitchFamily="34" charset="0"/>
              </a:rPr>
              <a:t>Premieră</a:t>
            </a:r>
            <a:r>
              <a:rPr lang="ro-RO" sz="1600" b="1" smtClean="0">
                <a:latin typeface="Trebuchet MS" panose="020B0603020202020204" pitchFamily="34" charset="0"/>
              </a:rPr>
              <a:t>. </a:t>
            </a:r>
            <a:r>
              <a:rPr lang="ro-RO" sz="1600" smtClean="0">
                <a:latin typeface="Trebuchet MS" panose="020B0603020202020204" pitchFamily="34" charset="0"/>
              </a:rPr>
              <a:t>Cupa </a:t>
            </a:r>
            <a:r>
              <a:rPr lang="ro-RO" sz="1600">
                <a:latin typeface="Trebuchet MS" panose="020B0603020202020204" pitchFamily="34" charset="0"/>
              </a:rPr>
              <a:t>este singurul eveniment care oferă o scenă comună celor pasionați de karaoke din </a:t>
            </a:r>
            <a:r>
              <a:rPr lang="ro-RO" sz="1600" smtClean="0">
                <a:latin typeface="Trebuchet MS" panose="020B0603020202020204" pitchFamily="34" charset="0"/>
              </a:rPr>
              <a:t>agenții</a:t>
            </a:r>
          </a:p>
          <a:p>
            <a:pPr marL="285750" indent="-285750">
              <a:buFont typeface="Arial" panose="020B0604020202020204" pitchFamily="34" charset="0"/>
              <a:buChar char="•"/>
            </a:pPr>
            <a:endParaRPr lang="ro-RO" sz="1600">
              <a:latin typeface="Trebuchet MS" panose="020B0603020202020204" pitchFamily="34" charset="0"/>
            </a:endParaRPr>
          </a:p>
          <a:p>
            <a:pPr marL="285750" indent="-285750">
              <a:buFont typeface="Arial" panose="020B0604020202020204" pitchFamily="34" charset="0"/>
              <a:buChar char="•"/>
            </a:pPr>
            <a:r>
              <a:rPr lang="ro-RO" sz="1600" b="1">
                <a:solidFill>
                  <a:srgbClr val="C00000"/>
                </a:solidFill>
                <a:latin typeface="Trebuchet MS" panose="020B0603020202020204" pitchFamily="34" charset="0"/>
              </a:rPr>
              <a:t>Accesibilitate</a:t>
            </a:r>
            <a:r>
              <a:rPr lang="ro-RO" sz="1600" b="1">
                <a:latin typeface="Trebuchet MS" panose="020B0603020202020204" pitchFamily="34" charset="0"/>
              </a:rPr>
              <a:t>. </a:t>
            </a:r>
            <a:r>
              <a:rPr lang="ro-RO" sz="1600" smtClean="0">
                <a:latin typeface="Trebuchet MS" panose="020B0603020202020204" pitchFamily="34" charset="0"/>
              </a:rPr>
              <a:t>Va exista un </a:t>
            </a:r>
            <a:r>
              <a:rPr lang="ro-RO" sz="1600">
                <a:latin typeface="Trebuchet MS" panose="020B0603020202020204" pitchFamily="34" charset="0"/>
              </a:rPr>
              <a:t>repertoriu liber și repertoriu impus, tocmai pentru a stimula participarea -  sunt bineveniți maniacii, pasionații și începătorii + suporterii </a:t>
            </a:r>
            <a:r>
              <a:rPr lang="ro-RO" sz="1600" smtClean="0">
                <a:latin typeface="Trebuchet MS" panose="020B0603020202020204" pitchFamily="34" charset="0"/>
              </a:rPr>
              <a:t>lor</a:t>
            </a:r>
          </a:p>
          <a:p>
            <a:pPr marL="285750" indent="-285750">
              <a:buFont typeface="Arial" panose="020B0604020202020204" pitchFamily="34" charset="0"/>
              <a:buChar char="•"/>
            </a:pPr>
            <a:endParaRPr lang="ro-RO" sz="1600">
              <a:latin typeface="Trebuchet MS" panose="020B0603020202020204" pitchFamily="34" charset="0"/>
            </a:endParaRPr>
          </a:p>
          <a:p>
            <a:pPr marL="285750" indent="-285750">
              <a:buFont typeface="Arial" panose="020B0604020202020204" pitchFamily="34" charset="0"/>
              <a:buChar char="•"/>
            </a:pPr>
            <a:r>
              <a:rPr lang="ro-RO" sz="1600" b="1">
                <a:solidFill>
                  <a:srgbClr val="C00000"/>
                </a:solidFill>
                <a:latin typeface="Trebuchet MS" panose="020B0603020202020204" pitchFamily="34" charset="0"/>
              </a:rPr>
              <a:t>Prestigiu</a:t>
            </a:r>
            <a:r>
              <a:rPr lang="ro-RO" sz="1600" b="1">
                <a:latin typeface="Trebuchet MS" panose="020B0603020202020204" pitchFamily="34" charset="0"/>
              </a:rPr>
              <a:t>. </a:t>
            </a:r>
            <a:r>
              <a:rPr lang="ro-RO" sz="1600" smtClean="0">
                <a:latin typeface="Trebuchet MS" panose="020B0603020202020204" pitchFamily="34" charset="0"/>
              </a:rPr>
              <a:t>Ajung la nivelul </a:t>
            </a:r>
            <a:r>
              <a:rPr lang="ro-RO" sz="1600">
                <a:latin typeface="Trebuchet MS" panose="020B0603020202020204" pitchFamily="34" charset="0"/>
              </a:rPr>
              <a:t>următor, de la confruntările în grup restrâns la o competiție cu toată industria, pe aceeași </a:t>
            </a:r>
            <a:r>
              <a:rPr lang="ro-RO" sz="1600" smtClean="0">
                <a:latin typeface="Trebuchet MS" panose="020B0603020202020204" pitchFamily="34" charset="0"/>
              </a:rPr>
              <a:t>scenă</a:t>
            </a:r>
          </a:p>
          <a:p>
            <a:pPr marL="285750" indent="-285750">
              <a:buFont typeface="Arial" panose="020B0604020202020204" pitchFamily="34" charset="0"/>
              <a:buChar char="•"/>
            </a:pPr>
            <a:endParaRPr lang="ro-RO" sz="1600">
              <a:latin typeface="Trebuchet MS" panose="020B0603020202020204" pitchFamily="34" charset="0"/>
            </a:endParaRPr>
          </a:p>
          <a:p>
            <a:pPr marL="285750" indent="-285750">
              <a:buFont typeface="Arial" panose="020B0604020202020204" pitchFamily="34" charset="0"/>
              <a:buChar char="•"/>
            </a:pPr>
            <a:r>
              <a:rPr lang="ro-RO" sz="1600" b="1">
                <a:solidFill>
                  <a:srgbClr val="C00000"/>
                </a:solidFill>
                <a:latin typeface="Trebuchet MS" panose="020B0603020202020204" pitchFamily="34" charset="0"/>
              </a:rPr>
              <a:t>Fun</a:t>
            </a:r>
            <a:r>
              <a:rPr lang="ro-RO" sz="1600" b="1">
                <a:latin typeface="Trebuchet MS" panose="020B0603020202020204" pitchFamily="34" charset="0"/>
              </a:rPr>
              <a:t>. </a:t>
            </a:r>
            <a:r>
              <a:rPr lang="ro-RO" sz="1600">
                <a:latin typeface="Trebuchet MS" panose="020B0603020202020204" pitchFamily="34" charset="0"/>
              </a:rPr>
              <a:t>Conținutul cupei și activitățile din jurul său o vor face interesant de urmărit</a:t>
            </a:r>
            <a:r>
              <a:rPr lang="ro-RO" sz="1600" smtClean="0">
                <a:latin typeface="Trebuchet MS" panose="020B0603020202020204" pitchFamily="34" charset="0"/>
              </a:rPr>
              <a:t>, atât </a:t>
            </a:r>
            <a:r>
              <a:rPr lang="ro-RO" sz="1600">
                <a:latin typeface="Trebuchet MS" panose="020B0603020202020204" pitchFamily="34" charset="0"/>
              </a:rPr>
              <a:t>pentru cei implicați </a:t>
            </a:r>
            <a:r>
              <a:rPr lang="ro-RO" sz="1600" smtClean="0">
                <a:latin typeface="Trebuchet MS" panose="020B0603020202020204" pitchFamily="34" charset="0"/>
              </a:rPr>
              <a:t>direct cât </a:t>
            </a:r>
            <a:r>
              <a:rPr lang="ro-RO" sz="1600">
                <a:latin typeface="Trebuchet MS" panose="020B0603020202020204" pitchFamily="34" charset="0"/>
              </a:rPr>
              <a:t>și pentru cei care o privesc de la distanță </a:t>
            </a:r>
            <a:endParaRPr lang="ro-RO" sz="1600" smtClean="0">
              <a:latin typeface="Trebuchet MS" panose="020B0603020202020204" pitchFamily="34" charset="0"/>
            </a:endParaRPr>
          </a:p>
          <a:p>
            <a:pPr marL="285750" indent="-285750">
              <a:buFont typeface="Arial" panose="020B0604020202020204" pitchFamily="34" charset="0"/>
              <a:buChar char="•"/>
            </a:pPr>
            <a:endParaRPr lang="ro-RO" sz="1600" b="1">
              <a:solidFill>
                <a:srgbClr val="C00000"/>
              </a:solidFill>
              <a:latin typeface="Trebuchet MS" panose="020B0603020202020204" pitchFamily="34" charset="0"/>
            </a:endParaRPr>
          </a:p>
          <a:p>
            <a:pPr marL="285750" indent="-285750">
              <a:buFont typeface="Arial" panose="020B0604020202020204" pitchFamily="34" charset="0"/>
              <a:buChar char="•"/>
            </a:pPr>
            <a:r>
              <a:rPr lang="ro-RO" sz="1600" b="1" smtClean="0">
                <a:solidFill>
                  <a:srgbClr val="C00000"/>
                </a:solidFill>
                <a:latin typeface="Trebuchet MS" panose="020B0603020202020204" pitchFamily="34" charset="0"/>
              </a:rPr>
              <a:t>Endorsement</a:t>
            </a:r>
            <a:r>
              <a:rPr lang="ro-RO" sz="1600">
                <a:latin typeface="Trebuchet MS" panose="020B0603020202020204" pitchFamily="34" charset="0"/>
              </a:rPr>
              <a:t>. Organizată cu o frecvență anuală, Cupa va deveni rapid un eveniment tradițional de reîntâlnire a oamenilor din </a:t>
            </a:r>
            <a:r>
              <a:rPr lang="ro-RO" sz="1600" smtClean="0">
                <a:latin typeface="Trebuchet MS" panose="020B0603020202020204" pitchFamily="34" charset="0"/>
              </a:rPr>
              <a:t>breaslă</a:t>
            </a:r>
            <a:endParaRPr lang="vi-VN" sz="1600"/>
          </a:p>
          <a:p>
            <a:pPr marL="285750" indent="-285750">
              <a:buFont typeface="Arial" panose="020B0604020202020204" pitchFamily="34" charset="0"/>
              <a:buChar char="•"/>
            </a:pPr>
            <a:endParaRPr lang="en-US" sz="1600" smtClean="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631817"/>
            <a:ext cx="1043608" cy="1226183"/>
          </a:xfrm>
          <a:prstGeom prst="rect">
            <a:avLst/>
          </a:prstGeom>
        </p:spPr>
      </p:pic>
    </p:spTree>
    <p:extLst>
      <p:ext uri="{BB962C8B-B14F-4D97-AF65-F5344CB8AC3E}">
        <p14:creationId xmlns:p14="http://schemas.microsoft.com/office/powerpoint/2010/main" val="42256044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o-RO" dirty="0" smtClean="0"/>
              <a:t>Activitățile Cupei: competiție</a:t>
            </a:r>
            <a:endParaRPr lang="ro-RO" dirty="0"/>
          </a:p>
        </p:txBody>
      </p:sp>
      <p:sp>
        <p:nvSpPr>
          <p:cNvPr id="3" name="Content Placeholder 2"/>
          <p:cNvSpPr>
            <a:spLocks noGrp="1"/>
          </p:cNvSpPr>
          <p:nvPr>
            <p:ph idx="1"/>
          </p:nvPr>
        </p:nvSpPr>
        <p:spPr>
          <a:xfrm>
            <a:off x="762000" y="1295400"/>
            <a:ext cx="8382000" cy="4830763"/>
          </a:xfrm>
        </p:spPr>
        <p:txBody>
          <a:bodyPr>
            <a:noAutofit/>
          </a:bodyPr>
          <a:lstStyle/>
          <a:p>
            <a:pPr marL="0" indent="0">
              <a:buNone/>
            </a:pPr>
            <a:endParaRPr lang="ro-RO" sz="1800" b="1" dirty="0" smtClean="0">
              <a:solidFill>
                <a:srgbClr val="A22828"/>
              </a:solidFill>
            </a:endParaRPr>
          </a:p>
          <a:p>
            <a:r>
              <a:rPr lang="ro-RO" sz="1800" dirty="0" smtClean="0"/>
              <a:t>Din partea fiecărei agenții se pot înscrie soliști sau trupe:</a:t>
            </a:r>
            <a:br>
              <a:rPr lang="ro-RO" sz="1800" dirty="0" smtClean="0"/>
            </a:br>
            <a:r>
              <a:rPr lang="ro-RO" sz="1800" dirty="0" smtClean="0"/>
              <a:t>estimăm 30 de agenții x 2 - 10 reprezentanți + 200 de suporteri</a:t>
            </a:r>
          </a:p>
          <a:p>
            <a:endParaRPr lang="ro-RO" sz="1800" dirty="0" smtClean="0"/>
          </a:p>
          <a:p>
            <a:r>
              <a:rPr lang="ro-RO" sz="1800" dirty="0" smtClean="0"/>
              <a:t>Fiecare echipă are 3 urcări pe scenă, fiecare de maxim 5 minute:</a:t>
            </a:r>
            <a:br>
              <a:rPr lang="ro-RO" sz="1800" dirty="0" smtClean="0"/>
            </a:br>
            <a:r>
              <a:rPr lang="ro-RO" sz="1800" dirty="0" smtClean="0"/>
              <a:t>- un cântec la liberă alegere, solo sau </a:t>
            </a:r>
            <a:r>
              <a:rPr lang="ro-RO" sz="1800" dirty="0" err="1" smtClean="0"/>
              <a:t>band</a:t>
            </a:r>
            <a:r>
              <a:rPr lang="ro-RO" sz="1800" dirty="0" smtClean="0"/>
              <a:t/>
            </a:r>
            <a:br>
              <a:rPr lang="ro-RO" sz="1800" dirty="0" smtClean="0"/>
            </a:br>
            <a:r>
              <a:rPr lang="ro-RO" sz="1800" dirty="0" smtClean="0"/>
              <a:t>- </a:t>
            </a:r>
            <a:r>
              <a:rPr lang="ro-RO" sz="1800" dirty="0"/>
              <a:t>un cântec pe o melodie din portofoliul Cat Music, solo sau </a:t>
            </a:r>
            <a:r>
              <a:rPr lang="ro-RO" sz="1800" dirty="0" err="1" smtClean="0"/>
              <a:t>band</a:t>
            </a:r>
            <a:r>
              <a:rPr lang="ro-RO" sz="1800" dirty="0" smtClean="0"/>
              <a:t/>
            </a:r>
            <a:br>
              <a:rPr lang="ro-RO" sz="1800" dirty="0" smtClean="0"/>
            </a:br>
            <a:r>
              <a:rPr lang="ro-RO" sz="1800" dirty="0" smtClean="0"/>
              <a:t>- un cântec în duet cu o vedetă Cat Music și/sau cu live </a:t>
            </a:r>
            <a:r>
              <a:rPr lang="ro-RO" sz="1800" dirty="0" err="1" smtClean="0"/>
              <a:t>band</a:t>
            </a:r>
            <a:r>
              <a:rPr lang="ro-RO" sz="1800" dirty="0" smtClean="0"/>
              <a:t>-ul Cat Music</a:t>
            </a:r>
          </a:p>
          <a:p>
            <a:endParaRPr lang="ro-RO" sz="1800" dirty="0" smtClean="0"/>
          </a:p>
          <a:p>
            <a:r>
              <a:rPr lang="ro-RO" sz="1800" dirty="0" smtClean="0"/>
              <a:t>Fiecare echipă va trebui să-și construiască o identitate: nume și logo</a:t>
            </a:r>
          </a:p>
          <a:p>
            <a:r>
              <a:rPr lang="ro-RO" sz="1800" dirty="0" smtClean="0"/>
              <a:t>Evoluția pe scenă a fiecărei echipe va fi votată de un juriu profesionist</a:t>
            </a:r>
            <a:br>
              <a:rPr lang="ro-RO" sz="1800" dirty="0" smtClean="0"/>
            </a:br>
            <a:r>
              <a:rPr lang="ro-RO" sz="1800" dirty="0" smtClean="0"/>
              <a:t>(advertising, muzică, showbiz), cu note de la 1 la 10</a:t>
            </a:r>
          </a:p>
          <a:p>
            <a:r>
              <a:rPr lang="ro-RO" sz="1800" dirty="0" smtClean="0"/>
              <a:t>Logistică: scenotehnică, </a:t>
            </a:r>
            <a:r>
              <a:rPr lang="ro-RO" sz="1800" dirty="0" err="1" smtClean="0"/>
              <a:t>catering</a:t>
            </a:r>
            <a:r>
              <a:rPr lang="ro-RO" sz="1800" dirty="0" smtClean="0"/>
              <a:t>, </a:t>
            </a:r>
            <a:r>
              <a:rPr lang="ro-RO" sz="1800" dirty="0" err="1" smtClean="0"/>
              <a:t>hostesse</a:t>
            </a:r>
            <a:r>
              <a:rPr lang="ro-RO" sz="1800" dirty="0" smtClean="0"/>
              <a:t>, cupe, eveniment de premiere</a:t>
            </a:r>
            <a:endParaRPr lang="ro-RO" sz="1800" dirty="0"/>
          </a:p>
          <a:p>
            <a:endParaRPr lang="ro-RO" sz="1800" dirty="0" smtClean="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631817"/>
            <a:ext cx="1043608" cy="1226183"/>
          </a:xfrm>
          <a:prstGeom prst="rect">
            <a:avLst/>
          </a:prstGeom>
        </p:spPr>
      </p:pic>
    </p:spTree>
    <p:extLst>
      <p:ext uri="{BB962C8B-B14F-4D97-AF65-F5344CB8AC3E}">
        <p14:creationId xmlns:p14="http://schemas.microsoft.com/office/powerpoint/2010/main" val="1867655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8512" y="1066800"/>
            <a:ext cx="8382000" cy="5638800"/>
          </a:xfrm>
        </p:spPr>
        <p:txBody>
          <a:bodyPr>
            <a:noAutofit/>
          </a:bodyPr>
          <a:lstStyle/>
          <a:p>
            <a:pPr marL="0" indent="0">
              <a:buNone/>
            </a:pPr>
            <a:r>
              <a:rPr lang="ro-RO" sz="1800" dirty="0" smtClean="0"/>
              <a:t>Posibilități </a:t>
            </a:r>
            <a:r>
              <a:rPr lang="ro-RO" sz="1800" dirty="0"/>
              <a:t>extinse pentru activări de brand, </a:t>
            </a:r>
            <a:r>
              <a:rPr lang="ro-RO" sz="1800" dirty="0" smtClean="0"/>
              <a:t>online și offline</a:t>
            </a:r>
          </a:p>
          <a:p>
            <a:pPr marL="0" lvl="0" indent="0">
              <a:buNone/>
            </a:pPr>
            <a:r>
              <a:rPr lang="ro-RO" sz="1800" dirty="0" smtClean="0"/>
              <a:t>Câteva startere posibile (</a:t>
            </a:r>
            <a:r>
              <a:rPr lang="ro-RO" sz="1800" dirty="0" err="1" smtClean="0"/>
              <a:t>customizate</a:t>
            </a:r>
            <a:r>
              <a:rPr lang="ro-RO" sz="1800" dirty="0" smtClean="0"/>
              <a:t> per </a:t>
            </a:r>
            <a:r>
              <a:rPr lang="ro-RO" sz="1800" dirty="0" err="1" smtClean="0"/>
              <a:t>request</a:t>
            </a:r>
            <a:r>
              <a:rPr lang="ro-RO" sz="1800" dirty="0" smtClean="0"/>
              <a:t> pentru fiecare brand):</a:t>
            </a:r>
          </a:p>
          <a:p>
            <a:pPr lvl="0"/>
            <a:r>
              <a:rPr lang="ro-RO" sz="1800" dirty="0" smtClean="0"/>
              <a:t>Branding la locație: în sală, pe scenă,</a:t>
            </a:r>
            <a:r>
              <a:rPr lang="en-US" sz="1800" dirty="0" smtClean="0"/>
              <a:t> </a:t>
            </a:r>
            <a:r>
              <a:rPr lang="ro-RO" sz="1800" dirty="0" smtClean="0"/>
              <a:t>în perimetru etc.</a:t>
            </a:r>
          </a:p>
          <a:p>
            <a:pPr lvl="0"/>
            <a:r>
              <a:rPr lang="ro-RO" sz="1800" dirty="0" smtClean="0"/>
              <a:t>Activări înainte de eveniment:</a:t>
            </a:r>
          </a:p>
          <a:p>
            <a:pPr lvl="1"/>
            <a:r>
              <a:rPr lang="ro-RO" sz="1400" dirty="0"/>
              <a:t>Competiții de creație pentru branduri, legate de profilul brandului și al </a:t>
            </a:r>
            <a:r>
              <a:rPr lang="ro-RO" sz="1400" dirty="0" smtClean="0"/>
              <a:t>competiției</a:t>
            </a:r>
          </a:p>
          <a:p>
            <a:pPr lvl="1"/>
            <a:r>
              <a:rPr lang="ro-RO" sz="1400" dirty="0" smtClean="0"/>
              <a:t>Activări ale partenerilor în agenții</a:t>
            </a:r>
          </a:p>
          <a:p>
            <a:pPr lvl="1"/>
            <a:endParaRPr lang="ro-RO" sz="400" dirty="0"/>
          </a:p>
          <a:p>
            <a:pPr lvl="0"/>
            <a:r>
              <a:rPr lang="ro-RO" sz="1800" dirty="0"/>
              <a:t>Activări la eveniment:</a:t>
            </a:r>
          </a:p>
          <a:p>
            <a:pPr lvl="1"/>
            <a:r>
              <a:rPr lang="ro-RO" sz="1400" dirty="0"/>
              <a:t>Zona VIP / </a:t>
            </a:r>
            <a:r>
              <a:rPr lang="ro-RO" sz="1400" dirty="0" err="1"/>
              <a:t>Smoking</a:t>
            </a:r>
            <a:r>
              <a:rPr lang="ro-RO" sz="1400" dirty="0"/>
              <a:t> </a:t>
            </a:r>
            <a:r>
              <a:rPr lang="ro-RO" sz="1400" dirty="0" err="1"/>
              <a:t>Lounge</a:t>
            </a:r>
            <a:r>
              <a:rPr lang="ro-RO" sz="1400" dirty="0"/>
              <a:t> / </a:t>
            </a:r>
            <a:r>
              <a:rPr lang="ro-RO" sz="1400" dirty="0" err="1"/>
              <a:t>Interview</a:t>
            </a:r>
            <a:r>
              <a:rPr lang="ro-RO" sz="1400" dirty="0"/>
              <a:t> </a:t>
            </a:r>
            <a:r>
              <a:rPr lang="ro-RO" sz="1400" dirty="0" err="1"/>
              <a:t>Area</a:t>
            </a:r>
            <a:endParaRPr lang="ro-RO" sz="1400" dirty="0"/>
          </a:p>
          <a:p>
            <a:pPr lvl="1"/>
            <a:r>
              <a:rPr lang="ro-RO" sz="1400" dirty="0"/>
              <a:t>Zona de pregătire de show: machiaj, coafură, masaj, training vocal</a:t>
            </a:r>
          </a:p>
          <a:p>
            <a:pPr lvl="1"/>
            <a:r>
              <a:rPr lang="ro-RO" sz="1400" dirty="0"/>
              <a:t>Product demos: produse, servicii, în zone dedicate</a:t>
            </a:r>
          </a:p>
          <a:p>
            <a:pPr lvl="1"/>
            <a:r>
              <a:rPr lang="ro-RO" sz="1400" dirty="0"/>
              <a:t>Mașina oficială</a:t>
            </a:r>
          </a:p>
          <a:p>
            <a:pPr lvl="1"/>
            <a:r>
              <a:rPr lang="ro-RO" sz="1400" dirty="0"/>
              <a:t>Partener al transmisiei live</a:t>
            </a:r>
          </a:p>
          <a:p>
            <a:pPr lvl="1"/>
            <a:r>
              <a:rPr lang="ro-RO" sz="1400" dirty="0"/>
              <a:t>Camera afonilor</a:t>
            </a:r>
          </a:p>
          <a:p>
            <a:pPr lvl="1"/>
            <a:r>
              <a:rPr lang="ro-RO" sz="1400" dirty="0"/>
              <a:t>Competiție de </a:t>
            </a:r>
            <a:r>
              <a:rPr lang="ro-RO" sz="1400" dirty="0" err="1"/>
              <a:t>lipsyncing</a:t>
            </a:r>
            <a:endParaRPr lang="ro-RO" sz="1400" dirty="0"/>
          </a:p>
          <a:p>
            <a:pPr lvl="1"/>
            <a:r>
              <a:rPr lang="ro-RO" sz="1400" dirty="0"/>
              <a:t>Show-uri prezentate de cântăreți profesioniști (publicitari sau nu)</a:t>
            </a:r>
          </a:p>
          <a:p>
            <a:pPr lvl="1"/>
            <a:r>
              <a:rPr lang="ro-RO" sz="1400" dirty="0"/>
              <a:t>Reprezentant al brandului î</a:t>
            </a:r>
            <a:r>
              <a:rPr lang="en-US" sz="1400" dirty="0"/>
              <a:t>n </a:t>
            </a:r>
            <a:r>
              <a:rPr lang="en-US" sz="1400" dirty="0" err="1"/>
              <a:t>juriu</a:t>
            </a:r>
            <a:endParaRPr lang="ro-RO" sz="1400" dirty="0"/>
          </a:p>
          <a:p>
            <a:pPr lvl="1"/>
            <a:r>
              <a:rPr lang="ro-RO" sz="1400" dirty="0"/>
              <a:t>Premii speciale, inventate după profilul brandului</a:t>
            </a:r>
          </a:p>
          <a:p>
            <a:pPr lvl="0">
              <a:tabLst>
                <a:tab pos="1311275" algn="l"/>
              </a:tabLst>
            </a:pPr>
            <a:endParaRPr lang="ro-RO" sz="400" dirty="0" smtClean="0"/>
          </a:p>
          <a:p>
            <a:pPr lvl="0"/>
            <a:r>
              <a:rPr lang="ro-RO" sz="1800" dirty="0" smtClean="0"/>
              <a:t>Activări după eveniment:</a:t>
            </a:r>
          </a:p>
          <a:p>
            <a:pPr lvl="1"/>
            <a:r>
              <a:rPr lang="ro-RO" sz="1400" dirty="0" smtClean="0"/>
              <a:t>Premii trimise în agenții</a:t>
            </a:r>
          </a:p>
          <a:p>
            <a:pPr lvl="1"/>
            <a:r>
              <a:rPr lang="ro-RO" sz="1400" dirty="0" smtClean="0"/>
              <a:t>Activări ale partenerilor în agenții</a:t>
            </a:r>
          </a:p>
          <a:p>
            <a:pPr marL="0" indent="0">
              <a:buNone/>
            </a:pPr>
            <a:r>
              <a:rPr lang="ro-RO" sz="1800" dirty="0" smtClean="0"/>
              <a:t>	</a:t>
            </a:r>
            <a:r>
              <a:rPr lang="en-US" sz="1800" dirty="0" smtClean="0"/>
              <a:t/>
            </a:r>
            <a:br>
              <a:rPr lang="en-US" sz="1800" dirty="0" smtClean="0"/>
            </a:br>
            <a:r>
              <a:rPr lang="ro-RO" sz="1800" dirty="0" smtClean="0"/>
              <a:t>	</a:t>
            </a:r>
            <a:endParaRPr lang="en-US" sz="1800"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631817"/>
            <a:ext cx="1043608" cy="1226183"/>
          </a:xfrm>
          <a:prstGeom prst="rect">
            <a:avLst/>
          </a:prstGeom>
        </p:spPr>
      </p:pic>
      <p:sp>
        <p:nvSpPr>
          <p:cNvPr id="8" name="Title 1"/>
          <p:cNvSpPr>
            <a:spLocks noGrp="1"/>
          </p:cNvSpPr>
          <p:nvPr>
            <p:ph type="title"/>
          </p:nvPr>
        </p:nvSpPr>
        <p:spPr>
          <a:xfrm>
            <a:off x="457200" y="274638"/>
            <a:ext cx="8229600" cy="1143000"/>
          </a:xfrm>
        </p:spPr>
        <p:txBody>
          <a:bodyPr/>
          <a:lstStyle/>
          <a:p>
            <a:r>
              <a:rPr lang="ro-RO" dirty="0" smtClean="0"/>
              <a:t>Activitățile Cupei: branduri</a:t>
            </a:r>
            <a:endParaRPr lang="ro-RO" dirty="0"/>
          </a:p>
        </p:txBody>
      </p:sp>
    </p:spTree>
    <p:extLst>
      <p:ext uri="{BB962C8B-B14F-4D97-AF65-F5344CB8AC3E}">
        <p14:creationId xmlns:p14="http://schemas.microsoft.com/office/powerpoint/2010/main" val="104931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16200000">
            <a:off x="-2705100" y="2705100"/>
            <a:ext cx="68580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6894" y="0"/>
            <a:ext cx="9117106"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6200000">
            <a:off x="7886700" y="5600699"/>
            <a:ext cx="10668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C:\Users\User\Downloads\logo\CA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436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590800" y="1066800"/>
            <a:ext cx="6705600" cy="5755422"/>
          </a:xfrm>
          <a:prstGeom prst="rect">
            <a:avLst/>
          </a:prstGeom>
        </p:spPr>
        <p:txBody>
          <a:bodyPr wrap="square">
            <a:spAutoFit/>
          </a:bodyPr>
          <a:lstStyle/>
          <a:p>
            <a:pPr marL="342900" indent="-342900">
              <a:buFontTx/>
              <a:buAutoNum type="arabicPeriod"/>
            </a:pPr>
            <a:r>
              <a:rPr lang="en-US" sz="1600" b="1" dirty="0">
                <a:solidFill>
                  <a:srgbClr val="000000"/>
                </a:solidFill>
                <a:latin typeface="Calibri" panose="020F0502020204030204" pitchFamily="34" charset="0"/>
              </a:rPr>
              <a:t>[</a:t>
            </a:r>
            <a:r>
              <a:rPr lang="en-US" sz="1600" b="1" dirty="0" err="1">
                <a:solidFill>
                  <a:srgbClr val="000000"/>
                </a:solidFill>
                <a:latin typeface="Calibri" panose="020F0502020204030204" pitchFamily="34" charset="0"/>
              </a:rPr>
              <a:t>Cupa</a:t>
            </a:r>
            <a:r>
              <a:rPr lang="ro-RO" sz="1600" b="1" dirty="0">
                <a:solidFill>
                  <a:srgbClr val="000000"/>
                </a:solidFill>
                <a:latin typeface="Calibri" panose="020F0502020204030204" pitchFamily="34" charset="0"/>
              </a:rPr>
              <a:t> </a:t>
            </a:r>
            <a:r>
              <a:rPr lang="en-US" sz="1600" b="1" dirty="0" err="1">
                <a:solidFill>
                  <a:srgbClr val="000000"/>
                </a:solidFill>
                <a:latin typeface="Calibri" panose="020F0502020204030204" pitchFamily="34" charset="0"/>
              </a:rPr>
              <a:t>Agențiilor</a:t>
            </a:r>
            <a:r>
              <a:rPr lang="ro-RO" sz="1600" b="1" dirty="0">
                <a:solidFill>
                  <a:srgbClr val="000000"/>
                </a:solidFill>
                <a:latin typeface="Calibri" panose="020F0502020204030204" pitchFamily="34" charset="0"/>
              </a:rPr>
              <a:t> </a:t>
            </a:r>
            <a:r>
              <a:rPr lang="en-US" sz="1600" b="1" dirty="0">
                <a:solidFill>
                  <a:srgbClr val="000000"/>
                </a:solidFill>
                <a:latin typeface="Calibri" panose="020F0502020204030204" pitchFamily="34" charset="0"/>
              </a:rPr>
              <a:t>la Karaoke</a:t>
            </a:r>
            <a:r>
              <a:rPr lang="ro-RO" sz="1600" b="1" dirty="0">
                <a:solidFill>
                  <a:srgbClr val="000000"/>
                </a:solidFill>
                <a:latin typeface="Calibri" panose="020F0502020204030204" pitchFamily="34" charset="0"/>
              </a:rPr>
              <a:t> </a:t>
            </a:r>
            <a:r>
              <a:rPr lang="en-US" sz="1600" b="1" dirty="0">
                <a:solidFill>
                  <a:srgbClr val="000000"/>
                </a:solidFill>
                <a:latin typeface="Calibri" panose="020F0502020204030204" pitchFamily="34" charset="0"/>
              </a:rPr>
              <a:t>2014] Cat Music ca naming sponsor</a:t>
            </a:r>
            <a:r>
              <a:rPr lang="ro-RO" sz="1600" b="1" dirty="0">
                <a:solidFill>
                  <a:srgbClr val="000000"/>
                </a:solidFill>
                <a:latin typeface="Calibri" panose="020F0502020204030204" pitchFamily="34" charset="0"/>
              </a:rPr>
              <a:t/>
            </a:r>
            <a:br>
              <a:rPr lang="ro-RO" sz="1600" b="1" dirty="0">
                <a:solidFill>
                  <a:srgbClr val="000000"/>
                </a:solidFill>
                <a:latin typeface="Calibri" panose="020F0502020204030204" pitchFamily="34" charset="0"/>
              </a:rPr>
            </a:br>
            <a:r>
              <a:rPr lang="ro-RO" sz="1600" b="1" dirty="0">
                <a:solidFill>
                  <a:srgbClr val="000000"/>
                </a:solidFill>
                <a:latin typeface="Calibri" panose="020F0502020204030204" pitchFamily="34" charset="0"/>
              </a:rPr>
              <a:t> concept și </a:t>
            </a:r>
            <a:r>
              <a:rPr lang="en-US" sz="1600" b="1" dirty="0" err="1">
                <a:solidFill>
                  <a:srgbClr val="000000"/>
                </a:solidFill>
                <a:latin typeface="Calibri" panose="020F0502020204030204" pitchFamily="34" charset="0"/>
              </a:rPr>
              <a:t>implementare</a:t>
            </a:r>
            <a:r>
              <a:rPr lang="en-US" sz="1600" b="1" dirty="0">
                <a:solidFill>
                  <a:srgbClr val="000000"/>
                </a:solidFill>
                <a:latin typeface="Calibri" panose="020F0502020204030204" pitchFamily="34" charset="0"/>
              </a:rPr>
              <a:t> by</a:t>
            </a:r>
            <a:r>
              <a:rPr lang="ro-RO" sz="1600" b="1" dirty="0">
                <a:solidFill>
                  <a:srgbClr val="000000"/>
                </a:solidFill>
                <a:latin typeface="Calibri" panose="020F0502020204030204" pitchFamily="34" charset="0"/>
              </a:rPr>
              <a:t> </a:t>
            </a:r>
            <a:r>
              <a:rPr lang="en-US" sz="1600" b="1" dirty="0">
                <a:solidFill>
                  <a:srgbClr val="000000"/>
                </a:solidFill>
                <a:latin typeface="Calibri" panose="020F0502020204030204" pitchFamily="34" charset="0"/>
              </a:rPr>
              <a:t>IQads &amp; Cat Music</a:t>
            </a:r>
            <a:r>
              <a:rPr lang="ro-RO" sz="1600" b="1" dirty="0">
                <a:solidFill>
                  <a:srgbClr val="000000"/>
                </a:solidFill>
                <a:latin typeface="Calibri" panose="020F0502020204030204" pitchFamily="34" charset="0"/>
              </a:rPr>
              <a:t/>
            </a:r>
            <a:br>
              <a:rPr lang="ro-RO" sz="1600" b="1" dirty="0">
                <a:solidFill>
                  <a:srgbClr val="000000"/>
                </a:solidFill>
                <a:latin typeface="Calibri" panose="020F0502020204030204" pitchFamily="34" charset="0"/>
              </a:rPr>
            </a:br>
            <a:r>
              <a:rPr lang="ro-RO" sz="1600" b="1" dirty="0">
                <a:solidFill>
                  <a:srgbClr val="000000"/>
                </a:solidFill>
                <a:latin typeface="Calibri" panose="020F0502020204030204" pitchFamily="34" charset="0"/>
              </a:rPr>
              <a:t> </a:t>
            </a:r>
            <a:r>
              <a:rPr lang="en-US" sz="1600" dirty="0">
                <a:solidFill>
                  <a:srgbClr val="000000"/>
                </a:solidFill>
                <a:latin typeface="Calibri" panose="020F0502020204030204" pitchFamily="34" charset="0"/>
              </a:rPr>
              <a:t>Naming</a:t>
            </a:r>
            <a:r>
              <a:rPr lang="ro-RO" sz="1600" dirty="0">
                <a:solidFill>
                  <a:srgbClr val="000000"/>
                </a:solidFill>
                <a:latin typeface="Calibri" panose="020F0502020204030204" pitchFamily="34" charset="0"/>
              </a:rPr>
              <a:t> </a:t>
            </a:r>
            <a:r>
              <a:rPr lang="en-US" sz="1600" dirty="0">
                <a:solidFill>
                  <a:srgbClr val="000000"/>
                </a:solidFill>
                <a:latin typeface="Calibri" panose="020F0502020204030204" pitchFamily="34" charset="0"/>
              </a:rPr>
              <a:t>sponsor </a:t>
            </a:r>
            <a:r>
              <a:rPr lang="en-US" sz="1600" dirty="0" err="1">
                <a:solidFill>
                  <a:srgbClr val="000000"/>
                </a:solidFill>
                <a:latin typeface="Calibri" panose="020F0502020204030204" pitchFamily="34" charset="0"/>
              </a:rPr>
              <a:t>fondator</a:t>
            </a:r>
            <a:r>
              <a:rPr lang="en-US" sz="1600" dirty="0">
                <a:solidFill>
                  <a:srgbClr val="000000"/>
                </a:solidFill>
                <a:latin typeface="Calibri" panose="020F0502020204030204" pitchFamily="34" charset="0"/>
              </a:rPr>
              <a:t>, Cat Music </a:t>
            </a:r>
            <a:r>
              <a:rPr lang="en-US" sz="1600" dirty="0" err="1">
                <a:solidFill>
                  <a:srgbClr val="000000"/>
                </a:solidFill>
                <a:latin typeface="Calibri" panose="020F0502020204030204" pitchFamily="34" charset="0"/>
              </a:rPr>
              <a:t>aduce</a:t>
            </a: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artiștii</a:t>
            </a: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săi</a:t>
            </a: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în</a:t>
            </a:r>
            <a:r>
              <a:rPr lang="en-US" sz="1600" dirty="0">
                <a:solidFill>
                  <a:srgbClr val="000000"/>
                </a:solidFill>
                <a:latin typeface="Calibri" panose="020F0502020204030204" pitchFamily="34" charset="0"/>
              </a:rPr>
              <a:t> duet cu </a:t>
            </a:r>
            <a:r>
              <a:rPr lang="en-US" sz="1600" dirty="0" err="1">
                <a:solidFill>
                  <a:srgbClr val="000000"/>
                </a:solidFill>
                <a:latin typeface="Calibri" panose="020F0502020204030204" pitchFamily="34" charset="0"/>
              </a:rPr>
              <a:t>agențiile</a:t>
            </a:r>
            <a:r>
              <a:rPr lang="en-US" sz="1600" dirty="0">
                <a:solidFill>
                  <a:srgbClr val="000000"/>
                </a:solidFill>
                <a:latin typeface="Calibri" panose="020F0502020204030204" pitchFamily="34" charset="0"/>
              </a:rPr>
              <a:t>,</a:t>
            </a:r>
            <a:r>
              <a:rPr lang="ro-RO" sz="1600" dirty="0">
                <a:solidFill>
                  <a:srgbClr val="000000"/>
                </a:solidFill>
                <a:latin typeface="Calibri" panose="020F0502020204030204" pitchFamily="34" charset="0"/>
              </a:rPr>
              <a:t/>
            </a:r>
            <a:br>
              <a:rPr lang="ro-RO" sz="1600" dirty="0">
                <a:solidFill>
                  <a:srgbClr val="000000"/>
                </a:solidFill>
                <a:latin typeface="Calibri" panose="020F0502020204030204" pitchFamily="34" charset="0"/>
              </a:rPr>
            </a:br>
            <a:r>
              <a:rPr lang="ro-RO"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pentru</a:t>
            </a:r>
            <a:r>
              <a:rPr lang="en-US" sz="1600" dirty="0">
                <a:solidFill>
                  <a:srgbClr val="000000"/>
                </a:solidFill>
                <a:latin typeface="Calibri" panose="020F0502020204030204" pitchFamily="34" charset="0"/>
              </a:rPr>
              <a:t> a </a:t>
            </a:r>
            <a:r>
              <a:rPr lang="en-US" sz="1600" dirty="0" err="1">
                <a:solidFill>
                  <a:srgbClr val="000000"/>
                </a:solidFill>
                <a:latin typeface="Calibri" panose="020F0502020204030204" pitchFamily="34" charset="0"/>
              </a:rPr>
              <a:t>promova</a:t>
            </a:r>
            <a:r>
              <a:rPr lang="en-US" sz="1600" dirty="0">
                <a:solidFill>
                  <a:srgbClr val="000000"/>
                </a:solidFill>
                <a:latin typeface="Calibri" panose="020F0502020204030204" pitchFamily="34" charset="0"/>
              </a:rPr>
              <a:t> </a:t>
            </a:r>
            <a:r>
              <a:rPr lang="ro-RO" sz="1600" dirty="0">
                <a:solidFill>
                  <a:srgbClr val="000000"/>
                </a:solidFill>
                <a:latin typeface="Calibri" panose="020F0502020204030204" pitchFamily="34" charset="0"/>
              </a:rPr>
              <a:t>B2B serviciile </a:t>
            </a:r>
            <a:r>
              <a:rPr lang="en-US" sz="1600" dirty="0">
                <a:solidFill>
                  <a:srgbClr val="000000"/>
                </a:solidFill>
                <a:latin typeface="Calibri" panose="020F0502020204030204" pitchFamily="34" charset="0"/>
              </a:rPr>
              <a:t>de artist management </a:t>
            </a:r>
            <a:r>
              <a:rPr lang="en-US" sz="1600" dirty="0" err="1">
                <a:solidFill>
                  <a:srgbClr val="000000"/>
                </a:solidFill>
                <a:latin typeface="Calibri" panose="020F0502020204030204" pitchFamily="34" charset="0"/>
              </a:rPr>
              <a:t>și</a:t>
            </a:r>
            <a:r>
              <a:rPr lang="en-US" sz="1600" dirty="0">
                <a:solidFill>
                  <a:srgbClr val="000000"/>
                </a:solidFill>
                <a:latin typeface="Calibri" panose="020F0502020204030204" pitchFamily="34" charset="0"/>
              </a:rPr>
              <a:t> music</a:t>
            </a:r>
            <a:r>
              <a:rPr lang="ro-RO" sz="1600" dirty="0">
                <a:solidFill>
                  <a:srgbClr val="000000"/>
                </a:solidFill>
                <a:latin typeface="Calibri" panose="020F0502020204030204" pitchFamily="34" charset="0"/>
              </a:rPr>
              <a:t> </a:t>
            </a:r>
            <a:r>
              <a:rPr lang="en-US" sz="1600" dirty="0">
                <a:solidFill>
                  <a:srgbClr val="000000"/>
                </a:solidFill>
                <a:latin typeface="Calibri" panose="020F0502020204030204" pitchFamily="34" charset="0"/>
              </a:rPr>
              <a:t>licensing</a:t>
            </a:r>
            <a:endParaRPr lang="ro-RO" sz="1600" dirty="0">
              <a:solidFill>
                <a:srgbClr val="000000"/>
              </a:solidFill>
              <a:latin typeface="Calibri" panose="020F0502020204030204" pitchFamily="34" charset="0"/>
            </a:endParaRPr>
          </a:p>
          <a:p>
            <a:pPr marL="342900" indent="-342900">
              <a:buAutoNum type="arabicPeriod"/>
            </a:pPr>
            <a:endParaRPr lang="ro-RO" sz="1600" b="1" dirty="0" smtClean="0">
              <a:solidFill>
                <a:srgbClr val="000000"/>
              </a:solidFill>
              <a:latin typeface="Calibri" panose="020F0502020204030204" pitchFamily="34" charset="0"/>
            </a:endParaRPr>
          </a:p>
          <a:p>
            <a:pPr marL="342900" indent="-342900">
              <a:buAutoNum type="arabicPeriod"/>
            </a:pPr>
            <a:r>
              <a:rPr lang="en-US" sz="1600" b="1" dirty="0" smtClean="0">
                <a:solidFill>
                  <a:srgbClr val="000000"/>
                </a:solidFill>
                <a:latin typeface="Calibri" panose="020F0502020204030204" pitchFamily="34" charset="0"/>
              </a:rPr>
              <a:t>[</a:t>
            </a:r>
            <a:r>
              <a:rPr lang="en-US" sz="1600" b="1" dirty="0" err="1" smtClean="0">
                <a:solidFill>
                  <a:srgbClr val="000000"/>
                </a:solidFill>
                <a:latin typeface="Calibri" panose="020F0502020204030204" pitchFamily="34" charset="0"/>
              </a:rPr>
              <a:t>Cupa</a:t>
            </a:r>
            <a:r>
              <a:rPr lang="ro-RO" sz="1600" b="1" dirty="0" smtClean="0">
                <a:solidFill>
                  <a:srgbClr val="000000"/>
                </a:solidFill>
                <a:latin typeface="Calibri" panose="020F0502020204030204" pitchFamily="34" charset="0"/>
              </a:rPr>
              <a:t> </a:t>
            </a:r>
            <a:r>
              <a:rPr lang="en-US" sz="1600" b="1" dirty="0" err="1" smtClean="0">
                <a:solidFill>
                  <a:srgbClr val="000000"/>
                </a:solidFill>
                <a:latin typeface="Calibri" panose="020F0502020204030204" pitchFamily="34" charset="0"/>
              </a:rPr>
              <a:t>Agențiilor</a:t>
            </a:r>
            <a:r>
              <a:rPr lang="en-US" sz="1600" b="1" dirty="0" smtClean="0">
                <a:solidFill>
                  <a:srgbClr val="000000"/>
                </a:solidFill>
                <a:latin typeface="Calibri" panose="020F0502020204030204" pitchFamily="34" charset="0"/>
              </a:rPr>
              <a:t> </a:t>
            </a:r>
            <a:r>
              <a:rPr lang="en-US" sz="1600" b="1" dirty="0">
                <a:solidFill>
                  <a:srgbClr val="000000"/>
                </a:solidFill>
                <a:latin typeface="Calibri" panose="020F0502020204030204" pitchFamily="34" charset="0"/>
              </a:rPr>
              <a:t>la </a:t>
            </a:r>
            <a:r>
              <a:rPr lang="en-US" sz="1600" b="1" dirty="0" err="1">
                <a:solidFill>
                  <a:srgbClr val="000000"/>
                </a:solidFill>
                <a:latin typeface="Calibri" panose="020F0502020204030204" pitchFamily="34" charset="0"/>
              </a:rPr>
              <a:t>Gătit</a:t>
            </a:r>
            <a:r>
              <a:rPr lang="en-US" sz="1600" b="1" dirty="0">
                <a:solidFill>
                  <a:srgbClr val="000000"/>
                </a:solidFill>
                <a:latin typeface="Calibri" panose="020F0502020204030204" pitchFamily="34" charset="0"/>
              </a:rPr>
              <a:t> 2014] </a:t>
            </a:r>
            <a:r>
              <a:rPr lang="en-US" sz="1600" b="1" dirty="0" err="1" smtClean="0">
                <a:solidFill>
                  <a:srgbClr val="000000"/>
                </a:solidFill>
                <a:latin typeface="Calibri" panose="020F0502020204030204" pitchFamily="34" charset="0"/>
              </a:rPr>
              <a:t>Floriol</a:t>
            </a:r>
            <a:r>
              <a:rPr lang="ro-RO" sz="1600" b="1" dirty="0" smtClean="0">
                <a:solidFill>
                  <a:srgbClr val="000000"/>
                </a:solidFill>
                <a:latin typeface="Calibri" panose="020F0502020204030204" pitchFamily="34" charset="0"/>
              </a:rPr>
              <a:t> ca </a:t>
            </a:r>
            <a:r>
              <a:rPr lang="en-US" sz="1600" b="1" dirty="0" smtClean="0">
                <a:solidFill>
                  <a:srgbClr val="000000"/>
                </a:solidFill>
                <a:latin typeface="Calibri" panose="020F0502020204030204" pitchFamily="34" charset="0"/>
              </a:rPr>
              <a:t>naming</a:t>
            </a:r>
            <a:r>
              <a:rPr lang="ro-RO" sz="1600" b="1" dirty="0" smtClean="0">
                <a:solidFill>
                  <a:srgbClr val="000000"/>
                </a:solidFill>
                <a:latin typeface="Calibri" panose="020F0502020204030204" pitchFamily="34" charset="0"/>
              </a:rPr>
              <a:t> </a:t>
            </a:r>
            <a:r>
              <a:rPr lang="en-US" sz="1600" b="1" dirty="0" smtClean="0">
                <a:solidFill>
                  <a:srgbClr val="000000"/>
                </a:solidFill>
                <a:latin typeface="Calibri" panose="020F0502020204030204" pitchFamily="34" charset="0"/>
              </a:rPr>
              <a:t>sponsor</a:t>
            </a:r>
            <a:r>
              <a:rPr lang="ro-RO" sz="1600" b="1" dirty="0" smtClean="0">
                <a:solidFill>
                  <a:srgbClr val="000000"/>
                </a:solidFill>
                <a:latin typeface="Calibri" panose="020F0502020204030204" pitchFamily="34" charset="0"/>
              </a:rPr>
              <a:t/>
            </a:r>
            <a:br>
              <a:rPr lang="ro-RO" sz="1600" b="1" dirty="0" smtClean="0">
                <a:solidFill>
                  <a:srgbClr val="000000"/>
                </a:solidFill>
                <a:latin typeface="Calibri" panose="020F0502020204030204" pitchFamily="34" charset="0"/>
              </a:rPr>
            </a:br>
            <a:r>
              <a:rPr lang="ro-RO" sz="1600" b="1" dirty="0" smtClean="0">
                <a:solidFill>
                  <a:srgbClr val="000000"/>
                </a:solidFill>
                <a:latin typeface="Calibri" panose="020F0502020204030204" pitchFamily="34" charset="0"/>
              </a:rPr>
              <a:t> concept </a:t>
            </a:r>
            <a:r>
              <a:rPr lang="en-US" sz="1600" b="1" dirty="0" err="1" smtClean="0">
                <a:solidFill>
                  <a:srgbClr val="000000"/>
                </a:solidFill>
                <a:latin typeface="Calibri" panose="020F0502020204030204" pitchFamily="34" charset="0"/>
              </a:rPr>
              <a:t>și</a:t>
            </a:r>
            <a:r>
              <a:rPr lang="en-US" sz="1600" b="1" dirty="0" smtClean="0">
                <a:solidFill>
                  <a:srgbClr val="000000"/>
                </a:solidFill>
                <a:latin typeface="Calibri" panose="020F0502020204030204" pitchFamily="34" charset="0"/>
              </a:rPr>
              <a:t> </a:t>
            </a:r>
            <a:r>
              <a:rPr lang="en-US" sz="1600" b="1" dirty="0" err="1">
                <a:solidFill>
                  <a:srgbClr val="000000"/>
                </a:solidFill>
                <a:latin typeface="Calibri" panose="020F0502020204030204" pitchFamily="34" charset="0"/>
              </a:rPr>
              <a:t>implementare</a:t>
            </a:r>
            <a:r>
              <a:rPr lang="en-US" sz="1600" b="1" dirty="0">
                <a:solidFill>
                  <a:srgbClr val="000000"/>
                </a:solidFill>
                <a:latin typeface="Calibri" panose="020F0502020204030204" pitchFamily="34" charset="0"/>
              </a:rPr>
              <a:t> by </a:t>
            </a:r>
            <a:r>
              <a:rPr lang="en-US" sz="1600" b="1" dirty="0" smtClean="0">
                <a:solidFill>
                  <a:srgbClr val="000000"/>
                </a:solidFill>
                <a:latin typeface="Calibri" panose="020F0502020204030204" pitchFamily="34" charset="0"/>
              </a:rPr>
              <a:t>Florio</a:t>
            </a:r>
            <a:r>
              <a:rPr lang="ro-RO" sz="1600" b="1" dirty="0" smtClean="0">
                <a:solidFill>
                  <a:srgbClr val="000000"/>
                </a:solidFill>
                <a:latin typeface="Calibri" panose="020F0502020204030204" pitchFamily="34" charset="0"/>
              </a:rPr>
              <a:t>l</a:t>
            </a:r>
            <a:br>
              <a:rPr lang="ro-RO" sz="1600" b="1" dirty="0" smtClean="0">
                <a:solidFill>
                  <a:srgbClr val="000000"/>
                </a:solidFill>
                <a:latin typeface="Calibri" panose="020F0502020204030204" pitchFamily="34" charset="0"/>
              </a:rPr>
            </a:br>
            <a:r>
              <a:rPr lang="ro-RO" sz="1600" b="1" dirty="0" smtClean="0">
                <a:solidFill>
                  <a:srgbClr val="000000"/>
                </a:solidFill>
                <a:latin typeface="Calibri" panose="020F0502020204030204" pitchFamily="34" charset="0"/>
              </a:rPr>
              <a:t> </a:t>
            </a:r>
            <a:r>
              <a:rPr lang="en-US" sz="1600" dirty="0" smtClean="0">
                <a:solidFill>
                  <a:srgbClr val="000000"/>
                </a:solidFill>
                <a:latin typeface="Calibri" panose="020F0502020204030204" pitchFamily="34" charset="0"/>
              </a:rPr>
              <a:t>Naming </a:t>
            </a:r>
            <a:r>
              <a:rPr lang="en-US" sz="1600" dirty="0">
                <a:solidFill>
                  <a:srgbClr val="000000"/>
                </a:solidFill>
                <a:latin typeface="Calibri" panose="020F0502020204030204" pitchFamily="34" charset="0"/>
              </a:rPr>
              <a:t>sponsor </a:t>
            </a:r>
            <a:r>
              <a:rPr lang="en-US" sz="1600" dirty="0" err="1">
                <a:solidFill>
                  <a:srgbClr val="000000"/>
                </a:solidFill>
                <a:latin typeface="Calibri" panose="020F0502020204030204" pitchFamily="34" charset="0"/>
              </a:rPr>
              <a:t>fondator</a:t>
            </a:r>
            <a:r>
              <a:rPr lang="en-US" sz="1600" dirty="0">
                <a:solidFill>
                  <a:srgbClr val="000000"/>
                </a:solidFill>
                <a:latin typeface="Calibri" panose="020F0502020204030204" pitchFamily="34" charset="0"/>
              </a:rPr>
              <a:t> (la </a:t>
            </a:r>
            <a:r>
              <a:rPr lang="en-US" sz="1600" dirty="0" err="1">
                <a:solidFill>
                  <a:srgbClr val="000000"/>
                </a:solidFill>
                <a:latin typeface="Calibri" panose="020F0502020204030204" pitchFamily="34" charset="0"/>
              </a:rPr>
              <a:t>fel</a:t>
            </a:r>
            <a:r>
              <a:rPr lang="en-US" sz="1600" dirty="0">
                <a:solidFill>
                  <a:srgbClr val="000000"/>
                </a:solidFill>
                <a:latin typeface="Calibri" panose="020F0502020204030204" pitchFamily="34" charset="0"/>
              </a:rPr>
              <a:t> </a:t>
            </a:r>
            <a:r>
              <a:rPr lang="ro-RO" sz="1600" dirty="0" smtClean="0">
                <a:solidFill>
                  <a:srgbClr val="000000"/>
                </a:solidFill>
                <a:latin typeface="Calibri" panose="020F0502020204030204" pitchFamily="34" charset="0"/>
              </a:rPr>
              <a:t>ca </a:t>
            </a:r>
            <a:r>
              <a:rPr lang="en-US" sz="1600" dirty="0" err="1" smtClean="0">
                <a:solidFill>
                  <a:srgbClr val="000000"/>
                </a:solidFill>
                <a:latin typeface="Calibri" panose="020F0502020204030204" pitchFamily="34" charset="0"/>
              </a:rPr>
              <a:t>în</a:t>
            </a:r>
            <a:r>
              <a:rPr lang="en-US" sz="1600" dirty="0" smtClean="0">
                <a:solidFill>
                  <a:srgbClr val="000000"/>
                </a:solidFill>
                <a:latin typeface="Calibri" panose="020F0502020204030204" pitchFamily="34" charset="0"/>
              </a:rPr>
              <a:t> 201</a:t>
            </a:r>
            <a:r>
              <a:rPr lang="ro-RO" sz="1600" dirty="0" smtClean="0">
                <a:solidFill>
                  <a:srgbClr val="000000"/>
                </a:solidFill>
                <a:latin typeface="Calibri" panose="020F0502020204030204" pitchFamily="34" charset="0"/>
              </a:rPr>
              <a:t>3</a:t>
            </a:r>
            <a:r>
              <a:rPr lang="en-US" sz="1600" dirty="0" smtClean="0">
                <a:solidFill>
                  <a:srgbClr val="000000"/>
                </a:solidFill>
                <a:latin typeface="Calibri" panose="020F0502020204030204" pitchFamily="34" charset="0"/>
              </a:rPr>
              <a:t>), </a:t>
            </a:r>
            <a:r>
              <a:rPr lang="en-US" sz="1600" dirty="0" err="1" smtClean="0">
                <a:solidFill>
                  <a:srgbClr val="000000"/>
                </a:solidFill>
                <a:latin typeface="Calibri" panose="020F0502020204030204" pitchFamily="34" charset="0"/>
              </a:rPr>
              <a:t>Floriol</a:t>
            </a:r>
            <a:r>
              <a:rPr lang="ro-RO" sz="1600" dirty="0" smtClean="0">
                <a:solidFill>
                  <a:srgbClr val="000000"/>
                </a:solidFill>
                <a:latin typeface="Calibri" panose="020F0502020204030204" pitchFamily="34" charset="0"/>
              </a:rPr>
              <a:t> </a:t>
            </a:r>
            <a:r>
              <a:rPr lang="en-US" sz="1600" dirty="0" smtClean="0">
                <a:solidFill>
                  <a:srgbClr val="000000"/>
                </a:solidFill>
                <a:latin typeface="Calibri" panose="020F0502020204030204" pitchFamily="34" charset="0"/>
              </a:rPr>
              <a:t>a</a:t>
            </a:r>
            <a:r>
              <a:rPr lang="ro-RO" sz="1600" dirty="0" smtClean="0">
                <a:solidFill>
                  <a:srgbClr val="000000"/>
                </a:solidFill>
                <a:latin typeface="Calibri" panose="020F0502020204030204" pitchFamily="34" charset="0"/>
              </a:rPr>
              <a:t> </a:t>
            </a:r>
            <a:r>
              <a:rPr lang="en-US" sz="1600" dirty="0" err="1" smtClean="0">
                <a:solidFill>
                  <a:srgbClr val="000000"/>
                </a:solidFill>
                <a:latin typeface="Calibri" panose="020F0502020204030204" pitchFamily="34" charset="0"/>
              </a:rPr>
              <a:t>creat</a:t>
            </a:r>
            <a:r>
              <a:rPr lang="ro-RO" sz="1600" dirty="0" smtClean="0">
                <a:solidFill>
                  <a:srgbClr val="000000"/>
                </a:solidFill>
                <a:latin typeface="Calibri" panose="020F0502020204030204" pitchFamily="34" charset="0"/>
              </a:rPr>
              <a:t> </a:t>
            </a:r>
            <a:r>
              <a:rPr lang="en-US" sz="1600" dirty="0" smtClean="0">
                <a:solidFill>
                  <a:srgbClr val="000000"/>
                </a:solidFill>
                <a:latin typeface="Calibri" panose="020F0502020204030204" pitchFamily="34" charset="0"/>
              </a:rPr>
              <a:t>un</a:t>
            </a:r>
            <a:r>
              <a:rPr lang="ro-RO" sz="1600" dirty="0" smtClean="0">
                <a:solidFill>
                  <a:srgbClr val="000000"/>
                </a:solidFill>
                <a:latin typeface="Calibri" panose="020F0502020204030204" pitchFamily="34" charset="0"/>
              </a:rPr>
              <a:t> </a:t>
            </a:r>
            <a:r>
              <a:rPr lang="en-US" sz="1600" dirty="0" smtClean="0">
                <a:solidFill>
                  <a:srgbClr val="000000"/>
                </a:solidFill>
                <a:latin typeface="Calibri" panose="020F0502020204030204" pitchFamily="34" charset="0"/>
              </a:rPr>
              <a:t>event</a:t>
            </a:r>
            <a:r>
              <a:rPr lang="ro-RO" sz="1600" dirty="0">
                <a:solidFill>
                  <a:srgbClr val="000000"/>
                </a:solidFill>
                <a:latin typeface="Calibri" panose="020F0502020204030204" pitchFamily="34" charset="0"/>
              </a:rPr>
              <a:t/>
            </a:r>
            <a:br>
              <a:rPr lang="ro-RO" sz="1600" dirty="0">
                <a:solidFill>
                  <a:srgbClr val="000000"/>
                </a:solidFill>
                <a:latin typeface="Calibri" panose="020F0502020204030204" pitchFamily="34" charset="0"/>
              </a:rPr>
            </a:br>
            <a:r>
              <a:rPr lang="ro-RO" sz="1600" dirty="0" smtClean="0">
                <a:solidFill>
                  <a:srgbClr val="000000"/>
                </a:solidFill>
                <a:latin typeface="Calibri" panose="020F0502020204030204" pitchFamily="34" charset="0"/>
              </a:rPr>
              <a:t>  </a:t>
            </a:r>
            <a:r>
              <a:rPr lang="en-US" sz="1600" dirty="0" smtClean="0">
                <a:solidFill>
                  <a:srgbClr val="000000"/>
                </a:solidFill>
                <a:latin typeface="Calibri" panose="020F0502020204030204" pitchFamily="34" charset="0"/>
              </a:rPr>
              <a:t>high</a:t>
            </a:r>
            <a:r>
              <a:rPr lang="ro-RO" sz="1600" dirty="0" smtClean="0">
                <a:solidFill>
                  <a:srgbClr val="000000"/>
                </a:solidFill>
                <a:latin typeface="Calibri" panose="020F0502020204030204" pitchFamily="34" charset="0"/>
              </a:rPr>
              <a:t> </a:t>
            </a:r>
            <a:r>
              <a:rPr lang="en-US" sz="1600" dirty="0" smtClean="0">
                <a:solidFill>
                  <a:srgbClr val="000000"/>
                </a:solidFill>
                <a:latin typeface="Calibri" panose="020F0502020204030204" pitchFamily="34" charset="0"/>
              </a:rPr>
              <a:t>profile</a:t>
            </a:r>
            <a:r>
              <a:rPr lang="ro-RO" sz="1600" dirty="0" smtClean="0">
                <a:solidFill>
                  <a:srgbClr val="000000"/>
                </a:solidFill>
                <a:latin typeface="Calibri" panose="020F0502020204030204" pitchFamily="34" charset="0"/>
              </a:rPr>
              <a:t> </a:t>
            </a:r>
            <a:r>
              <a:rPr lang="en-US" sz="1600" dirty="0" err="1" smtClean="0">
                <a:solidFill>
                  <a:srgbClr val="000000"/>
                </a:solidFill>
                <a:latin typeface="Calibri" panose="020F0502020204030204" pitchFamily="34" charset="0"/>
              </a:rPr>
              <a:t>pentru</a:t>
            </a:r>
            <a:r>
              <a:rPr lang="en-US" sz="1600" dirty="0" smtClean="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publicitari</a:t>
            </a:r>
            <a:r>
              <a:rPr lang="en-US" sz="1600" dirty="0">
                <a:solidFill>
                  <a:srgbClr val="000000"/>
                </a:solidFill>
                <a:latin typeface="Calibri" panose="020F0502020204030204" pitchFamily="34" charset="0"/>
              </a:rPr>
              <a:t>, </a:t>
            </a:r>
            <a:r>
              <a:rPr lang="ro-RO" sz="1600" dirty="0" smtClean="0">
                <a:solidFill>
                  <a:srgbClr val="000000"/>
                </a:solidFill>
                <a:latin typeface="Calibri" panose="020F0502020204030204" pitchFamily="34" charset="0"/>
              </a:rPr>
              <a:t>susținut </a:t>
            </a:r>
            <a:r>
              <a:rPr lang="en-US" sz="1600" dirty="0" smtClean="0">
                <a:solidFill>
                  <a:srgbClr val="000000"/>
                </a:solidFill>
                <a:latin typeface="Calibri" panose="020F0502020204030204" pitchFamily="34" charset="0"/>
              </a:rPr>
              <a:t>de </a:t>
            </a:r>
            <a:r>
              <a:rPr lang="en-US" sz="1600" dirty="0">
                <a:solidFill>
                  <a:srgbClr val="000000"/>
                </a:solidFill>
                <a:latin typeface="Calibri" panose="020F0502020204030204" pitchFamily="34" charset="0"/>
              </a:rPr>
              <a:t>la prima </a:t>
            </a:r>
            <a:r>
              <a:rPr lang="ro-RO" sz="1600" dirty="0" smtClean="0">
                <a:solidFill>
                  <a:srgbClr val="000000"/>
                </a:solidFill>
                <a:latin typeface="Calibri" panose="020F0502020204030204" pitchFamily="34" charset="0"/>
              </a:rPr>
              <a:t>ediție</a:t>
            </a:r>
            <a:br>
              <a:rPr lang="ro-RO" sz="1600" dirty="0" smtClean="0">
                <a:solidFill>
                  <a:srgbClr val="000000"/>
                </a:solidFill>
                <a:latin typeface="Calibri" panose="020F0502020204030204" pitchFamily="34" charset="0"/>
              </a:rPr>
            </a:br>
            <a:r>
              <a:rPr lang="ro-RO" sz="1600" dirty="0" smtClean="0">
                <a:solidFill>
                  <a:srgbClr val="000000"/>
                </a:solidFill>
                <a:latin typeface="Calibri" panose="020F0502020204030204" pitchFamily="34" charset="0"/>
              </a:rPr>
              <a:t>  </a:t>
            </a:r>
            <a:r>
              <a:rPr lang="en-US" sz="1600" dirty="0" err="1" smtClean="0">
                <a:solidFill>
                  <a:srgbClr val="000000"/>
                </a:solidFill>
                <a:latin typeface="Calibri" panose="020F0502020204030204" pitchFamily="34" charset="0"/>
              </a:rPr>
              <a:t>Vezi</a:t>
            </a:r>
            <a:r>
              <a:rPr lang="en-US" sz="1600" dirty="0" smtClean="0">
                <a:solidFill>
                  <a:srgbClr val="000000"/>
                </a:solidFill>
                <a:latin typeface="Calibri" panose="020F0502020204030204" pitchFamily="34" charset="0"/>
              </a:rPr>
              <a:t> making</a:t>
            </a:r>
            <a:r>
              <a:rPr lang="ro-RO" sz="1600" dirty="0" smtClean="0">
                <a:solidFill>
                  <a:srgbClr val="000000"/>
                </a:solidFill>
                <a:latin typeface="Calibri" panose="020F0502020204030204" pitchFamily="34" charset="0"/>
              </a:rPr>
              <a:t> </a:t>
            </a:r>
            <a:r>
              <a:rPr lang="en-US" sz="1600" dirty="0" smtClean="0">
                <a:solidFill>
                  <a:srgbClr val="000000"/>
                </a:solidFill>
                <a:latin typeface="Calibri" panose="020F0502020204030204" pitchFamily="34" charset="0"/>
              </a:rPr>
              <a:t>of </a:t>
            </a:r>
            <a:r>
              <a:rPr lang="en-US" sz="1600" dirty="0" err="1">
                <a:solidFill>
                  <a:srgbClr val="000000"/>
                </a:solidFill>
                <a:latin typeface="Calibri" panose="020F0502020204030204" pitchFamily="34" charset="0"/>
              </a:rPr>
              <a:t>Floriol</a:t>
            </a:r>
            <a:r>
              <a:rPr lang="en-US" sz="1600" dirty="0">
                <a:solidFill>
                  <a:srgbClr val="000000"/>
                </a:solidFill>
                <a:latin typeface="Calibri" panose="020F0502020204030204" pitchFamily="34" charset="0"/>
              </a:rPr>
              <a:t>, 4 min.: </a:t>
            </a:r>
            <a:r>
              <a:rPr lang="en-US" sz="1600" dirty="0">
                <a:solidFill>
                  <a:srgbClr val="000000"/>
                </a:solidFill>
                <a:latin typeface="Calibri" panose="020F0502020204030204" pitchFamily="34" charset="0"/>
                <a:hlinkClick r:id="rId4"/>
              </a:rPr>
              <a:t>http://</a:t>
            </a:r>
            <a:r>
              <a:rPr lang="en-US" sz="1600" dirty="0" smtClean="0">
                <a:solidFill>
                  <a:srgbClr val="000000"/>
                </a:solidFill>
                <a:latin typeface="Calibri" panose="020F0502020204030204" pitchFamily="34" charset="0"/>
                <a:hlinkClick r:id="rId4"/>
              </a:rPr>
              <a:t>www.iqads.ro/podcast/1083</a:t>
            </a:r>
            <a:endParaRPr lang="en-US" sz="1600" dirty="0">
              <a:solidFill>
                <a:srgbClr val="000000"/>
              </a:solidFill>
              <a:latin typeface="Trebuchet MS" panose="020B0603020202020204" pitchFamily="34" charset="0"/>
            </a:endParaRPr>
          </a:p>
          <a:p>
            <a:pPr marL="342900" indent="-342900">
              <a:buAutoNum type="arabicPeriod" startAt="2"/>
            </a:pPr>
            <a:endParaRPr lang="ro-RO" sz="1600" dirty="0" smtClean="0">
              <a:solidFill>
                <a:srgbClr val="000000"/>
              </a:solidFill>
              <a:latin typeface="Calibri" panose="020F0502020204030204" pitchFamily="34" charset="0"/>
            </a:endParaRPr>
          </a:p>
          <a:p>
            <a:pPr marL="342900" indent="-342900">
              <a:buFont typeface="+mj-lt"/>
              <a:buAutoNum type="arabicPeriod" startAt="3"/>
            </a:pPr>
            <a:r>
              <a:rPr lang="en-US" sz="1600" b="1" dirty="0" smtClean="0">
                <a:solidFill>
                  <a:srgbClr val="000000"/>
                </a:solidFill>
                <a:latin typeface="Calibri" panose="020F0502020204030204" pitchFamily="34" charset="0"/>
              </a:rPr>
              <a:t>[</a:t>
            </a:r>
            <a:r>
              <a:rPr lang="en-US" sz="1600" b="1" dirty="0" err="1" smtClean="0">
                <a:solidFill>
                  <a:srgbClr val="000000"/>
                </a:solidFill>
                <a:latin typeface="Calibri" panose="020F0502020204030204" pitchFamily="34" charset="0"/>
              </a:rPr>
              <a:t>Cupa</a:t>
            </a:r>
            <a:r>
              <a:rPr lang="ro-RO" sz="1600" b="1" dirty="0" smtClean="0">
                <a:solidFill>
                  <a:srgbClr val="000000"/>
                </a:solidFill>
                <a:latin typeface="Calibri" panose="020F0502020204030204" pitchFamily="34" charset="0"/>
              </a:rPr>
              <a:t> </a:t>
            </a:r>
            <a:r>
              <a:rPr lang="en-US" sz="1600" b="1" dirty="0" err="1" smtClean="0">
                <a:solidFill>
                  <a:srgbClr val="000000"/>
                </a:solidFill>
                <a:latin typeface="Calibri" panose="020F0502020204030204" pitchFamily="34" charset="0"/>
              </a:rPr>
              <a:t>Agențiilor</a:t>
            </a:r>
            <a:r>
              <a:rPr lang="en-US" sz="1600" b="1" dirty="0" smtClean="0">
                <a:solidFill>
                  <a:srgbClr val="000000"/>
                </a:solidFill>
                <a:latin typeface="Calibri" panose="020F0502020204030204" pitchFamily="34" charset="0"/>
              </a:rPr>
              <a:t> </a:t>
            </a:r>
            <a:r>
              <a:rPr lang="en-US" sz="1600" b="1" dirty="0">
                <a:solidFill>
                  <a:srgbClr val="000000"/>
                </a:solidFill>
                <a:latin typeface="Calibri" panose="020F0502020204030204" pitchFamily="34" charset="0"/>
              </a:rPr>
              <a:t>la </a:t>
            </a:r>
            <a:r>
              <a:rPr lang="en-US" sz="1600" b="1" dirty="0" err="1">
                <a:solidFill>
                  <a:srgbClr val="000000"/>
                </a:solidFill>
                <a:latin typeface="Calibri" panose="020F0502020204030204" pitchFamily="34" charset="0"/>
              </a:rPr>
              <a:t>Gătit</a:t>
            </a:r>
            <a:r>
              <a:rPr lang="en-US" sz="1600" b="1" dirty="0">
                <a:solidFill>
                  <a:srgbClr val="000000"/>
                </a:solidFill>
                <a:latin typeface="Calibri" panose="020F0502020204030204" pitchFamily="34" charset="0"/>
              </a:rPr>
              <a:t> 2013] Verla ca </a:t>
            </a:r>
            <a:r>
              <a:rPr lang="en-US" sz="1600" b="1" dirty="0" err="1">
                <a:solidFill>
                  <a:srgbClr val="000000"/>
                </a:solidFill>
                <a:latin typeface="Calibri" panose="020F0502020204030204" pitchFamily="34" charset="0"/>
              </a:rPr>
              <a:t>partener</a:t>
            </a:r>
            <a:r>
              <a:rPr lang="en-US" sz="1600" b="1" dirty="0">
                <a:solidFill>
                  <a:srgbClr val="000000"/>
                </a:solidFill>
                <a:latin typeface="Calibri" panose="020F0502020204030204" pitchFamily="34" charset="0"/>
              </a:rPr>
              <a:t> de </a:t>
            </a:r>
            <a:r>
              <a:rPr lang="en-US" sz="1600" b="1" dirty="0" err="1" smtClean="0">
                <a:solidFill>
                  <a:srgbClr val="000000"/>
                </a:solidFill>
                <a:latin typeface="Calibri" panose="020F0502020204030204" pitchFamily="34" charset="0"/>
              </a:rPr>
              <a:t>producție</a:t>
            </a:r>
            <a:r>
              <a:rPr lang="ro-RO" sz="1600" b="1" dirty="0" smtClean="0">
                <a:solidFill>
                  <a:srgbClr val="000000"/>
                </a:solidFill>
                <a:latin typeface="Calibri" panose="020F0502020204030204" pitchFamily="34" charset="0"/>
              </a:rPr>
              <a:t/>
            </a:r>
            <a:br>
              <a:rPr lang="ro-RO" sz="1600" b="1" dirty="0" smtClean="0">
                <a:solidFill>
                  <a:srgbClr val="000000"/>
                </a:solidFill>
                <a:latin typeface="Calibri" panose="020F0502020204030204" pitchFamily="34" charset="0"/>
              </a:rPr>
            </a:br>
            <a:r>
              <a:rPr lang="ro-RO" sz="1600" b="1" dirty="0" smtClean="0">
                <a:solidFill>
                  <a:srgbClr val="000000"/>
                </a:solidFill>
                <a:latin typeface="Calibri" panose="020F0502020204030204" pitchFamily="34" charset="0"/>
              </a:rPr>
              <a:t>concept </a:t>
            </a:r>
            <a:r>
              <a:rPr lang="en-US" sz="1600" b="1" dirty="0" err="1" smtClean="0">
                <a:solidFill>
                  <a:srgbClr val="000000"/>
                </a:solidFill>
                <a:latin typeface="Calibri" panose="020F0502020204030204" pitchFamily="34" charset="0"/>
              </a:rPr>
              <a:t>și</a:t>
            </a:r>
            <a:r>
              <a:rPr lang="en-US" sz="1600" b="1" dirty="0" smtClean="0">
                <a:solidFill>
                  <a:srgbClr val="000000"/>
                </a:solidFill>
                <a:latin typeface="Calibri" panose="020F0502020204030204" pitchFamily="34" charset="0"/>
              </a:rPr>
              <a:t> </a:t>
            </a:r>
            <a:r>
              <a:rPr lang="en-US" sz="1600" b="1" dirty="0" err="1">
                <a:solidFill>
                  <a:srgbClr val="000000"/>
                </a:solidFill>
                <a:latin typeface="Calibri" panose="020F0502020204030204" pitchFamily="34" charset="0"/>
              </a:rPr>
              <a:t>implementare</a:t>
            </a:r>
            <a:r>
              <a:rPr lang="en-US" sz="1600" b="1" dirty="0">
                <a:solidFill>
                  <a:srgbClr val="000000"/>
                </a:solidFill>
                <a:latin typeface="Calibri" panose="020F0502020204030204" pitchFamily="34" charset="0"/>
              </a:rPr>
              <a:t> by </a:t>
            </a:r>
            <a:r>
              <a:rPr lang="en-US" sz="1600" b="1" dirty="0" smtClean="0">
                <a:solidFill>
                  <a:srgbClr val="000000"/>
                </a:solidFill>
                <a:latin typeface="Calibri" panose="020F0502020204030204" pitchFamily="34" charset="0"/>
              </a:rPr>
              <a:t>IQads</a:t>
            </a:r>
            <a:r>
              <a:rPr lang="ro-RO" sz="1600" b="1" dirty="0" smtClean="0">
                <a:solidFill>
                  <a:srgbClr val="000000"/>
                </a:solidFill>
                <a:latin typeface="Calibri" panose="020F0502020204030204" pitchFamily="34" charset="0"/>
              </a:rPr>
              <a:t/>
            </a:r>
            <a:br>
              <a:rPr lang="ro-RO" sz="1600" b="1" dirty="0" smtClean="0">
                <a:solidFill>
                  <a:srgbClr val="000000"/>
                </a:solidFill>
                <a:latin typeface="Calibri" panose="020F0502020204030204" pitchFamily="34" charset="0"/>
              </a:rPr>
            </a:br>
            <a:r>
              <a:rPr lang="en-US" sz="1600" dirty="0" smtClean="0">
                <a:solidFill>
                  <a:srgbClr val="000000"/>
                </a:solidFill>
                <a:latin typeface="Calibri" panose="020F0502020204030204" pitchFamily="34" charset="0"/>
              </a:rPr>
              <a:t>Verla </a:t>
            </a:r>
            <a:r>
              <a:rPr lang="en-US" sz="1600" dirty="0">
                <a:solidFill>
                  <a:srgbClr val="000000"/>
                </a:solidFill>
                <a:latin typeface="Calibri" panose="020F0502020204030204" pitchFamily="34" charset="0"/>
              </a:rPr>
              <a:t>(</a:t>
            </a:r>
            <a:r>
              <a:rPr lang="en-US" sz="1600" dirty="0" err="1">
                <a:solidFill>
                  <a:srgbClr val="000000"/>
                </a:solidFill>
                <a:latin typeface="Calibri" panose="020F0502020204030204" pitchFamily="34" charset="0"/>
              </a:rPr>
              <a:t>importator</a:t>
            </a:r>
            <a:r>
              <a:rPr lang="en-US" sz="1600" dirty="0">
                <a:solidFill>
                  <a:srgbClr val="000000"/>
                </a:solidFill>
                <a:latin typeface="Calibri" panose="020F0502020204030204" pitchFamily="34" charset="0"/>
              </a:rPr>
              <a:t> de </a:t>
            </a:r>
            <a:r>
              <a:rPr lang="en-US" sz="1600" dirty="0" err="1">
                <a:solidFill>
                  <a:srgbClr val="000000"/>
                </a:solidFill>
                <a:latin typeface="Calibri" panose="020F0502020204030204" pitchFamily="34" charset="0"/>
              </a:rPr>
              <a:t>materiale</a:t>
            </a: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pentru</a:t>
            </a: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producția</a:t>
            </a: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publicitară</a:t>
            </a:r>
            <a:r>
              <a:rPr lang="en-US" sz="1600" dirty="0">
                <a:solidFill>
                  <a:srgbClr val="000000"/>
                </a:solidFill>
                <a:latin typeface="Calibri" panose="020F0502020204030204" pitchFamily="34" charset="0"/>
              </a:rPr>
              <a:t>) a </a:t>
            </a:r>
            <a:r>
              <a:rPr lang="ro-RO" sz="1600" dirty="0" smtClean="0">
                <a:solidFill>
                  <a:srgbClr val="000000"/>
                </a:solidFill>
                <a:latin typeface="Calibri" panose="020F0502020204030204" pitchFamily="34" charset="0"/>
              </a:rPr>
              <a:t>atins</a:t>
            </a:r>
            <a:br>
              <a:rPr lang="ro-RO" sz="1600" dirty="0" smtClean="0">
                <a:solidFill>
                  <a:srgbClr val="000000"/>
                </a:solidFill>
                <a:latin typeface="Calibri" panose="020F0502020204030204" pitchFamily="34" charset="0"/>
              </a:rPr>
            </a:br>
            <a:r>
              <a:rPr lang="ro-RO" sz="1600" dirty="0" smtClean="0">
                <a:solidFill>
                  <a:srgbClr val="000000"/>
                </a:solidFill>
                <a:latin typeface="Calibri" panose="020F0502020204030204" pitchFamily="34" charset="0"/>
              </a:rPr>
              <a:t>în premieră agențiile </a:t>
            </a:r>
            <a:r>
              <a:rPr lang="en-US" sz="1600" dirty="0" smtClean="0">
                <a:solidFill>
                  <a:srgbClr val="000000"/>
                </a:solidFill>
                <a:latin typeface="Calibri" panose="020F0502020204030204" pitchFamily="34" charset="0"/>
              </a:rPr>
              <a:t>de </a:t>
            </a:r>
            <a:r>
              <a:rPr lang="en-US" sz="1600" dirty="0" err="1">
                <a:solidFill>
                  <a:srgbClr val="000000"/>
                </a:solidFill>
                <a:latin typeface="Calibri" panose="020F0502020204030204" pitchFamily="34" charset="0"/>
              </a:rPr>
              <a:t>publicitate</a:t>
            </a: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în</a:t>
            </a:r>
            <a:r>
              <a:rPr lang="en-US" sz="1600" dirty="0">
                <a:solidFill>
                  <a:srgbClr val="000000"/>
                </a:solidFill>
                <a:latin typeface="Calibri" panose="020F0502020204030204" pitchFamily="34" charset="0"/>
              </a:rPr>
              <a:t> 2013 </a:t>
            </a:r>
            <a:r>
              <a:rPr lang="en-US" sz="1600" dirty="0" err="1">
                <a:solidFill>
                  <a:srgbClr val="000000"/>
                </a:solidFill>
                <a:latin typeface="Calibri" panose="020F0502020204030204" pitchFamily="34" charset="0"/>
              </a:rPr>
              <a:t>oferind</a:t>
            </a: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materialele</a:t>
            </a:r>
            <a:r>
              <a:rPr lang="en-US" sz="1600" dirty="0">
                <a:solidFill>
                  <a:srgbClr val="000000"/>
                </a:solidFill>
                <a:latin typeface="Calibri" panose="020F0502020204030204" pitchFamily="34" charset="0"/>
              </a:rPr>
              <a:t> sale </a:t>
            </a:r>
            <a:r>
              <a:rPr lang="en-US" sz="1600" dirty="0" smtClean="0">
                <a:solidFill>
                  <a:srgbClr val="000000"/>
                </a:solidFill>
                <a:latin typeface="Calibri" panose="020F0502020204030204" pitchFamily="34" charset="0"/>
              </a:rPr>
              <a:t>ca</a:t>
            </a:r>
            <a:r>
              <a:rPr lang="ro-RO" sz="1600" dirty="0" smtClean="0">
                <a:solidFill>
                  <a:srgbClr val="000000"/>
                </a:solidFill>
                <a:latin typeface="Calibri" panose="020F0502020204030204" pitchFamily="34" charset="0"/>
              </a:rPr>
              <a:t> </a:t>
            </a:r>
            <a:r>
              <a:rPr lang="en-US" sz="1600" dirty="0" err="1" smtClean="0">
                <a:solidFill>
                  <a:srgbClr val="000000"/>
                </a:solidFill>
                <a:latin typeface="Calibri" panose="020F0502020204030204" pitchFamily="34" charset="0"/>
              </a:rPr>
              <a:t>suporturi</a:t>
            </a:r>
            <a:r>
              <a:rPr lang="en-US" sz="1600" dirty="0" smtClean="0">
                <a:solidFill>
                  <a:srgbClr val="000000"/>
                </a:solidFill>
                <a:latin typeface="Calibri" panose="020F0502020204030204" pitchFamily="34" charset="0"/>
              </a:rPr>
              <a:t> </a:t>
            </a:r>
            <a:r>
              <a:rPr lang="en-US" sz="1600" dirty="0">
                <a:solidFill>
                  <a:srgbClr val="000000"/>
                </a:solidFill>
                <a:latin typeface="Calibri" panose="020F0502020204030204" pitchFamily="34" charset="0"/>
              </a:rPr>
              <a:t>creative </a:t>
            </a:r>
            <a:r>
              <a:rPr lang="en-US" sz="1600" dirty="0" err="1">
                <a:solidFill>
                  <a:srgbClr val="000000"/>
                </a:solidFill>
                <a:latin typeface="Calibri" panose="020F0502020204030204" pitchFamily="34" charset="0"/>
              </a:rPr>
              <a:t>pentru</a:t>
            </a: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publicitari</a:t>
            </a:r>
            <a:r>
              <a:rPr lang="en-US" sz="1600" dirty="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în</a:t>
            </a:r>
            <a:r>
              <a:rPr lang="en-US" sz="1600" dirty="0">
                <a:solidFill>
                  <a:srgbClr val="000000"/>
                </a:solidFill>
                <a:latin typeface="Calibri" panose="020F0502020204030204" pitchFamily="34" charset="0"/>
              </a:rPr>
              <a:t> 11 </a:t>
            </a:r>
            <a:r>
              <a:rPr lang="en-US" sz="1600" dirty="0" err="1">
                <a:solidFill>
                  <a:srgbClr val="000000"/>
                </a:solidFill>
                <a:latin typeface="Calibri" panose="020F0502020204030204" pitchFamily="34" charset="0"/>
              </a:rPr>
              <a:t>puncte</a:t>
            </a:r>
            <a:r>
              <a:rPr lang="en-US" sz="1600" dirty="0">
                <a:solidFill>
                  <a:srgbClr val="000000"/>
                </a:solidFill>
                <a:latin typeface="Calibri" panose="020F0502020204030204" pitchFamily="34" charset="0"/>
              </a:rPr>
              <a:t> de </a:t>
            </a:r>
            <a:r>
              <a:rPr lang="en-US" sz="1600" dirty="0" smtClean="0">
                <a:solidFill>
                  <a:srgbClr val="000000"/>
                </a:solidFill>
                <a:latin typeface="Calibri" panose="020F0502020204030204" pitchFamily="34" charset="0"/>
              </a:rPr>
              <a:t>contact</a:t>
            </a:r>
            <a:r>
              <a:rPr lang="ro-RO" sz="1600" dirty="0" smtClean="0">
                <a:solidFill>
                  <a:srgbClr val="000000"/>
                </a:solidFill>
                <a:latin typeface="Calibri" panose="020F0502020204030204" pitchFamily="34" charset="0"/>
              </a:rPr>
              <a:t/>
            </a:r>
            <a:br>
              <a:rPr lang="ro-RO" sz="1600" dirty="0" smtClean="0">
                <a:solidFill>
                  <a:srgbClr val="000000"/>
                </a:solidFill>
                <a:latin typeface="Calibri" panose="020F0502020204030204" pitchFamily="34" charset="0"/>
              </a:rPr>
            </a:br>
            <a:r>
              <a:rPr lang="en-US" sz="1600" dirty="0" err="1" smtClean="0">
                <a:solidFill>
                  <a:srgbClr val="000000"/>
                </a:solidFill>
                <a:latin typeface="Calibri" panose="020F0502020204030204" pitchFamily="34" charset="0"/>
              </a:rPr>
              <a:t>Vezi</a:t>
            </a:r>
            <a:r>
              <a:rPr lang="en-US" sz="1600" dirty="0" smtClean="0">
                <a:solidFill>
                  <a:srgbClr val="000000"/>
                </a:solidFill>
                <a:latin typeface="Calibri" panose="020F0502020204030204" pitchFamily="34" charset="0"/>
              </a:rPr>
              <a:t> making</a:t>
            </a:r>
            <a:r>
              <a:rPr lang="ro-RO" sz="1600" dirty="0" smtClean="0">
                <a:solidFill>
                  <a:srgbClr val="000000"/>
                </a:solidFill>
                <a:latin typeface="Calibri" panose="020F0502020204030204" pitchFamily="34" charset="0"/>
              </a:rPr>
              <a:t> </a:t>
            </a:r>
            <a:r>
              <a:rPr lang="en-US" sz="1600" dirty="0" smtClean="0">
                <a:solidFill>
                  <a:srgbClr val="000000"/>
                </a:solidFill>
                <a:latin typeface="Calibri" panose="020F0502020204030204" pitchFamily="34" charset="0"/>
              </a:rPr>
              <a:t>of </a:t>
            </a:r>
            <a:r>
              <a:rPr lang="en-US" sz="1600" dirty="0">
                <a:solidFill>
                  <a:srgbClr val="000000"/>
                </a:solidFill>
                <a:latin typeface="Calibri" panose="020F0502020204030204" pitchFamily="34" charset="0"/>
              </a:rPr>
              <a:t>Verla, 4 min.: </a:t>
            </a:r>
            <a:r>
              <a:rPr lang="en-US" sz="1600" dirty="0">
                <a:solidFill>
                  <a:srgbClr val="000000"/>
                </a:solidFill>
                <a:latin typeface="Calibri" panose="020F0502020204030204" pitchFamily="34" charset="0"/>
                <a:hlinkClick r:id="rId5"/>
              </a:rPr>
              <a:t>http://</a:t>
            </a:r>
            <a:r>
              <a:rPr lang="en-US" sz="1600" dirty="0" smtClean="0">
                <a:solidFill>
                  <a:srgbClr val="000000"/>
                </a:solidFill>
                <a:latin typeface="Calibri" panose="020F0502020204030204" pitchFamily="34" charset="0"/>
                <a:hlinkClick r:id="rId5"/>
              </a:rPr>
              <a:t>www.iqads.ro/podcast/980</a:t>
            </a:r>
            <a:endParaRPr lang="ro-RO" sz="1600" dirty="0" smtClean="0">
              <a:solidFill>
                <a:srgbClr val="000000"/>
              </a:solidFill>
              <a:latin typeface="Calibri" panose="020F0502020204030204" pitchFamily="34" charset="0"/>
            </a:endParaRPr>
          </a:p>
          <a:p>
            <a:pPr marL="342900" indent="-342900">
              <a:buAutoNum type="arabicPeriod" startAt="3"/>
            </a:pPr>
            <a:endParaRPr lang="en-US" sz="1600" dirty="0">
              <a:solidFill>
                <a:srgbClr val="000000"/>
              </a:solidFill>
              <a:latin typeface="Trebuchet MS" panose="020B0603020202020204" pitchFamily="34" charset="0"/>
            </a:endParaRPr>
          </a:p>
          <a:p>
            <a:r>
              <a:rPr lang="en-US" sz="1600" b="1" dirty="0">
                <a:solidFill>
                  <a:srgbClr val="000000"/>
                </a:solidFill>
                <a:latin typeface="Calibri" panose="020F0502020204030204" pitchFamily="34" charset="0"/>
              </a:rPr>
              <a:t>4</a:t>
            </a:r>
            <a:r>
              <a:rPr lang="en-US" sz="1600" b="1" dirty="0" smtClean="0">
                <a:solidFill>
                  <a:srgbClr val="000000"/>
                </a:solidFill>
                <a:latin typeface="Calibri" panose="020F0502020204030204" pitchFamily="34" charset="0"/>
              </a:rPr>
              <a:t>.</a:t>
            </a:r>
            <a:r>
              <a:rPr lang="ro-RO" sz="1600" b="1" dirty="0" smtClean="0">
                <a:solidFill>
                  <a:srgbClr val="000000"/>
                </a:solidFill>
                <a:latin typeface="Calibri" panose="020F0502020204030204" pitchFamily="34" charset="0"/>
              </a:rPr>
              <a:t>    </a:t>
            </a:r>
            <a:r>
              <a:rPr lang="en-US" sz="1600" b="1" dirty="0" smtClean="0">
                <a:solidFill>
                  <a:srgbClr val="000000"/>
                </a:solidFill>
                <a:latin typeface="Calibri" panose="020F0502020204030204" pitchFamily="34" charset="0"/>
              </a:rPr>
              <a:t>[</a:t>
            </a:r>
            <a:r>
              <a:rPr lang="en-US" sz="1600" b="1" dirty="0" err="1" smtClean="0">
                <a:solidFill>
                  <a:srgbClr val="000000"/>
                </a:solidFill>
                <a:latin typeface="Calibri" panose="020F0502020204030204" pitchFamily="34" charset="0"/>
              </a:rPr>
              <a:t>Cupa</a:t>
            </a:r>
            <a:r>
              <a:rPr lang="ro-RO" sz="1600" b="1" dirty="0" smtClean="0">
                <a:solidFill>
                  <a:srgbClr val="000000"/>
                </a:solidFill>
                <a:latin typeface="Calibri" panose="020F0502020204030204" pitchFamily="34" charset="0"/>
              </a:rPr>
              <a:t> </a:t>
            </a:r>
            <a:r>
              <a:rPr lang="en-US" sz="1600" b="1" dirty="0" err="1" smtClean="0">
                <a:solidFill>
                  <a:srgbClr val="000000"/>
                </a:solidFill>
                <a:latin typeface="Calibri" panose="020F0502020204030204" pitchFamily="34" charset="0"/>
              </a:rPr>
              <a:t>Agențiilor</a:t>
            </a:r>
            <a:r>
              <a:rPr lang="ro-RO" sz="1600" b="1" dirty="0" smtClean="0">
                <a:solidFill>
                  <a:srgbClr val="000000"/>
                </a:solidFill>
                <a:latin typeface="Calibri" panose="020F0502020204030204" pitchFamily="34" charset="0"/>
              </a:rPr>
              <a:t> </a:t>
            </a:r>
            <a:r>
              <a:rPr lang="en-US" sz="1600" b="1" dirty="0" smtClean="0">
                <a:solidFill>
                  <a:srgbClr val="000000"/>
                </a:solidFill>
                <a:latin typeface="Calibri" panose="020F0502020204030204" pitchFamily="34" charset="0"/>
              </a:rPr>
              <a:t>la </a:t>
            </a:r>
            <a:r>
              <a:rPr lang="en-US" sz="1600" b="1" dirty="0" err="1">
                <a:solidFill>
                  <a:srgbClr val="000000"/>
                </a:solidFill>
                <a:latin typeface="Calibri" panose="020F0502020204030204" pitchFamily="34" charset="0"/>
              </a:rPr>
              <a:t>Fotbal</a:t>
            </a:r>
            <a:r>
              <a:rPr lang="en-US" sz="1600" b="1" dirty="0">
                <a:solidFill>
                  <a:srgbClr val="000000"/>
                </a:solidFill>
                <a:latin typeface="Calibri" panose="020F0502020204030204" pitchFamily="34" charset="0"/>
              </a:rPr>
              <a:t> 2013] </a:t>
            </a:r>
            <a:r>
              <a:rPr lang="en-US" sz="1600" b="1" dirty="0" err="1" smtClean="0">
                <a:solidFill>
                  <a:srgbClr val="000000"/>
                </a:solidFill>
                <a:latin typeface="Calibri" panose="020F0502020204030204" pitchFamily="34" charset="0"/>
              </a:rPr>
              <a:t>AdProduction</a:t>
            </a:r>
            <a:r>
              <a:rPr lang="ro-RO" sz="1600" b="1" dirty="0" smtClean="0">
                <a:solidFill>
                  <a:srgbClr val="000000"/>
                </a:solidFill>
                <a:latin typeface="Calibri" panose="020F0502020204030204" pitchFamily="34" charset="0"/>
              </a:rPr>
              <a:t> </a:t>
            </a:r>
            <a:r>
              <a:rPr lang="en-US" sz="1600" b="1" dirty="0" smtClean="0">
                <a:solidFill>
                  <a:srgbClr val="000000"/>
                </a:solidFill>
                <a:latin typeface="Calibri" panose="020F0502020204030204" pitchFamily="34" charset="0"/>
              </a:rPr>
              <a:t>ca </a:t>
            </a:r>
            <a:r>
              <a:rPr lang="en-US" sz="1600" b="1" dirty="0" err="1">
                <a:solidFill>
                  <a:srgbClr val="000000"/>
                </a:solidFill>
                <a:latin typeface="Calibri" panose="020F0502020204030204" pitchFamily="34" charset="0"/>
              </a:rPr>
              <a:t>partener</a:t>
            </a:r>
            <a:r>
              <a:rPr lang="en-US" sz="1600" b="1" dirty="0">
                <a:solidFill>
                  <a:srgbClr val="000000"/>
                </a:solidFill>
                <a:latin typeface="Calibri" panose="020F0502020204030204" pitchFamily="34" charset="0"/>
              </a:rPr>
              <a:t> de </a:t>
            </a:r>
            <a:r>
              <a:rPr lang="ro-RO" sz="1600" b="1" dirty="0" smtClean="0">
                <a:solidFill>
                  <a:srgbClr val="000000"/>
                </a:solidFill>
                <a:latin typeface="Calibri" panose="020F0502020204030204" pitchFamily="34" charset="0"/>
              </a:rPr>
              <a:t>soluții</a:t>
            </a:r>
            <a:br>
              <a:rPr lang="ro-RO" sz="1600" b="1" dirty="0" smtClean="0">
                <a:solidFill>
                  <a:srgbClr val="000000"/>
                </a:solidFill>
                <a:latin typeface="Calibri" panose="020F0502020204030204" pitchFamily="34" charset="0"/>
              </a:rPr>
            </a:br>
            <a:r>
              <a:rPr lang="ro-RO" sz="1600" b="1" dirty="0" smtClean="0">
                <a:solidFill>
                  <a:srgbClr val="000000"/>
                </a:solidFill>
                <a:latin typeface="Calibri" panose="020F0502020204030204" pitchFamily="34" charset="0"/>
              </a:rPr>
              <a:t>        concept și implementare </a:t>
            </a:r>
            <a:r>
              <a:rPr lang="ro-RO" sz="1600" b="1" dirty="0" err="1" smtClean="0">
                <a:solidFill>
                  <a:srgbClr val="000000"/>
                </a:solidFill>
                <a:latin typeface="Calibri" panose="020F0502020204030204" pitchFamily="34" charset="0"/>
              </a:rPr>
              <a:t>by</a:t>
            </a:r>
            <a:r>
              <a:rPr lang="ro-RO" sz="1600" b="1" dirty="0" smtClean="0">
                <a:solidFill>
                  <a:srgbClr val="000000"/>
                </a:solidFill>
                <a:latin typeface="Calibri" panose="020F0502020204030204" pitchFamily="34" charset="0"/>
              </a:rPr>
              <a:t> IQads</a:t>
            </a:r>
            <a:br>
              <a:rPr lang="ro-RO" sz="1600" b="1" dirty="0" smtClean="0">
                <a:solidFill>
                  <a:srgbClr val="000000"/>
                </a:solidFill>
                <a:latin typeface="Calibri" panose="020F0502020204030204" pitchFamily="34" charset="0"/>
              </a:rPr>
            </a:br>
            <a:r>
              <a:rPr lang="ro-RO" sz="1600" b="1" dirty="0" smtClean="0">
                <a:solidFill>
                  <a:srgbClr val="000000"/>
                </a:solidFill>
                <a:latin typeface="Calibri" panose="020F0502020204030204" pitchFamily="34" charset="0"/>
              </a:rPr>
              <a:t>         </a:t>
            </a:r>
            <a:r>
              <a:rPr lang="en-US" sz="1600" dirty="0" err="1" smtClean="0">
                <a:solidFill>
                  <a:srgbClr val="000000"/>
                </a:solidFill>
                <a:latin typeface="Calibri" panose="020F0502020204030204" pitchFamily="34" charset="0"/>
              </a:rPr>
              <a:t>AdProduction</a:t>
            </a:r>
            <a:r>
              <a:rPr lang="ro-RO" sz="1600" dirty="0" smtClean="0">
                <a:solidFill>
                  <a:srgbClr val="000000"/>
                </a:solidFill>
                <a:latin typeface="Calibri" panose="020F0502020204030204" pitchFamily="34" charset="0"/>
              </a:rPr>
              <a:t> </a:t>
            </a:r>
            <a:r>
              <a:rPr lang="en-US" sz="1600" dirty="0" smtClean="0">
                <a:solidFill>
                  <a:srgbClr val="000000"/>
                </a:solidFill>
                <a:latin typeface="Calibri" panose="020F0502020204030204" pitchFamily="34" charset="0"/>
              </a:rPr>
              <a:t>a </a:t>
            </a:r>
            <a:r>
              <a:rPr lang="ro-RO" sz="1600" dirty="0" smtClean="0">
                <a:solidFill>
                  <a:srgbClr val="000000"/>
                </a:solidFill>
                <a:latin typeface="Calibri" panose="020F0502020204030204" pitchFamily="34" charset="0"/>
              </a:rPr>
              <a:t>integrat la CAF </a:t>
            </a:r>
            <a:r>
              <a:rPr lang="en-US" sz="1600" dirty="0" err="1" smtClean="0">
                <a:solidFill>
                  <a:srgbClr val="000000"/>
                </a:solidFill>
                <a:latin typeface="Calibri" panose="020F0502020204030204" pitchFamily="34" charset="0"/>
              </a:rPr>
              <a:t>materiale</a:t>
            </a:r>
            <a:r>
              <a:rPr lang="ro-RO" sz="1600" dirty="0" smtClean="0">
                <a:solidFill>
                  <a:srgbClr val="000000"/>
                </a:solidFill>
                <a:latin typeface="Calibri" panose="020F0502020204030204" pitchFamily="34" charset="0"/>
              </a:rPr>
              <a:t>le sale</a:t>
            </a:r>
            <a:r>
              <a:rPr lang="en-US" sz="1600" dirty="0" smtClean="0">
                <a:solidFill>
                  <a:srgbClr val="000000"/>
                </a:solidFill>
                <a:latin typeface="Calibri" panose="020F0502020204030204" pitchFamily="34" charset="0"/>
              </a:rPr>
              <a:t> </a:t>
            </a:r>
            <a:r>
              <a:rPr lang="en-US" sz="1600" dirty="0" err="1">
                <a:solidFill>
                  <a:srgbClr val="000000"/>
                </a:solidFill>
                <a:latin typeface="Calibri" panose="020F0502020204030204" pitchFamily="34" charset="0"/>
              </a:rPr>
              <a:t>și</a:t>
            </a:r>
            <a:r>
              <a:rPr lang="en-US" sz="1600" dirty="0">
                <a:solidFill>
                  <a:srgbClr val="000000"/>
                </a:solidFill>
                <a:latin typeface="Calibri" panose="020F0502020204030204" pitchFamily="34" charset="0"/>
              </a:rPr>
              <a:t> </a:t>
            </a:r>
            <a:r>
              <a:rPr lang="ro-RO" sz="1600" dirty="0" smtClean="0">
                <a:solidFill>
                  <a:srgbClr val="000000"/>
                </a:solidFill>
                <a:latin typeface="Calibri" panose="020F0502020204030204" pitchFamily="34" charset="0"/>
              </a:rPr>
              <a:t>a creat o competiție</a:t>
            </a:r>
            <a:br>
              <a:rPr lang="ro-RO" sz="1600" dirty="0" smtClean="0">
                <a:solidFill>
                  <a:srgbClr val="000000"/>
                </a:solidFill>
                <a:latin typeface="Calibri" panose="020F0502020204030204" pitchFamily="34" charset="0"/>
              </a:rPr>
            </a:br>
            <a:r>
              <a:rPr lang="ro-RO" sz="1600" dirty="0" smtClean="0">
                <a:solidFill>
                  <a:srgbClr val="000000"/>
                </a:solidFill>
                <a:latin typeface="Calibri" panose="020F0502020204030204" pitchFamily="34" charset="0"/>
              </a:rPr>
              <a:t>        de creație </a:t>
            </a:r>
            <a:r>
              <a:rPr lang="en-US" sz="1600" dirty="0" smtClean="0">
                <a:solidFill>
                  <a:srgbClr val="000000"/>
                </a:solidFill>
                <a:latin typeface="Calibri" panose="020F0502020204030204" pitchFamily="34" charset="0"/>
              </a:rPr>
              <a:t>care </a:t>
            </a:r>
            <a:r>
              <a:rPr lang="ro-RO" sz="1600" dirty="0" smtClean="0">
                <a:solidFill>
                  <a:srgbClr val="000000"/>
                </a:solidFill>
                <a:latin typeface="Calibri" panose="020F0502020204030204" pitchFamily="34" charset="0"/>
              </a:rPr>
              <a:t>să </a:t>
            </a:r>
            <a:r>
              <a:rPr lang="en-US" sz="1600" dirty="0" err="1" smtClean="0">
                <a:solidFill>
                  <a:srgbClr val="000000"/>
                </a:solidFill>
                <a:latin typeface="Calibri" panose="020F0502020204030204" pitchFamily="34" charset="0"/>
              </a:rPr>
              <a:t>demonstreze</a:t>
            </a:r>
            <a:r>
              <a:rPr lang="en-US" sz="1600" dirty="0" smtClean="0">
                <a:solidFill>
                  <a:srgbClr val="000000"/>
                </a:solidFill>
                <a:latin typeface="Calibri" panose="020F0502020204030204" pitchFamily="34" charset="0"/>
              </a:rPr>
              <a:t> </a:t>
            </a:r>
            <a:r>
              <a:rPr lang="ro-RO" sz="1600" dirty="0" smtClean="0">
                <a:solidFill>
                  <a:srgbClr val="000000"/>
                </a:solidFill>
                <a:latin typeface="Calibri" panose="020F0502020204030204" pitchFamily="34" charset="0"/>
              </a:rPr>
              <a:t>că sunt </a:t>
            </a:r>
            <a:r>
              <a:rPr lang="en-US" sz="1600" dirty="0" err="1" smtClean="0">
                <a:solidFill>
                  <a:srgbClr val="000000"/>
                </a:solidFill>
                <a:latin typeface="Calibri" panose="020F0502020204030204" pitchFamily="34" charset="0"/>
              </a:rPr>
              <a:t>croitori</a:t>
            </a:r>
            <a:r>
              <a:rPr lang="en-US" sz="1600" dirty="0" smtClean="0">
                <a:solidFill>
                  <a:srgbClr val="000000"/>
                </a:solidFill>
                <a:latin typeface="Calibri" panose="020F0502020204030204" pitchFamily="34" charset="0"/>
              </a:rPr>
              <a:t> </a:t>
            </a:r>
            <a:r>
              <a:rPr lang="en-US" sz="1600" dirty="0">
                <a:solidFill>
                  <a:srgbClr val="000000"/>
                </a:solidFill>
                <a:latin typeface="Calibri" panose="020F0502020204030204" pitchFamily="34" charset="0"/>
              </a:rPr>
              <a:t>de </a:t>
            </a:r>
            <a:r>
              <a:rPr lang="en-US" sz="1600" dirty="0" err="1">
                <a:solidFill>
                  <a:srgbClr val="000000"/>
                </a:solidFill>
                <a:latin typeface="Calibri" panose="020F0502020204030204" pitchFamily="34" charset="0"/>
              </a:rPr>
              <a:t>producție</a:t>
            </a:r>
            <a:r>
              <a:rPr lang="en-US" sz="1600" dirty="0">
                <a:solidFill>
                  <a:srgbClr val="000000"/>
                </a:solidFill>
                <a:latin typeface="Calibri" panose="020F0502020204030204" pitchFamily="34" charset="0"/>
              </a:rPr>
              <a:t> </a:t>
            </a:r>
            <a:r>
              <a:rPr lang="en-US" sz="1600" dirty="0" err="1" smtClean="0">
                <a:solidFill>
                  <a:srgbClr val="000000"/>
                </a:solidFill>
                <a:latin typeface="Calibri" panose="020F0502020204030204" pitchFamily="34" charset="0"/>
              </a:rPr>
              <a:t>publicitară</a:t>
            </a:r>
            <a:r>
              <a:rPr lang="ro-RO" sz="1600" dirty="0" smtClean="0">
                <a:solidFill>
                  <a:srgbClr val="000000"/>
                </a:solidFill>
                <a:latin typeface="Calibri" panose="020F0502020204030204" pitchFamily="34" charset="0"/>
              </a:rPr>
              <a:t/>
            </a:r>
            <a:br>
              <a:rPr lang="ro-RO" sz="1600" dirty="0" smtClean="0">
                <a:solidFill>
                  <a:srgbClr val="000000"/>
                </a:solidFill>
                <a:latin typeface="Calibri" panose="020F0502020204030204" pitchFamily="34" charset="0"/>
              </a:rPr>
            </a:br>
            <a:r>
              <a:rPr lang="ro-RO" sz="1600" dirty="0" smtClean="0">
                <a:solidFill>
                  <a:srgbClr val="000000"/>
                </a:solidFill>
                <a:latin typeface="Calibri" panose="020F0502020204030204" pitchFamily="34" charset="0"/>
              </a:rPr>
              <a:t>        </a:t>
            </a:r>
            <a:r>
              <a:rPr lang="en-US" sz="1600" dirty="0" err="1" smtClean="0">
                <a:solidFill>
                  <a:srgbClr val="000000"/>
                </a:solidFill>
                <a:latin typeface="Calibri" panose="020F0502020204030204" pitchFamily="34" charset="0"/>
              </a:rPr>
              <a:t>Vezi</a:t>
            </a:r>
            <a:r>
              <a:rPr lang="en-US" sz="1600" dirty="0" smtClean="0">
                <a:solidFill>
                  <a:srgbClr val="000000"/>
                </a:solidFill>
                <a:latin typeface="Calibri" panose="020F0502020204030204" pitchFamily="34" charset="0"/>
              </a:rPr>
              <a:t> making</a:t>
            </a:r>
            <a:r>
              <a:rPr lang="ro-RO" sz="1600" dirty="0" smtClean="0">
                <a:solidFill>
                  <a:srgbClr val="000000"/>
                </a:solidFill>
                <a:latin typeface="Calibri" panose="020F0502020204030204" pitchFamily="34" charset="0"/>
              </a:rPr>
              <a:t> </a:t>
            </a:r>
            <a:r>
              <a:rPr lang="en-US" sz="1600" dirty="0" smtClean="0">
                <a:solidFill>
                  <a:srgbClr val="000000"/>
                </a:solidFill>
                <a:latin typeface="Calibri" panose="020F0502020204030204" pitchFamily="34" charset="0"/>
              </a:rPr>
              <a:t>of </a:t>
            </a:r>
            <a:r>
              <a:rPr lang="en-US" sz="1600" dirty="0" err="1">
                <a:solidFill>
                  <a:srgbClr val="000000"/>
                </a:solidFill>
                <a:latin typeface="Calibri" panose="020F0502020204030204" pitchFamily="34" charset="0"/>
              </a:rPr>
              <a:t>AdProduction</a:t>
            </a:r>
            <a:r>
              <a:rPr lang="en-US" sz="1600" dirty="0">
                <a:solidFill>
                  <a:srgbClr val="000000"/>
                </a:solidFill>
                <a:latin typeface="Calibri" panose="020F0502020204030204" pitchFamily="34" charset="0"/>
              </a:rPr>
              <a:t>, 4 min.: http://www.iqads.ro/podcast/870</a:t>
            </a:r>
            <a:endParaRPr lang="en-US" sz="1600" dirty="0"/>
          </a:p>
        </p:txBody>
      </p:sp>
      <p:pic>
        <p:nvPicPr>
          <p:cNvPr id="4" name="Picture 3"/>
          <p:cNvPicPr>
            <a:picLocks noChangeAspect="1"/>
          </p:cNvPicPr>
          <p:nvPr/>
        </p:nvPicPr>
        <p:blipFill>
          <a:blip r:embed="rId6"/>
          <a:stretch>
            <a:fillRect/>
          </a:stretch>
        </p:blipFill>
        <p:spPr>
          <a:xfrm>
            <a:off x="-2" y="-38508"/>
            <a:ext cx="2514603" cy="6902223"/>
          </a:xfrm>
          <a:prstGeom prst="rect">
            <a:avLst/>
          </a:prstGeom>
        </p:spPr>
      </p:pic>
      <p:sp>
        <p:nvSpPr>
          <p:cNvPr id="9" name="Title 1"/>
          <p:cNvSpPr txBox="1">
            <a:spLocks/>
          </p:cNvSpPr>
          <p:nvPr/>
        </p:nvSpPr>
        <p:spPr>
          <a:xfrm>
            <a:off x="914400" y="289719"/>
            <a:ext cx="7342094" cy="868362"/>
          </a:xfrm>
          <a:prstGeom prst="rect">
            <a:avLst/>
          </a:prstGeom>
        </p:spPr>
        <p:txBody>
          <a:bodyPr/>
          <a:lstStyle>
            <a:lvl1pPr algn="ctr" defTabSz="914400" rtl="0" eaLnBrk="1" latinLnBrk="0" hangingPunct="1">
              <a:spcBef>
                <a:spcPct val="0"/>
              </a:spcBef>
              <a:buNone/>
              <a:defRPr sz="3600" kern="1200">
                <a:solidFill>
                  <a:schemeClr val="tx1"/>
                </a:solidFill>
                <a:latin typeface="+mj-lt"/>
                <a:ea typeface="+mj-ea"/>
                <a:cs typeface="+mj-cs"/>
              </a:defRPr>
            </a:lvl1pPr>
          </a:lstStyle>
          <a:p>
            <a:r>
              <a:rPr lang="ro-RO" dirty="0" smtClean="0"/>
              <a:t> Case </a:t>
            </a:r>
            <a:r>
              <a:rPr lang="ro-RO" dirty="0" err="1" smtClean="0"/>
              <a:t>studies</a:t>
            </a:r>
            <a:r>
              <a:rPr lang="ro-RO" dirty="0" smtClean="0"/>
              <a:t> Cupe</a:t>
            </a:r>
            <a:endParaRPr lang="ro-RO" dirty="0"/>
          </a:p>
        </p:txBody>
      </p:sp>
    </p:spTree>
    <p:extLst>
      <p:ext uri="{BB962C8B-B14F-4D97-AF65-F5344CB8AC3E}">
        <p14:creationId xmlns:p14="http://schemas.microsoft.com/office/powerpoint/2010/main" val="6840936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16200000">
            <a:off x="-2705100" y="2705100"/>
            <a:ext cx="68580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54" name="Content Placeholder 1"/>
          <p:cNvSpPr>
            <a:spLocks noGrp="1"/>
          </p:cNvSpPr>
          <p:nvPr>
            <p:ph idx="4294967295"/>
          </p:nvPr>
        </p:nvSpPr>
        <p:spPr>
          <a:xfrm>
            <a:off x="304800" y="1068368"/>
            <a:ext cx="8915400" cy="5225752"/>
          </a:xfrm>
        </p:spPr>
        <p:txBody>
          <a:bodyPr>
            <a:normAutofit/>
          </a:bodyPr>
          <a:lstStyle/>
          <a:p>
            <a:pPr marL="0" indent="0">
              <a:spcBef>
                <a:spcPts val="0"/>
              </a:spcBef>
              <a:buNone/>
            </a:pPr>
            <a:r>
              <a:rPr lang="ro-RO" sz="1800" dirty="0" smtClean="0"/>
              <a:t>Bugetul variază între 3.000 – 7.000 EUR și include: </a:t>
            </a:r>
          </a:p>
          <a:p>
            <a:pPr>
              <a:spcBef>
                <a:spcPts val="0"/>
              </a:spcBef>
              <a:buFontTx/>
              <a:buChar char="-"/>
            </a:pPr>
            <a:r>
              <a:rPr lang="ro-RO" sz="1800" dirty="0" smtClean="0"/>
              <a:t>Asocierea cu evenimentul</a:t>
            </a:r>
          </a:p>
          <a:p>
            <a:pPr>
              <a:spcBef>
                <a:spcPts val="0"/>
              </a:spcBef>
              <a:buFontTx/>
              <a:buChar char="-"/>
            </a:pPr>
            <a:r>
              <a:rPr lang="ro-RO" sz="1800" dirty="0" smtClean="0"/>
              <a:t>Conceptul activităților de brand și/sau consultanță pentru activitățile propuse de agenție</a:t>
            </a:r>
          </a:p>
          <a:p>
            <a:pPr>
              <a:spcBef>
                <a:spcPts val="0"/>
              </a:spcBef>
              <a:buFontTx/>
              <a:buChar char="-"/>
            </a:pPr>
            <a:r>
              <a:rPr lang="ro-RO" sz="1800" dirty="0" smtClean="0"/>
              <a:t>Campania media asociată evenimentului: creație și implementare</a:t>
            </a:r>
            <a:br>
              <a:rPr lang="ro-RO" sz="1800" dirty="0" smtClean="0"/>
            </a:br>
            <a:r>
              <a:rPr lang="ro-RO" sz="1800" dirty="0" smtClean="0"/>
              <a:t>(10 săptămâni, online, radio, print)</a:t>
            </a:r>
          </a:p>
          <a:p>
            <a:pPr>
              <a:spcBef>
                <a:spcPts val="0"/>
              </a:spcBef>
              <a:buFontTx/>
              <a:buChar char="-"/>
            </a:pPr>
            <a:r>
              <a:rPr lang="ro-RO" sz="1800" dirty="0" smtClean="0"/>
              <a:t>Campania editorială, PR, viralizare</a:t>
            </a:r>
          </a:p>
          <a:p>
            <a:pPr>
              <a:spcBef>
                <a:spcPts val="0"/>
              </a:spcBef>
              <a:buFontTx/>
              <a:buChar char="-"/>
            </a:pPr>
            <a:r>
              <a:rPr lang="ro-RO" sz="1800" dirty="0" smtClean="0"/>
              <a:t>Making of + folllow-up</a:t>
            </a:r>
          </a:p>
          <a:p>
            <a:pPr>
              <a:spcBef>
                <a:spcPts val="0"/>
              </a:spcBef>
              <a:buFontTx/>
              <a:buChar char="-"/>
            </a:pPr>
            <a:endParaRPr lang="ro-RO" sz="1800" dirty="0"/>
          </a:p>
          <a:p>
            <a:pPr marL="0" indent="0">
              <a:spcBef>
                <a:spcPts val="0"/>
              </a:spcBef>
              <a:buNone/>
            </a:pPr>
            <a:r>
              <a:rPr lang="ro-RO" sz="1800" dirty="0" smtClean="0"/>
              <a:t>Bugetul este proporțional cu:</a:t>
            </a:r>
          </a:p>
          <a:p>
            <a:pPr>
              <a:spcBef>
                <a:spcPts val="0"/>
              </a:spcBef>
              <a:buFontTx/>
              <a:buChar char="-"/>
            </a:pPr>
            <a:r>
              <a:rPr lang="ro-RO" sz="1800" dirty="0" smtClean="0"/>
              <a:t>Numărul activărilor la eveniment</a:t>
            </a:r>
          </a:p>
          <a:p>
            <a:pPr>
              <a:spcBef>
                <a:spcPts val="0"/>
              </a:spcBef>
              <a:buFontTx/>
              <a:buChar char="-"/>
            </a:pPr>
            <a:r>
              <a:rPr lang="ro-RO" sz="1800" dirty="0"/>
              <a:t>Numărul de zile în care brandul e vizibil la eveniment (1-3</a:t>
            </a:r>
            <a:r>
              <a:rPr lang="ro-RO" sz="1800" dirty="0" smtClean="0"/>
              <a:t>)</a:t>
            </a:r>
          </a:p>
          <a:p>
            <a:pPr>
              <a:spcBef>
                <a:spcPts val="0"/>
              </a:spcBef>
              <a:buFontTx/>
              <a:buChar char="-"/>
            </a:pPr>
            <a:r>
              <a:rPr lang="ro-RO" sz="1800" dirty="0" smtClean="0"/>
              <a:t>Amploarea activărilor</a:t>
            </a:r>
          </a:p>
          <a:p>
            <a:pPr>
              <a:spcBef>
                <a:spcPts val="0"/>
              </a:spcBef>
              <a:buFontTx/>
              <a:buChar char="-"/>
            </a:pPr>
            <a:r>
              <a:rPr lang="ro-RO" sz="1800" dirty="0" smtClean="0"/>
              <a:t>Amploarea campaniei media</a:t>
            </a:r>
          </a:p>
          <a:p>
            <a:pPr>
              <a:spcBef>
                <a:spcPts val="0"/>
              </a:spcBef>
              <a:buFontTx/>
              <a:buChar char="-"/>
            </a:pPr>
            <a:endParaRPr lang="ro-RO" sz="1800" dirty="0"/>
          </a:p>
          <a:p>
            <a:pPr marL="0" indent="0">
              <a:spcBef>
                <a:spcPts val="0"/>
              </a:spcBef>
              <a:buNone/>
            </a:pPr>
            <a:r>
              <a:rPr lang="ro-RO" sz="1800" dirty="0" smtClean="0"/>
              <a:t>Bugetul nu include:</a:t>
            </a:r>
          </a:p>
          <a:p>
            <a:pPr>
              <a:spcBef>
                <a:spcPts val="0"/>
              </a:spcBef>
              <a:buFontTx/>
              <a:buChar char="-"/>
            </a:pPr>
            <a:r>
              <a:rPr lang="ro-RO" sz="1800" dirty="0"/>
              <a:t>Implementarea</a:t>
            </a:r>
            <a:r>
              <a:rPr lang="ro-RO" sz="1800" dirty="0" smtClean="0"/>
              <a:t> activărilor la eveniment</a:t>
            </a:r>
          </a:p>
          <a:p>
            <a:pPr>
              <a:spcBef>
                <a:spcPts val="0"/>
              </a:spcBef>
              <a:buFontTx/>
              <a:buChar char="-"/>
            </a:pPr>
            <a:r>
              <a:rPr lang="ro-RO" sz="1800" dirty="0" smtClean="0"/>
              <a:t>Alte elemente aduse suplimentar</a:t>
            </a:r>
          </a:p>
        </p:txBody>
      </p:sp>
      <p:sp>
        <p:nvSpPr>
          <p:cNvPr id="7" name="Rectangle 6"/>
          <p:cNvSpPr/>
          <p:nvPr/>
        </p:nvSpPr>
        <p:spPr>
          <a:xfrm rot="16200000">
            <a:off x="7886700" y="5600699"/>
            <a:ext cx="10668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o-RO" dirty="0" smtClean="0"/>
              <a:t>Bugetul</a:t>
            </a:r>
            <a:endParaRPr lang="ro-RO"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631817"/>
            <a:ext cx="1043608" cy="1226183"/>
          </a:xfrm>
          <a:prstGeom prst="rect">
            <a:avLst/>
          </a:prstGeom>
        </p:spPr>
      </p:pic>
    </p:spTree>
    <p:extLst>
      <p:ext uri="{BB962C8B-B14F-4D97-AF65-F5344CB8AC3E}">
        <p14:creationId xmlns:p14="http://schemas.microsoft.com/office/powerpoint/2010/main" val="2426775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angle 11"/>
          <p:cNvSpPr/>
          <p:nvPr/>
        </p:nvSpPr>
        <p:spPr>
          <a:xfrm>
            <a:off x="0" y="-4351"/>
            <a:ext cx="9144000" cy="1043628"/>
          </a:xfrm>
          <a:prstGeom prst="rect">
            <a:avLst/>
          </a:prstGeom>
          <a:ln>
            <a:noFill/>
          </a:ln>
          <a:effectLst/>
        </p:spPr>
        <p:style>
          <a:lnRef idx="3">
            <a:schemeClr val="lt1"/>
          </a:lnRef>
          <a:fillRef idx="1">
            <a:schemeClr val="accent3"/>
          </a:fillRef>
          <a:effectRef idx="1">
            <a:schemeClr val="accent3"/>
          </a:effectRef>
          <a:fontRef idx="minor">
            <a:schemeClr val="lt1"/>
          </a:fontRef>
        </p:style>
        <p:txBody>
          <a:bodyPr anchor="ctr"/>
          <a:lstStyle/>
          <a:p>
            <a:pPr algn="r" fontAlgn="base">
              <a:spcBef>
                <a:spcPct val="0"/>
              </a:spcBef>
              <a:spcAft>
                <a:spcPct val="0"/>
              </a:spcAft>
              <a:defRPr/>
            </a:pPr>
            <a:r>
              <a:rPr lang="ro-RO" b="1" dirty="0" smtClean="0">
                <a:solidFill>
                  <a:srgbClr val="000000"/>
                </a:solidFill>
                <a:cs typeface="Arial" charset="0"/>
              </a:rPr>
              <a:t>                                                     </a:t>
            </a:r>
            <a:r>
              <a:rPr lang="ro-RO" b="1" dirty="0">
                <a:solidFill>
                  <a:srgbClr val="000000"/>
                </a:solidFill>
                <a:cs typeface="Arial" charset="0"/>
              </a:rPr>
              <a:t>Singurul eveniment de publicitate neconvenţională din România</a:t>
            </a:r>
          </a:p>
          <a:p>
            <a:pPr algn="r" fontAlgn="base">
              <a:spcBef>
                <a:spcPct val="0"/>
              </a:spcBef>
              <a:spcAft>
                <a:spcPct val="0"/>
              </a:spcAft>
              <a:defRPr/>
            </a:pPr>
            <a:r>
              <a:rPr lang="ro-RO" b="1" dirty="0">
                <a:solidFill>
                  <a:srgbClr val="FF0000"/>
                </a:solidFill>
                <a:cs typeface="Arial" charset="0"/>
              </a:rPr>
              <a:t>    </a:t>
            </a:r>
            <a:r>
              <a:rPr lang="en-US" b="1" dirty="0">
                <a:solidFill>
                  <a:srgbClr val="FF0000"/>
                </a:solidFill>
                <a:cs typeface="Arial" charset="0"/>
              </a:rPr>
              <a:t>1</a:t>
            </a:r>
            <a:r>
              <a:rPr lang="ro-RO" b="1" dirty="0">
                <a:solidFill>
                  <a:srgbClr val="FF0000"/>
                </a:solidFill>
                <a:cs typeface="Arial" charset="0"/>
              </a:rPr>
              <a:t>8</a:t>
            </a:r>
            <a:r>
              <a:rPr lang="en-US" b="1" dirty="0">
                <a:solidFill>
                  <a:srgbClr val="FF0000"/>
                </a:solidFill>
                <a:cs typeface="Arial" charset="0"/>
              </a:rPr>
              <a:t> – </a:t>
            </a:r>
            <a:r>
              <a:rPr lang="ro-RO" b="1" dirty="0">
                <a:solidFill>
                  <a:srgbClr val="FF0000"/>
                </a:solidFill>
                <a:cs typeface="Arial" charset="0"/>
              </a:rPr>
              <a:t>24</a:t>
            </a:r>
            <a:r>
              <a:rPr lang="en-US" b="1" dirty="0">
                <a:solidFill>
                  <a:srgbClr val="FF0000"/>
                </a:solidFill>
                <a:cs typeface="Arial" charset="0"/>
              </a:rPr>
              <a:t> august 201</a:t>
            </a:r>
            <a:r>
              <a:rPr lang="ro-RO" b="1" dirty="0">
                <a:solidFill>
                  <a:srgbClr val="FF0000"/>
                </a:solidFill>
                <a:cs typeface="Arial" charset="0"/>
              </a:rPr>
              <a:t>4</a:t>
            </a:r>
            <a:r>
              <a:rPr lang="en-US" b="1" dirty="0">
                <a:solidFill>
                  <a:srgbClr val="FF0000"/>
                </a:solidFill>
                <a:cs typeface="Arial" charset="0"/>
              </a:rPr>
              <a:t> | </a:t>
            </a:r>
            <a:r>
              <a:rPr lang="ro-RO" b="1" dirty="0" smtClean="0">
                <a:solidFill>
                  <a:srgbClr val="FF0000"/>
                </a:solidFill>
                <a:cs typeface="Arial" charset="0"/>
              </a:rPr>
              <a:t>ediția 9 </a:t>
            </a:r>
            <a:r>
              <a:rPr lang="en-US" b="1" dirty="0">
                <a:solidFill>
                  <a:srgbClr val="FF0000"/>
                </a:solidFill>
                <a:cs typeface="Arial" charset="0"/>
              </a:rPr>
              <a:t> | </a:t>
            </a:r>
            <a:r>
              <a:rPr lang="ro-RO" b="1" dirty="0" smtClean="0">
                <a:solidFill>
                  <a:srgbClr val="FF0000"/>
                </a:solidFill>
                <a:cs typeface="Arial" charset="0"/>
              </a:rPr>
              <a:t>T</a:t>
            </a:r>
            <a:r>
              <a:rPr lang="en-US" b="1" dirty="0" smtClean="0">
                <a:solidFill>
                  <a:srgbClr val="FF0000"/>
                </a:solidFill>
                <a:cs typeface="Arial" charset="0"/>
              </a:rPr>
              <a:t>eras</a:t>
            </a:r>
            <a:r>
              <a:rPr lang="ro-RO" b="1" dirty="0">
                <a:solidFill>
                  <a:srgbClr val="FF0000"/>
                </a:solidFill>
                <a:cs typeface="Arial" charset="0"/>
              </a:rPr>
              <a:t>a</a:t>
            </a:r>
            <a:r>
              <a:rPr lang="ro-RO" b="1" dirty="0" smtClean="0">
                <a:solidFill>
                  <a:srgbClr val="FF0000"/>
                </a:solidFill>
                <a:cs typeface="Arial" charset="0"/>
              </a:rPr>
              <a:t> </a:t>
            </a:r>
            <a:r>
              <a:rPr lang="en-US" b="1" dirty="0" err="1">
                <a:solidFill>
                  <a:srgbClr val="FF0000"/>
                </a:solidFill>
                <a:cs typeface="Arial" charset="0"/>
              </a:rPr>
              <a:t>Fabrica</a:t>
            </a:r>
            <a:r>
              <a:rPr lang="en-US" b="1" dirty="0">
                <a:solidFill>
                  <a:srgbClr val="FF0000"/>
                </a:solidFill>
                <a:cs typeface="Arial" charset="0"/>
              </a:rPr>
              <a:t> | </a:t>
            </a:r>
            <a:r>
              <a:rPr lang="en-US" b="1" dirty="0">
                <a:solidFill>
                  <a:srgbClr val="FF0000"/>
                </a:solidFill>
                <a:cs typeface="Arial" charset="0"/>
                <a:hlinkClick r:id="rId2"/>
              </a:rPr>
              <a:t>ADfel.ro</a:t>
            </a:r>
            <a:r>
              <a:rPr lang="en-US" b="1" dirty="0">
                <a:solidFill>
                  <a:srgbClr val="FF0000"/>
                </a:solidFill>
                <a:cs typeface="Arial" charset="0"/>
              </a:rPr>
              <a:t> </a:t>
            </a:r>
          </a:p>
        </p:txBody>
      </p:sp>
      <p:pic>
        <p:nvPicPr>
          <p:cNvPr id="13" name="Picture 9" descr="ADfel_logo_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73836"/>
            <a:ext cx="10080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7"/>
          <p:cNvSpPr txBox="1">
            <a:spLocks noChangeArrowheads="1"/>
          </p:cNvSpPr>
          <p:nvPr/>
        </p:nvSpPr>
        <p:spPr bwMode="auto">
          <a:xfrm>
            <a:off x="7308304" y="6006233"/>
            <a:ext cx="1657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defRPr/>
            </a:pPr>
            <a:r>
              <a:rPr lang="ro-RO" b="1" dirty="0">
                <a:solidFill>
                  <a:srgbClr val="000000"/>
                </a:solidFill>
                <a:latin typeface="Calibri"/>
                <a:cs typeface="Arial" panose="020B0604020202020204" pitchFamily="34" charset="0"/>
              </a:rPr>
              <a:t>u</a:t>
            </a:r>
            <a:r>
              <a:rPr lang="ro-RO" b="1" dirty="0" smtClean="0">
                <a:solidFill>
                  <a:srgbClr val="000000"/>
                </a:solidFill>
                <a:latin typeface="Calibri"/>
                <a:cs typeface="Arial" panose="020B0604020202020204" pitchFamily="34" charset="0"/>
              </a:rPr>
              <a:t>n eveniment</a:t>
            </a:r>
            <a:endParaRPr lang="en-US" b="1" dirty="0" smtClean="0">
              <a:solidFill>
                <a:srgbClr val="000000"/>
              </a:solidFill>
              <a:latin typeface="Calibri"/>
              <a:cs typeface="Arial" panose="020B0604020202020204" pitchFamily="34" charset="0"/>
            </a:endParaRPr>
          </a:p>
        </p:txBody>
      </p:sp>
      <p:pic>
        <p:nvPicPr>
          <p:cNvPr id="15" name="Picture 10" descr="C:\PROIECTE\BUSINESS\Blue Idea\All-in-One\Logos\_Blue_Idea\_IQads\IQads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8737" y="6320174"/>
            <a:ext cx="1021735" cy="42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5" name="Picture 13" descr="https://scontent-a-ams.xx.fbcdn.net/hphotos-ash3/t1.0-9/944781_561467563915980_1531760550_n.jpg"/>
          <p:cNvPicPr>
            <a:picLocks noChangeAspect="1" noChangeArrowheads="1"/>
          </p:cNvPicPr>
          <p:nvPr/>
        </p:nvPicPr>
        <p:blipFill rotWithShape="1">
          <a:blip r:embed="rId5">
            <a:extLst>
              <a:ext uri="{28A0092B-C50C-407E-A947-70E740481C1C}">
                <a14:useLocalDpi xmlns:a14="http://schemas.microsoft.com/office/drawing/2010/main" val="0"/>
              </a:ext>
            </a:extLst>
          </a:blip>
          <a:srcRect t="19774"/>
          <a:stretch/>
        </p:blipFill>
        <p:spPr bwMode="auto">
          <a:xfrm>
            <a:off x="0" y="985949"/>
            <a:ext cx="9145384" cy="4891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6387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1"/>
          <p:cNvSpPr>
            <a:spLocks noGrp="1"/>
          </p:cNvSpPr>
          <p:nvPr>
            <p:ph idx="4294967295"/>
          </p:nvPr>
        </p:nvSpPr>
        <p:spPr>
          <a:xfrm>
            <a:off x="390525" y="1440160"/>
            <a:ext cx="8934003" cy="3429000"/>
          </a:xfrm>
        </p:spPr>
        <p:txBody>
          <a:bodyPr>
            <a:normAutofit/>
          </a:bodyPr>
          <a:lstStyle/>
          <a:p>
            <a:pPr marL="0" indent="0">
              <a:spcBef>
                <a:spcPts val="200"/>
              </a:spcBef>
              <a:buNone/>
            </a:pPr>
            <a:r>
              <a:rPr lang="en-US" sz="1600" dirty="0" smtClean="0"/>
              <a:t>P</a:t>
            </a:r>
            <a:r>
              <a:rPr lang="ro-RO" sz="1600" dirty="0" err="1" smtClean="0"/>
              <a:t>entru</a:t>
            </a:r>
            <a:r>
              <a:rPr lang="ro-RO" sz="1600" dirty="0" smtClean="0"/>
              <a:t> o și mai bună înțelegere a evenimentului sau ca să creați activări la Cupa Agențiilor la </a:t>
            </a:r>
            <a:r>
              <a:rPr lang="ro-RO" sz="1600" dirty="0" err="1" smtClean="0"/>
              <a:t>Karaoke</a:t>
            </a:r>
            <a:r>
              <a:rPr lang="ro-RO" sz="1600" dirty="0" smtClean="0"/>
              <a:t>,</a:t>
            </a:r>
            <a:br>
              <a:rPr lang="ro-RO" sz="1600" dirty="0" smtClean="0"/>
            </a:br>
            <a:r>
              <a:rPr lang="ro-RO" sz="1600" dirty="0" smtClean="0"/>
              <a:t>mai sunt disponibile următoarele resurse:</a:t>
            </a:r>
          </a:p>
          <a:p>
            <a:pPr marL="0" indent="0">
              <a:spcBef>
                <a:spcPts val="200"/>
              </a:spcBef>
              <a:buNone/>
            </a:pPr>
            <a:endParaRPr lang="ro-RO" sz="1600" dirty="0"/>
          </a:p>
          <a:p>
            <a:pPr marL="0" indent="0">
              <a:spcBef>
                <a:spcPts val="200"/>
              </a:spcBef>
              <a:buNone/>
            </a:pPr>
            <a:r>
              <a:rPr lang="en-US" sz="1600" b="1" dirty="0" err="1" smtClean="0"/>
              <a:t>prezentarea</a:t>
            </a:r>
            <a:r>
              <a:rPr lang="en-US" sz="1600" b="1" dirty="0" smtClean="0"/>
              <a:t> </a:t>
            </a:r>
            <a:r>
              <a:rPr lang="ro-RO" sz="1600" b="1" dirty="0" smtClean="0"/>
              <a:t>generală</a:t>
            </a:r>
            <a:r>
              <a:rPr lang="en-US" sz="1600" b="1" dirty="0" smtClean="0"/>
              <a:t>:</a:t>
            </a:r>
            <a:r>
              <a:rPr lang="en-US" sz="1600" dirty="0" smtClean="0"/>
              <a:t/>
            </a:r>
            <a:br>
              <a:rPr lang="en-US" sz="1600" dirty="0" smtClean="0"/>
            </a:br>
            <a:r>
              <a:rPr lang="en-US" sz="1600" dirty="0" smtClean="0">
                <a:hlinkClick r:id="rId3"/>
              </a:rPr>
              <a:t>http://www.iqads.ro/mediacontinut/prezentari</a:t>
            </a:r>
            <a:r>
              <a:rPr lang="ro-RO" sz="1600" dirty="0" smtClean="0">
                <a:hlinkClick r:id="rId3"/>
              </a:rPr>
              <a:t>/Cupa_Agentiilor_la_Karaoke_2014_RO_General.pdf</a:t>
            </a:r>
            <a:r>
              <a:rPr lang="ro-RO" sz="1600" dirty="0" smtClean="0"/>
              <a:t> </a:t>
            </a:r>
          </a:p>
          <a:p>
            <a:pPr marL="0" indent="0">
              <a:spcBef>
                <a:spcPts val="200"/>
              </a:spcBef>
              <a:buNone/>
            </a:pPr>
            <a:r>
              <a:rPr lang="en-US" sz="1600" dirty="0">
                <a:hlinkClick r:id="rId4"/>
              </a:rPr>
              <a:t>http://www.iqads.ro/mediacontinut/prezentari</a:t>
            </a:r>
            <a:r>
              <a:rPr lang="ro-RO" sz="1600" dirty="0" smtClean="0">
                <a:hlinkClick r:id="rId4"/>
              </a:rPr>
              <a:t>/Cupa_Agentiilor_la_Karaoke_2014_RO_General.pptx</a:t>
            </a:r>
            <a:endParaRPr lang="ro-RO" sz="1600" dirty="0" smtClean="0"/>
          </a:p>
          <a:p>
            <a:pPr marL="0" indent="0">
              <a:spcBef>
                <a:spcPts val="200"/>
              </a:spcBef>
              <a:buNone/>
            </a:pPr>
            <a:r>
              <a:rPr lang="en-US" sz="1600" dirty="0" smtClean="0"/>
              <a:t/>
            </a:r>
            <a:br>
              <a:rPr lang="en-US" sz="1600" dirty="0" smtClean="0"/>
            </a:br>
            <a:endParaRPr lang="ro-RO" sz="1600" dirty="0" smtClean="0"/>
          </a:p>
        </p:txBody>
      </p:sp>
      <p:sp>
        <p:nvSpPr>
          <p:cNvPr id="4"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o-RO" sz="4000" dirty="0" smtClean="0"/>
              <a:t>Mai multe resurse despre </a:t>
            </a:r>
            <a:r>
              <a:rPr lang="ro-RO" sz="4000" dirty="0" err="1" smtClean="0"/>
              <a:t>Karaoke</a:t>
            </a:r>
            <a:endParaRPr lang="en-US" sz="4000"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631817"/>
            <a:ext cx="1043608" cy="1226183"/>
          </a:xfrm>
          <a:prstGeom prst="rect">
            <a:avLst/>
          </a:prstGeom>
        </p:spPr>
      </p:pic>
    </p:spTree>
    <p:extLst>
      <p:ext uri="{BB962C8B-B14F-4D97-AF65-F5344CB8AC3E}">
        <p14:creationId xmlns:p14="http://schemas.microsoft.com/office/powerpoint/2010/main" val="3254358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9688" y="6157913"/>
            <a:ext cx="9028112" cy="657225"/>
          </a:xfrm>
          <a:prstGeom prst="rect">
            <a:avLst/>
          </a:prstGeom>
          <a:noFill/>
          <a:ln>
            <a:noFill/>
          </a:ln>
        </p:spPr>
        <p:style>
          <a:lnRef idx="3">
            <a:schemeClr val="lt1"/>
          </a:lnRef>
          <a:fillRef idx="1">
            <a:schemeClr val="accent3"/>
          </a:fillRef>
          <a:effectRef idx="1">
            <a:schemeClr val="accent3"/>
          </a:effectRef>
          <a:fontRef idx="minor">
            <a:schemeClr val="lt1"/>
          </a:fontRef>
        </p:style>
        <p:txBody>
          <a:bodyPr anchor="ctr"/>
          <a:lstStyle/>
          <a:p>
            <a:pPr>
              <a:defRPr/>
            </a:pPr>
            <a:endParaRPr lang="ro-RO" b="1" dirty="0">
              <a:solidFill>
                <a:schemeClr val="tx1"/>
              </a:solidFill>
              <a:cs typeface="Arial" charset="0"/>
            </a:endParaRPr>
          </a:p>
        </p:txBody>
      </p:sp>
      <p:pic>
        <p:nvPicPr>
          <p:cNvPr id="14" name="Picture 10" descr="C:\PROIECTE\BUSINESS\Blue Idea\All-in-One\Logos\_Blue_Idea\_IQads\IQads_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24800" y="6218298"/>
            <a:ext cx="983059" cy="40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7"/>
          <p:cNvSpPr txBox="1">
            <a:spLocks noChangeArrowheads="1"/>
          </p:cNvSpPr>
          <p:nvPr/>
        </p:nvSpPr>
        <p:spPr bwMode="auto">
          <a:xfrm>
            <a:off x="7457280" y="5879744"/>
            <a:ext cx="16573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defRPr/>
            </a:pPr>
            <a:r>
              <a:rPr lang="ro-RO" sz="1600" b="1" dirty="0">
                <a:latin typeface="+mn-lt"/>
                <a:cs typeface="+mn-cs"/>
              </a:rPr>
              <a:t>u</a:t>
            </a:r>
            <a:r>
              <a:rPr lang="ro-RO" sz="1600" b="1" dirty="0" smtClean="0">
                <a:latin typeface="+mn-lt"/>
                <a:cs typeface="+mn-cs"/>
              </a:rPr>
              <a:t>n eveniment</a:t>
            </a:r>
            <a:endParaRPr lang="en-US" sz="1600" b="1" dirty="0" smtClean="0">
              <a:latin typeface="+mn-lt"/>
              <a:cs typeface="+mn-cs"/>
            </a:endParaRPr>
          </a:p>
        </p:txBody>
      </p:sp>
      <p:sp>
        <p:nvSpPr>
          <p:cNvPr id="3" name="TextBox 2"/>
          <p:cNvSpPr txBox="1"/>
          <p:nvPr/>
        </p:nvSpPr>
        <p:spPr>
          <a:xfrm>
            <a:off x="86518" y="6052343"/>
            <a:ext cx="8066881" cy="646331"/>
          </a:xfrm>
          <a:prstGeom prst="rect">
            <a:avLst/>
          </a:prstGeom>
          <a:noFill/>
        </p:spPr>
        <p:txBody>
          <a:bodyPr wrap="square" rtlCol="0">
            <a:spAutoFit/>
          </a:bodyPr>
          <a:lstStyle/>
          <a:p>
            <a:r>
              <a:rPr lang="en-US" dirty="0"/>
              <a:t> </a:t>
            </a:r>
            <a:r>
              <a:rPr lang="en-US" dirty="0" err="1"/>
              <a:t>Singura</a:t>
            </a:r>
            <a:r>
              <a:rPr lang="en-US" dirty="0"/>
              <a:t> </a:t>
            </a:r>
            <a:r>
              <a:rPr lang="en-US" dirty="0" err="1"/>
              <a:t>competiție</a:t>
            </a:r>
            <a:r>
              <a:rPr lang="en-US" dirty="0"/>
              <a:t> de </a:t>
            </a:r>
            <a:r>
              <a:rPr lang="ro-RO" dirty="0" smtClean="0"/>
              <a:t>gaming pentru oamenii de comunicare și marketing din RO</a:t>
            </a:r>
            <a:endParaRPr lang="en-US" dirty="0"/>
          </a:p>
          <a:p>
            <a:r>
              <a:rPr lang="en-US" dirty="0"/>
              <a:t> </a:t>
            </a:r>
            <a:r>
              <a:rPr lang="ro-RO" dirty="0" smtClean="0"/>
              <a:t>19</a:t>
            </a:r>
            <a:r>
              <a:rPr lang="en-US" dirty="0" smtClean="0"/>
              <a:t> </a:t>
            </a:r>
            <a:r>
              <a:rPr lang="en-US" dirty="0"/>
              <a:t>– </a:t>
            </a:r>
            <a:r>
              <a:rPr lang="en-US" dirty="0" smtClean="0"/>
              <a:t>2</a:t>
            </a:r>
            <a:r>
              <a:rPr lang="ro-RO" dirty="0" smtClean="0"/>
              <a:t>1</a:t>
            </a:r>
            <a:r>
              <a:rPr lang="en-US" dirty="0" smtClean="0"/>
              <a:t> </a:t>
            </a:r>
            <a:r>
              <a:rPr lang="ro-RO" dirty="0" smtClean="0"/>
              <a:t>noiembrie </a:t>
            </a:r>
            <a:r>
              <a:rPr lang="en-US" dirty="0" smtClean="0"/>
              <a:t>2014 </a:t>
            </a:r>
            <a:r>
              <a:rPr lang="en-US" dirty="0"/>
              <a:t>| </a:t>
            </a:r>
            <a:r>
              <a:rPr lang="en-US" dirty="0" smtClean="0">
                <a:hlinkClick r:id="rId3"/>
              </a:rPr>
              <a:t>CupaAgentiilor.ro/Gaming</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1660" y="1196752"/>
            <a:ext cx="3347540" cy="3933179"/>
          </a:xfrm>
          <a:prstGeom prst="rect">
            <a:avLst/>
          </a:prstGeom>
        </p:spPr>
      </p:pic>
    </p:spTree>
    <p:extLst>
      <p:ext uri="{BB962C8B-B14F-4D97-AF65-F5344CB8AC3E}">
        <p14:creationId xmlns:p14="http://schemas.microsoft.com/office/powerpoint/2010/main" val="24843713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763" y="4762"/>
            <a:ext cx="9153525" cy="684847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0" y="5619117"/>
            <a:ext cx="1099250" cy="1291560"/>
          </a:xfrm>
          <a:prstGeom prst="rect">
            <a:avLst/>
          </a:prstGeom>
        </p:spPr>
      </p:pic>
      <p:sp>
        <p:nvSpPr>
          <p:cNvPr id="5" name="Rectangle 4"/>
          <p:cNvSpPr/>
          <p:nvPr/>
        </p:nvSpPr>
        <p:spPr>
          <a:xfrm>
            <a:off x="7452320" y="116632"/>
            <a:ext cx="1440160" cy="9361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02790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788696"/>
            <a:ext cx="1881208" cy="10340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Box 4"/>
          <p:cNvSpPr txBox="1"/>
          <p:nvPr/>
        </p:nvSpPr>
        <p:spPr>
          <a:xfrm>
            <a:off x="2747376" y="76200"/>
            <a:ext cx="5553315" cy="646331"/>
          </a:xfrm>
          <a:prstGeom prst="rect">
            <a:avLst/>
          </a:prstGeom>
          <a:noFill/>
        </p:spPr>
        <p:txBody>
          <a:bodyPr wrap="none" rtlCol="0">
            <a:spAutoFit/>
          </a:bodyPr>
          <a:lstStyle/>
          <a:p>
            <a:pPr algn="ctr"/>
            <a:r>
              <a:rPr lang="en-US" sz="3600" smtClean="0">
                <a:latin typeface="Trebuchet MS" panose="020B0603020202020204" pitchFamily="34" charset="0"/>
              </a:rPr>
              <a:t>Cupa Agen</a:t>
            </a:r>
            <a:r>
              <a:rPr lang="ro-RO" sz="3600" smtClean="0">
                <a:latin typeface="Trebuchet MS" panose="020B0603020202020204" pitchFamily="34" charset="0"/>
              </a:rPr>
              <a:t>țiilor la Gaming</a:t>
            </a:r>
            <a:endParaRPr lang="en-US" sz="3600">
              <a:latin typeface="Trebuchet MS" panose="020B0603020202020204" pitchFamily="34" charset="0"/>
            </a:endParaRPr>
          </a:p>
        </p:txBody>
      </p:sp>
      <p:sp>
        <p:nvSpPr>
          <p:cNvPr id="6" name="Rectangle 5"/>
          <p:cNvSpPr/>
          <p:nvPr/>
        </p:nvSpPr>
        <p:spPr>
          <a:xfrm>
            <a:off x="2743200" y="609600"/>
            <a:ext cx="5372100" cy="757130"/>
          </a:xfrm>
          <a:prstGeom prst="rect">
            <a:avLst/>
          </a:prstGeom>
        </p:spPr>
        <p:txBody>
          <a:bodyPr wrap="square">
            <a:spAutoFit/>
          </a:bodyPr>
          <a:lstStyle/>
          <a:p>
            <a:pPr marL="285750" indent="-285750" algn="ctr">
              <a:lnSpc>
                <a:spcPct val="120000"/>
              </a:lnSpc>
              <a:buNone/>
              <a:defRPr/>
            </a:pPr>
            <a:r>
              <a:rPr lang="ro-RO" b="1" smtClean="0">
                <a:solidFill>
                  <a:srgbClr val="FF0000"/>
                </a:solidFill>
                <a:latin typeface="Trebuchet MS" panose="020B0603020202020204" pitchFamily="34" charset="0"/>
                <a:cs typeface="Calibri" pitchFamily="34" charset="0"/>
              </a:rPr>
              <a:t>Cei mai tari gameri din publicitate se luptă pentru victoria totală.</a:t>
            </a:r>
            <a:endParaRPr lang="en-US" b="1" dirty="0">
              <a:latin typeface="Trebuchet MS" panose="020B0603020202020204" pitchFamily="34" charset="0"/>
            </a:endParaRPr>
          </a:p>
        </p:txBody>
      </p:sp>
      <p:sp>
        <p:nvSpPr>
          <p:cNvPr id="7" name="Rectangle 6"/>
          <p:cNvSpPr/>
          <p:nvPr/>
        </p:nvSpPr>
        <p:spPr>
          <a:xfrm>
            <a:off x="1981200" y="1313557"/>
            <a:ext cx="7010400" cy="5509200"/>
          </a:xfrm>
          <a:prstGeom prst="rect">
            <a:avLst/>
          </a:prstGeom>
        </p:spPr>
        <p:txBody>
          <a:bodyPr wrap="square">
            <a:spAutoFit/>
          </a:bodyPr>
          <a:lstStyle/>
          <a:p>
            <a:pPr marL="285750" indent="-285750">
              <a:buFont typeface="Arial" panose="020B0604020202020204" pitchFamily="34" charset="0"/>
              <a:buChar char="•"/>
            </a:pPr>
            <a:r>
              <a:rPr lang="ro-RO" sz="1600" dirty="0" smtClean="0">
                <a:latin typeface="Trebuchet MS" pitchFamily="34" charset="0"/>
              </a:rPr>
              <a:t>Cel mai important eveniment dedicat pasionaților de gaming din industria creativă din România, aflat la prima ediție,</a:t>
            </a:r>
            <a:br>
              <a:rPr lang="ro-RO" sz="1600" dirty="0" smtClean="0">
                <a:latin typeface="Trebuchet MS" pitchFamily="34" charset="0"/>
              </a:rPr>
            </a:br>
            <a:r>
              <a:rPr lang="ro-RO" sz="1600" dirty="0" smtClean="0">
                <a:latin typeface="Trebuchet MS" pitchFamily="34" charset="0"/>
              </a:rPr>
              <a:t> pe 1</a:t>
            </a:r>
            <a:r>
              <a:rPr lang="it-IT" sz="1600" dirty="0" smtClean="0">
                <a:latin typeface="Trebuchet MS" panose="020B0603020202020204" pitchFamily="34" charset="0"/>
              </a:rPr>
              <a:t>9, </a:t>
            </a:r>
            <a:r>
              <a:rPr lang="ro-RO" sz="1600" dirty="0" smtClean="0">
                <a:latin typeface="Trebuchet MS" panose="020B0603020202020204" pitchFamily="34" charset="0"/>
              </a:rPr>
              <a:t>2</a:t>
            </a:r>
            <a:r>
              <a:rPr lang="it-IT" sz="1600" dirty="0" smtClean="0">
                <a:latin typeface="Trebuchet MS" panose="020B0603020202020204" pitchFamily="34" charset="0"/>
              </a:rPr>
              <a:t>0 </a:t>
            </a:r>
            <a:r>
              <a:rPr lang="ro-RO" sz="1600" dirty="0">
                <a:latin typeface="Trebuchet MS" panose="020B0603020202020204" pitchFamily="34" charset="0"/>
              </a:rPr>
              <a:t>ș</a:t>
            </a:r>
            <a:r>
              <a:rPr lang="it-IT" sz="1600" dirty="0" smtClean="0">
                <a:latin typeface="Trebuchet MS" panose="020B0603020202020204" pitchFamily="34" charset="0"/>
              </a:rPr>
              <a:t>i</a:t>
            </a:r>
            <a:r>
              <a:rPr lang="ro-RO" sz="1600" dirty="0" smtClean="0">
                <a:latin typeface="Trebuchet MS" panose="020B0603020202020204" pitchFamily="34" charset="0"/>
              </a:rPr>
              <a:t> 2</a:t>
            </a:r>
            <a:r>
              <a:rPr lang="it-IT" sz="1600" dirty="0" smtClean="0">
                <a:latin typeface="Trebuchet MS" panose="020B0603020202020204" pitchFamily="34" charset="0"/>
              </a:rPr>
              <a:t>1 </a:t>
            </a:r>
            <a:r>
              <a:rPr lang="ro-RO" sz="1600" dirty="0" smtClean="0">
                <a:latin typeface="Trebuchet MS" panose="020B0603020202020204" pitchFamily="34" charset="0"/>
              </a:rPr>
              <a:t>noiembrie</a:t>
            </a:r>
          </a:p>
          <a:p>
            <a:pPr marL="285750" indent="-285750">
              <a:buFont typeface="Arial" panose="020B0604020202020204" pitchFamily="34" charset="0"/>
              <a:buChar char="•"/>
            </a:pPr>
            <a:endParaRPr lang="ro-RO" sz="1600" dirty="0" smtClean="0">
              <a:latin typeface="Trebuchet MS" panose="020B0603020202020204" pitchFamily="34" charset="0"/>
            </a:endParaRPr>
          </a:p>
          <a:p>
            <a:pPr marL="285750" indent="-285750">
              <a:buFont typeface="Arial" panose="020B0604020202020204" pitchFamily="34" charset="0"/>
              <a:buChar char="•"/>
            </a:pPr>
            <a:r>
              <a:rPr lang="ro-RO" sz="1600" b="1" dirty="0" smtClean="0">
                <a:solidFill>
                  <a:srgbClr val="C00000"/>
                </a:solidFill>
                <a:latin typeface="Trebuchet MS" panose="020B0603020202020204" pitchFamily="34" charset="0"/>
              </a:rPr>
              <a:t>Premieră</a:t>
            </a:r>
            <a:r>
              <a:rPr lang="ro-RO" sz="1600" b="1" dirty="0">
                <a:latin typeface="Trebuchet MS" panose="020B0603020202020204" pitchFamily="34" charset="0"/>
              </a:rPr>
              <a:t>. </a:t>
            </a:r>
            <a:r>
              <a:rPr lang="ro-RO" sz="1600" dirty="0" smtClean="0">
                <a:latin typeface="Trebuchet MS" panose="020B0603020202020204" pitchFamily="34" charset="0"/>
              </a:rPr>
              <a:t>Cupa </a:t>
            </a:r>
            <a:r>
              <a:rPr lang="ro-RO" sz="1600" dirty="0">
                <a:latin typeface="Trebuchet MS" panose="020B0603020202020204" pitchFamily="34" charset="0"/>
              </a:rPr>
              <a:t>este singurul eveniment care oferă un playground comun celor pasionați de gaming din </a:t>
            </a:r>
            <a:r>
              <a:rPr lang="ro-RO" sz="1600" dirty="0" smtClean="0">
                <a:latin typeface="Trebuchet MS" panose="020B0603020202020204" pitchFamily="34" charset="0"/>
              </a:rPr>
              <a:t>agenții</a:t>
            </a:r>
          </a:p>
          <a:p>
            <a:pPr marL="285750" indent="-285750">
              <a:buFont typeface="Arial" panose="020B0604020202020204" pitchFamily="34" charset="0"/>
              <a:buChar char="•"/>
            </a:pPr>
            <a:endParaRPr lang="ro-RO" sz="1600" dirty="0">
              <a:latin typeface="Trebuchet MS" panose="020B0603020202020204" pitchFamily="34" charset="0"/>
            </a:endParaRPr>
          </a:p>
          <a:p>
            <a:pPr marL="285750" indent="-285750">
              <a:buFont typeface="Arial" panose="020B0604020202020204" pitchFamily="34" charset="0"/>
              <a:buChar char="•"/>
            </a:pPr>
            <a:r>
              <a:rPr lang="ro-RO" sz="1600" b="1" dirty="0">
                <a:solidFill>
                  <a:srgbClr val="C00000"/>
                </a:solidFill>
                <a:latin typeface="Trebuchet MS" panose="020B0603020202020204" pitchFamily="34" charset="0"/>
              </a:rPr>
              <a:t>Accesibilitate</a:t>
            </a:r>
            <a:r>
              <a:rPr lang="ro-RO" sz="1600" b="1" dirty="0">
                <a:latin typeface="Trebuchet MS" panose="020B0603020202020204" pitchFamily="34" charset="0"/>
              </a:rPr>
              <a:t>. </a:t>
            </a:r>
            <a:r>
              <a:rPr lang="ro-RO" sz="1600" dirty="0">
                <a:latin typeface="Trebuchet MS" panose="020B0603020202020204" pitchFamily="34" charset="0"/>
              </a:rPr>
              <a:t>Jocurile din competiție au fost alese tocmai ca să stimuleze participarea - </a:t>
            </a:r>
            <a:r>
              <a:rPr lang="ro-RO" sz="1600" dirty="0" smtClean="0">
                <a:latin typeface="Trebuchet MS" panose="020B0603020202020204" pitchFamily="34" charset="0"/>
              </a:rPr>
              <a:t>sunt </a:t>
            </a:r>
            <a:r>
              <a:rPr lang="ro-RO" sz="1600" dirty="0">
                <a:latin typeface="Trebuchet MS" panose="020B0603020202020204" pitchFamily="34" charset="0"/>
              </a:rPr>
              <a:t>bineveniți </a:t>
            </a:r>
            <a:r>
              <a:rPr lang="ro-RO" sz="1600" i="1" dirty="0">
                <a:latin typeface="Trebuchet MS" panose="020B0603020202020204" pitchFamily="34" charset="0"/>
              </a:rPr>
              <a:t>maniac </a:t>
            </a:r>
            <a:r>
              <a:rPr lang="ro-RO" sz="1600" i="1" dirty="0" err="1">
                <a:latin typeface="Trebuchet MS" panose="020B0603020202020204" pitchFamily="34" charset="0"/>
              </a:rPr>
              <a:t>gamers</a:t>
            </a:r>
            <a:r>
              <a:rPr lang="ro-RO" sz="1600" dirty="0">
                <a:latin typeface="Trebuchet MS" panose="020B0603020202020204" pitchFamily="34" charset="0"/>
              </a:rPr>
              <a:t>, </a:t>
            </a:r>
            <a:r>
              <a:rPr lang="ro-RO" sz="1600" i="1" dirty="0" err="1">
                <a:latin typeface="Trebuchet MS" panose="020B0603020202020204" pitchFamily="34" charset="0"/>
              </a:rPr>
              <a:t>casual</a:t>
            </a:r>
            <a:r>
              <a:rPr lang="ro-RO" sz="1600" i="1" dirty="0">
                <a:latin typeface="Trebuchet MS" panose="020B0603020202020204" pitchFamily="34" charset="0"/>
              </a:rPr>
              <a:t> </a:t>
            </a:r>
            <a:r>
              <a:rPr lang="ro-RO" sz="1600" i="1" dirty="0" err="1">
                <a:latin typeface="Trebuchet MS" panose="020B0603020202020204" pitchFamily="34" charset="0"/>
              </a:rPr>
              <a:t>gamers</a:t>
            </a:r>
            <a:r>
              <a:rPr lang="ro-RO" sz="1600" i="1" dirty="0">
                <a:latin typeface="Trebuchet MS" panose="020B0603020202020204" pitchFamily="34" charset="0"/>
              </a:rPr>
              <a:t> </a:t>
            </a:r>
            <a:r>
              <a:rPr lang="ro-RO" sz="1600" dirty="0">
                <a:latin typeface="Trebuchet MS" panose="020B0603020202020204" pitchFamily="34" charset="0"/>
              </a:rPr>
              <a:t>și</a:t>
            </a:r>
            <a:r>
              <a:rPr lang="ro-RO" sz="1600" i="1" dirty="0">
                <a:latin typeface="Trebuchet MS" panose="020B0603020202020204" pitchFamily="34" charset="0"/>
              </a:rPr>
              <a:t> </a:t>
            </a:r>
            <a:r>
              <a:rPr lang="ro-RO" sz="1600" i="1" dirty="0" err="1">
                <a:latin typeface="Trebuchet MS" panose="020B0603020202020204" pitchFamily="34" charset="0"/>
              </a:rPr>
              <a:t>newbies</a:t>
            </a:r>
            <a:r>
              <a:rPr lang="ro-RO" sz="1600" i="1" dirty="0">
                <a:latin typeface="Trebuchet MS" panose="020B0603020202020204" pitchFamily="34" charset="0"/>
              </a:rPr>
              <a:t> </a:t>
            </a:r>
            <a:r>
              <a:rPr lang="ro-RO" sz="1600" dirty="0">
                <a:latin typeface="Trebuchet MS" panose="020B0603020202020204" pitchFamily="34" charset="0"/>
              </a:rPr>
              <a:t>+ </a:t>
            </a:r>
            <a:r>
              <a:rPr lang="ro-RO" sz="1600" dirty="0" smtClean="0">
                <a:latin typeface="Trebuchet MS" panose="020B0603020202020204" pitchFamily="34" charset="0"/>
              </a:rPr>
              <a:t>suporterii lor</a:t>
            </a:r>
          </a:p>
          <a:p>
            <a:pPr marL="285750" indent="-285750">
              <a:buFont typeface="Arial" panose="020B0604020202020204" pitchFamily="34" charset="0"/>
              <a:buChar char="•"/>
            </a:pPr>
            <a:endParaRPr lang="ro-RO" sz="1600" dirty="0">
              <a:latin typeface="Trebuchet MS" panose="020B0603020202020204" pitchFamily="34" charset="0"/>
            </a:endParaRPr>
          </a:p>
          <a:p>
            <a:pPr marL="285750" indent="-285750">
              <a:buFont typeface="Arial" panose="020B0604020202020204" pitchFamily="34" charset="0"/>
              <a:buChar char="•"/>
            </a:pPr>
            <a:r>
              <a:rPr lang="ro-RO" sz="1600" b="1" dirty="0">
                <a:solidFill>
                  <a:srgbClr val="C00000"/>
                </a:solidFill>
                <a:latin typeface="Trebuchet MS" panose="020B0603020202020204" pitchFamily="34" charset="0"/>
              </a:rPr>
              <a:t>Prestigiu</a:t>
            </a:r>
            <a:r>
              <a:rPr lang="ro-RO" sz="1600" b="1" dirty="0">
                <a:latin typeface="Trebuchet MS" panose="020B0603020202020204" pitchFamily="34" charset="0"/>
              </a:rPr>
              <a:t>. </a:t>
            </a:r>
            <a:r>
              <a:rPr lang="ro-RO" sz="1600" dirty="0" err="1">
                <a:latin typeface="Trebuchet MS" panose="020B0603020202020204" pitchFamily="34" charset="0"/>
              </a:rPr>
              <a:t>Gamerii</a:t>
            </a:r>
            <a:r>
              <a:rPr lang="ro-RO" sz="1600" dirty="0">
                <a:latin typeface="Trebuchet MS" panose="020B0603020202020204" pitchFamily="34" charset="0"/>
              </a:rPr>
              <a:t> </a:t>
            </a:r>
            <a:r>
              <a:rPr lang="ro-RO" sz="1600" dirty="0" smtClean="0">
                <a:latin typeface="Trebuchet MS" panose="020B0603020202020204" pitchFamily="34" charset="0"/>
              </a:rPr>
              <a:t>urcă </a:t>
            </a:r>
            <a:r>
              <a:rPr lang="ro-RO" sz="1600" dirty="0">
                <a:latin typeface="Trebuchet MS" panose="020B0603020202020204" pitchFamily="34" charset="0"/>
              </a:rPr>
              <a:t>la nivelul următor, trecând de la confruntările în grup restrâns la o competiție desfășurată cu toată </a:t>
            </a:r>
            <a:r>
              <a:rPr lang="ro-RO" sz="1600" dirty="0" smtClean="0">
                <a:latin typeface="Trebuchet MS" panose="020B0603020202020204" pitchFamily="34" charset="0"/>
              </a:rPr>
              <a:t>industria</a:t>
            </a:r>
          </a:p>
          <a:p>
            <a:pPr marL="285750" indent="-285750">
              <a:buFont typeface="Arial" panose="020B0604020202020204" pitchFamily="34" charset="0"/>
              <a:buChar char="•"/>
            </a:pPr>
            <a:endParaRPr lang="ro-RO" sz="1600" dirty="0">
              <a:latin typeface="Trebuchet MS" panose="020B0603020202020204" pitchFamily="34" charset="0"/>
            </a:endParaRPr>
          </a:p>
          <a:p>
            <a:pPr marL="285750" indent="-285750">
              <a:buFont typeface="Arial" panose="020B0604020202020204" pitchFamily="34" charset="0"/>
              <a:buChar char="•"/>
            </a:pPr>
            <a:r>
              <a:rPr lang="ro-RO" sz="1600" b="1" dirty="0" err="1">
                <a:solidFill>
                  <a:srgbClr val="C00000"/>
                </a:solidFill>
                <a:latin typeface="Trebuchet MS" panose="020B0603020202020204" pitchFamily="34" charset="0"/>
              </a:rPr>
              <a:t>Fun</a:t>
            </a:r>
            <a:r>
              <a:rPr lang="ro-RO" sz="1600" b="1" dirty="0">
                <a:latin typeface="Trebuchet MS" panose="020B0603020202020204" pitchFamily="34" charset="0"/>
              </a:rPr>
              <a:t>. </a:t>
            </a:r>
            <a:r>
              <a:rPr lang="ro-RO" sz="1600" dirty="0">
                <a:latin typeface="Trebuchet MS" panose="020B0603020202020204" pitchFamily="34" charset="0"/>
              </a:rPr>
              <a:t>Conținutul cupei și activitățile din jurul său o vor face interesant de </a:t>
            </a:r>
            <a:r>
              <a:rPr lang="ro-RO" sz="1600" dirty="0" smtClean="0">
                <a:latin typeface="Trebuchet MS" panose="020B0603020202020204" pitchFamily="34" charset="0"/>
              </a:rPr>
              <a:t>urmărit pentru toți cei prezenți și în </a:t>
            </a:r>
            <a:r>
              <a:rPr lang="ro-RO" sz="1600" dirty="0">
                <a:latin typeface="Trebuchet MS" panose="020B0603020202020204" pitchFamily="34" charset="0"/>
              </a:rPr>
              <a:t>același </a:t>
            </a:r>
            <a:r>
              <a:rPr lang="ro-RO" sz="1600" dirty="0" smtClean="0">
                <a:latin typeface="Trebuchet MS" panose="020B0603020202020204" pitchFamily="34" charset="0"/>
              </a:rPr>
              <a:t>timp, e </a:t>
            </a:r>
            <a:r>
              <a:rPr lang="ro-RO" sz="1600" dirty="0">
                <a:latin typeface="Trebuchet MS" panose="020B0603020202020204" pitchFamily="34" charset="0"/>
              </a:rPr>
              <a:t>o formă neconvențională de </a:t>
            </a:r>
            <a:r>
              <a:rPr lang="ro-RO" sz="1600" dirty="0" err="1">
                <a:latin typeface="Trebuchet MS" panose="020B0603020202020204" pitchFamily="34" charset="0"/>
              </a:rPr>
              <a:t>teambuilding</a:t>
            </a:r>
            <a:r>
              <a:rPr lang="ro-RO" sz="1600" dirty="0">
                <a:latin typeface="Trebuchet MS" panose="020B0603020202020204" pitchFamily="34" charset="0"/>
              </a:rPr>
              <a:t> pentru agenții și un spectacol pentru </a:t>
            </a:r>
            <a:r>
              <a:rPr lang="ro-RO" sz="1600" dirty="0" smtClean="0">
                <a:latin typeface="Trebuchet MS" panose="020B0603020202020204" pitchFamily="34" charset="0"/>
              </a:rPr>
              <a:t>pasionați</a:t>
            </a:r>
          </a:p>
          <a:p>
            <a:pPr marL="285750" indent="-285750">
              <a:buFont typeface="Arial" panose="020B0604020202020204" pitchFamily="34" charset="0"/>
              <a:buChar char="•"/>
            </a:pPr>
            <a:endParaRPr lang="ro-RO" sz="1600" dirty="0">
              <a:latin typeface="Trebuchet MS" panose="020B0603020202020204" pitchFamily="34" charset="0"/>
            </a:endParaRPr>
          </a:p>
          <a:p>
            <a:pPr marL="285750" indent="-285750">
              <a:buFont typeface="Arial" panose="020B0604020202020204" pitchFamily="34" charset="0"/>
              <a:buChar char="•"/>
            </a:pPr>
            <a:r>
              <a:rPr lang="ro-RO" sz="1600" b="1" dirty="0" err="1">
                <a:solidFill>
                  <a:srgbClr val="C00000"/>
                </a:solidFill>
                <a:latin typeface="Trebuchet MS" panose="020B0603020202020204" pitchFamily="34" charset="0"/>
              </a:rPr>
              <a:t>Endorsement</a:t>
            </a:r>
            <a:r>
              <a:rPr lang="ro-RO" sz="1600" dirty="0">
                <a:latin typeface="Trebuchet MS" panose="020B0603020202020204" pitchFamily="34" charset="0"/>
              </a:rPr>
              <a:t>. Organizată cu o frecvență anuală, </a:t>
            </a:r>
            <a:r>
              <a:rPr lang="ro-RO" sz="1600" dirty="0" smtClean="0">
                <a:latin typeface="Trebuchet MS" panose="020B0603020202020204" pitchFamily="34" charset="0"/>
              </a:rPr>
              <a:t>Cupa </a:t>
            </a:r>
            <a:r>
              <a:rPr lang="ro-RO" sz="1600" dirty="0">
                <a:latin typeface="Trebuchet MS" panose="020B0603020202020204" pitchFamily="34" charset="0"/>
              </a:rPr>
              <a:t>va </a:t>
            </a:r>
            <a:endParaRPr lang="ro-RO" sz="1600" dirty="0" smtClean="0">
              <a:latin typeface="Trebuchet MS" panose="020B0603020202020204" pitchFamily="34" charset="0"/>
            </a:endParaRPr>
          </a:p>
          <a:p>
            <a:r>
              <a:rPr lang="ro-RO" sz="1600" dirty="0">
                <a:latin typeface="Trebuchet MS" panose="020B0603020202020204" pitchFamily="34" charset="0"/>
              </a:rPr>
              <a:t> </a:t>
            </a:r>
            <a:r>
              <a:rPr lang="ro-RO" sz="1600" dirty="0" smtClean="0">
                <a:latin typeface="Trebuchet MS" panose="020B0603020202020204" pitchFamily="34" charset="0"/>
              </a:rPr>
              <a:t>    deveni </a:t>
            </a:r>
            <a:r>
              <a:rPr lang="ro-RO" sz="1600" dirty="0">
                <a:latin typeface="Trebuchet MS" panose="020B0603020202020204" pitchFamily="34" charset="0"/>
              </a:rPr>
              <a:t>rapid un eveniment tradițional de reîntâlnire a </a:t>
            </a:r>
            <a:endParaRPr lang="ro-RO" sz="1600" dirty="0" smtClean="0">
              <a:latin typeface="Trebuchet MS" panose="020B0603020202020204" pitchFamily="34" charset="0"/>
            </a:endParaRPr>
          </a:p>
          <a:p>
            <a:r>
              <a:rPr lang="ro-RO" sz="1600" dirty="0">
                <a:latin typeface="Trebuchet MS" panose="020B0603020202020204" pitchFamily="34" charset="0"/>
              </a:rPr>
              <a:t> </a:t>
            </a:r>
            <a:r>
              <a:rPr lang="ro-RO" sz="1600" dirty="0" smtClean="0">
                <a:latin typeface="Trebuchet MS" panose="020B0603020202020204" pitchFamily="34" charset="0"/>
              </a:rPr>
              <a:t>    oamenilor din breaslă</a:t>
            </a:r>
            <a:endParaRPr lang="en-US" sz="1600" dirty="0" smtClean="0">
              <a:latin typeface="Trebuchet MS" panose="020B0603020202020204" pitchFamily="34" charset="0"/>
            </a:endParaRPr>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94" t="39179" r="43548" b="30033"/>
          <a:stretch/>
        </p:blipFill>
        <p:spPr bwMode="auto">
          <a:xfrm rot="16200000">
            <a:off x="-1961087" y="1933702"/>
            <a:ext cx="5816081" cy="1893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0" y="5619117"/>
            <a:ext cx="1099250" cy="1291560"/>
          </a:xfrm>
          <a:prstGeom prst="rect">
            <a:avLst/>
          </a:prstGeom>
        </p:spPr>
      </p:pic>
    </p:spTree>
    <p:extLst>
      <p:ext uri="{BB962C8B-B14F-4D97-AF65-F5344CB8AC3E}">
        <p14:creationId xmlns:p14="http://schemas.microsoft.com/office/powerpoint/2010/main" val="2403284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788024" y="188640"/>
            <a:ext cx="4355976" cy="6964363"/>
          </a:xfrm>
        </p:spPr>
        <p:txBody>
          <a:bodyPr>
            <a:noAutofit/>
          </a:bodyPr>
          <a:lstStyle/>
          <a:p>
            <a:pPr marL="0" indent="0">
              <a:buNone/>
            </a:pPr>
            <a:r>
              <a:rPr lang="ro-RO" sz="2000" b="1" dirty="0" smtClean="0">
                <a:solidFill>
                  <a:srgbClr val="C00000"/>
                </a:solidFill>
                <a:latin typeface="Trebuchet MS" panose="020B0603020202020204" pitchFamily="34" charset="0"/>
              </a:rPr>
              <a:t>Beneficii ale asocierii</a:t>
            </a:r>
          </a:p>
          <a:p>
            <a:pPr marL="0" indent="0">
              <a:buNone/>
            </a:pPr>
            <a:endParaRPr lang="ro-RO" sz="1600" b="1" dirty="0" smtClean="0">
              <a:solidFill>
                <a:srgbClr val="C00000"/>
              </a:solidFill>
              <a:latin typeface="Trebuchet MS" panose="020B0603020202020204" pitchFamily="34" charset="0"/>
            </a:endParaRPr>
          </a:p>
          <a:p>
            <a:r>
              <a:rPr lang="vi-VN" sz="1600" b="1" dirty="0" smtClean="0">
                <a:latin typeface="Trebuchet MS" panose="020B0603020202020204" pitchFamily="34" charset="0"/>
              </a:rPr>
              <a:t>Pentru agenții: </a:t>
            </a:r>
            <a:r>
              <a:rPr lang="vi-VN" sz="1600" dirty="0" smtClean="0">
                <a:latin typeface="Trebuchet MS" panose="020B0603020202020204" pitchFamily="34" charset="0"/>
              </a:rPr>
              <a:t>locul unde se pot realiza activări, demo creativ și competiții dedicate </a:t>
            </a:r>
            <a:r>
              <a:rPr lang="ro-RO" sz="1600" dirty="0" smtClean="0">
                <a:latin typeface="Trebuchet MS" panose="020B0603020202020204" pitchFamily="34" charset="0"/>
              </a:rPr>
              <a:t>mai multe tipuri de branduri: </a:t>
            </a:r>
            <a:r>
              <a:rPr lang="vi-VN" sz="1600" dirty="0">
                <a:latin typeface="Trebuchet MS" panose="020B0603020202020204" pitchFamily="34" charset="0"/>
              </a:rPr>
              <a:t>pentru </a:t>
            </a:r>
            <a:r>
              <a:rPr lang="ro-RO" sz="1600" dirty="0" err="1" smtClean="0">
                <a:latin typeface="Trebuchet MS" panose="020B0603020202020204" pitchFamily="34" charset="0"/>
              </a:rPr>
              <a:t>snacks</a:t>
            </a:r>
            <a:r>
              <a:rPr lang="ro-RO" sz="1600" dirty="0" smtClean="0">
                <a:latin typeface="Trebuchet MS" panose="020B0603020202020204" pitchFamily="34" charset="0"/>
              </a:rPr>
              <a:t>, băuturi răcoritoare, energizante etc.</a:t>
            </a:r>
            <a:endParaRPr lang="ro-RO" sz="1600" dirty="0">
              <a:latin typeface="Trebuchet MS" panose="020B0603020202020204" pitchFamily="34" charset="0"/>
            </a:endParaRPr>
          </a:p>
          <a:p>
            <a:endParaRPr lang="vi-VN" sz="1600" dirty="0">
              <a:latin typeface="Trebuchet MS" panose="020B0603020202020204" pitchFamily="34" charset="0"/>
            </a:endParaRPr>
          </a:p>
          <a:p>
            <a:r>
              <a:rPr lang="vi-VN" sz="1600" b="1" dirty="0">
                <a:latin typeface="Trebuchet MS" panose="020B0603020202020204" pitchFamily="34" charset="0"/>
              </a:rPr>
              <a:t>Pentru branduri: </a:t>
            </a:r>
            <a:r>
              <a:rPr lang="vi-VN" sz="1600" dirty="0">
                <a:latin typeface="Trebuchet MS" panose="020B0603020202020204" pitchFamily="34" charset="0"/>
              </a:rPr>
              <a:t>locul unde se strâng cei </a:t>
            </a:r>
            <a:r>
              <a:rPr lang="ro-RO" sz="1600" dirty="0" smtClean="0">
                <a:latin typeface="Trebuchet MS" panose="020B0603020202020204" pitchFamily="34" charset="0"/>
              </a:rPr>
              <a:t>publicitarii pasionaţi de gaming, care se luptă for the ultimate win</a:t>
            </a:r>
          </a:p>
          <a:p>
            <a:endParaRPr lang="vi-VN" sz="1600" dirty="0">
              <a:latin typeface="Trebuchet MS" panose="020B0603020202020204" pitchFamily="34" charset="0"/>
            </a:endParaRPr>
          </a:p>
          <a:p>
            <a:r>
              <a:rPr lang="vi-VN" sz="1600" b="1" dirty="0">
                <a:latin typeface="Trebuchet MS" panose="020B0603020202020204" pitchFamily="34" charset="0"/>
              </a:rPr>
              <a:t>Pentru participanți</a:t>
            </a:r>
            <a:r>
              <a:rPr lang="vi-VN" sz="1600" dirty="0">
                <a:latin typeface="Trebuchet MS" panose="020B0603020202020204" pitchFamily="34" charset="0"/>
              </a:rPr>
              <a:t>: locul unui teambuilding și chiul creativ cu industria, luptă de </a:t>
            </a:r>
            <a:r>
              <a:rPr lang="vi-VN" sz="1600" dirty="0" smtClean="0">
                <a:latin typeface="Trebuchet MS" panose="020B0603020202020204" pitchFamily="34" charset="0"/>
              </a:rPr>
              <a:t>ego</a:t>
            </a:r>
            <a:endParaRPr lang="ro-RO" sz="1600" dirty="0" smtClean="0">
              <a:latin typeface="Trebuchet MS" panose="020B0603020202020204" pitchFamily="34" charset="0"/>
            </a:endParaRPr>
          </a:p>
          <a:p>
            <a:endParaRPr lang="vi-VN" sz="1600" dirty="0">
              <a:latin typeface="Trebuchet MS" panose="020B0603020202020204" pitchFamily="34" charset="0"/>
            </a:endParaRPr>
          </a:p>
          <a:p>
            <a:r>
              <a:rPr lang="vi-VN" sz="1600" b="1" dirty="0">
                <a:latin typeface="Trebuchet MS" panose="020B0603020202020204" pitchFamily="34" charset="0"/>
              </a:rPr>
              <a:t>Branduri prezente în 2014: </a:t>
            </a:r>
            <a:r>
              <a:rPr lang="vi-VN" sz="1600" dirty="0">
                <a:latin typeface="Trebuchet MS" panose="020B0603020202020204" pitchFamily="34" charset="0"/>
              </a:rPr>
              <a:t>nici unul confirmat până în acest moment</a:t>
            </a:r>
          </a:p>
          <a:p>
            <a:endParaRPr lang="ro-RO" sz="1600" dirty="0" smtClean="0">
              <a:latin typeface="Trebuchet MS" panose="020B0603020202020204" pitchFamily="34" charset="0"/>
            </a:endParaRPr>
          </a:p>
        </p:txBody>
      </p:sp>
      <p:sp>
        <p:nvSpPr>
          <p:cNvPr id="2" name="Rectangle 1"/>
          <p:cNvSpPr/>
          <p:nvPr/>
        </p:nvSpPr>
        <p:spPr>
          <a:xfrm>
            <a:off x="251520" y="246122"/>
            <a:ext cx="4680520" cy="5570756"/>
          </a:xfrm>
          <a:prstGeom prst="rect">
            <a:avLst/>
          </a:prstGeom>
        </p:spPr>
        <p:txBody>
          <a:bodyPr wrap="square">
            <a:spAutoFit/>
          </a:bodyPr>
          <a:lstStyle/>
          <a:p>
            <a:r>
              <a:rPr lang="ro-RO" sz="2000" b="1" dirty="0" smtClean="0">
                <a:solidFill>
                  <a:srgbClr val="C00000"/>
                </a:solidFill>
                <a:latin typeface="Trebuchet MS" panose="020B0603020202020204" pitchFamily="34" charset="0"/>
              </a:rPr>
              <a:t>Profil participanţi</a:t>
            </a:r>
          </a:p>
          <a:p>
            <a:endParaRPr lang="ro-RO" sz="1600" b="1" dirty="0">
              <a:solidFill>
                <a:srgbClr val="C00000"/>
              </a:solidFill>
              <a:latin typeface="Trebuchet MS" panose="020B0603020202020204" pitchFamily="34" charset="0"/>
            </a:endParaRPr>
          </a:p>
          <a:p>
            <a:r>
              <a:rPr lang="vi-VN" sz="1600" dirty="0"/>
              <a:t>Profesionişti care activează în </a:t>
            </a:r>
            <a:r>
              <a:rPr lang="ro-RO" sz="1600" dirty="0" smtClean="0">
                <a:latin typeface="Trebuchet MS" panose="020B0603020202020204" pitchFamily="34" charset="0"/>
              </a:rPr>
              <a:t>marcomm:</a:t>
            </a:r>
          </a:p>
          <a:p>
            <a:endParaRPr lang="en-US" sz="1600" dirty="0">
              <a:latin typeface="Trebuchet MS" panose="020B0603020202020204" pitchFamily="34" charset="0"/>
            </a:endParaRPr>
          </a:p>
          <a:p>
            <a:pPr marL="285750" lvl="0" indent="-285750">
              <a:buFont typeface="Arial" panose="020B0604020202020204" pitchFamily="34" charset="0"/>
              <a:buChar char="•"/>
            </a:pPr>
            <a:r>
              <a:rPr lang="ro-RO" sz="1600" b="1" dirty="0">
                <a:latin typeface="Trebuchet MS" panose="020B0603020202020204" pitchFamily="34" charset="0"/>
              </a:rPr>
              <a:t>Maniac gamers</a:t>
            </a:r>
            <a:r>
              <a:rPr lang="ro-RO" sz="1600" dirty="0">
                <a:latin typeface="Trebuchet MS" panose="020B0603020202020204" pitchFamily="34" charset="0"/>
              </a:rPr>
              <a:t>: cei cu multă experiență, au o zonă dedicată gamingului în agenție și/sau organizează întâlniri tradiționale cu adversarii de gaming, au </a:t>
            </a:r>
            <a:r>
              <a:rPr lang="ro-RO" sz="1600" dirty="0" smtClean="0">
                <a:latin typeface="Trebuchet MS" panose="020B0603020202020204" pitchFamily="34" charset="0"/>
              </a:rPr>
              <a:t>skilluri și vocabular, </a:t>
            </a:r>
            <a:r>
              <a:rPr lang="ro-RO" sz="1600" dirty="0">
                <a:latin typeface="Trebuchet MS" panose="020B0603020202020204" pitchFamily="34" charset="0"/>
              </a:rPr>
              <a:t>joacă încrâncenat, vin </a:t>
            </a:r>
            <a:r>
              <a:rPr lang="ro-RO" sz="1600" dirty="0" smtClean="0">
                <a:latin typeface="Trebuchet MS" panose="020B0603020202020204" pitchFamily="34" charset="0"/>
              </a:rPr>
              <a:t>pentru ego;</a:t>
            </a:r>
            <a:endParaRPr lang="en-US" sz="1600" dirty="0">
              <a:latin typeface="Trebuchet MS" panose="020B0603020202020204" pitchFamily="34" charset="0"/>
            </a:endParaRPr>
          </a:p>
          <a:p>
            <a:pPr marL="285750" lvl="0" indent="-285750">
              <a:buFont typeface="Arial" panose="020B0604020202020204" pitchFamily="34" charset="0"/>
              <a:buChar char="•"/>
            </a:pPr>
            <a:r>
              <a:rPr lang="ro-RO" sz="1600" b="1" dirty="0">
                <a:latin typeface="Trebuchet MS" panose="020B0603020202020204" pitchFamily="34" charset="0"/>
              </a:rPr>
              <a:t>Casual gamers</a:t>
            </a:r>
            <a:r>
              <a:rPr lang="ro-RO" sz="1600" dirty="0">
                <a:latin typeface="Trebuchet MS" panose="020B0603020202020204" pitchFamily="34" charset="0"/>
              </a:rPr>
              <a:t>: cei care au mai jucat, au ceva vocabular, joacă mai mult pentru </a:t>
            </a:r>
            <a:r>
              <a:rPr lang="ro-RO" sz="1600" dirty="0" smtClean="0">
                <a:latin typeface="Trebuchet MS" panose="020B0603020202020204" pitchFamily="34" charset="0"/>
              </a:rPr>
              <a:t>fun;</a:t>
            </a:r>
            <a:endParaRPr lang="en-US" sz="1600" dirty="0">
              <a:latin typeface="Trebuchet MS" panose="020B0603020202020204" pitchFamily="34" charset="0"/>
            </a:endParaRPr>
          </a:p>
          <a:p>
            <a:pPr marL="285750" lvl="0" indent="-285750">
              <a:buFont typeface="Arial" panose="020B0604020202020204" pitchFamily="34" charset="0"/>
              <a:buChar char="•"/>
            </a:pPr>
            <a:r>
              <a:rPr lang="ro-RO" sz="1600" b="1" dirty="0">
                <a:latin typeface="Trebuchet MS" panose="020B0603020202020204" pitchFamily="34" charset="0"/>
              </a:rPr>
              <a:t>Newbies</a:t>
            </a:r>
            <a:r>
              <a:rPr lang="ro-RO" sz="1600" dirty="0">
                <a:latin typeface="Trebuchet MS" panose="020B0603020202020204" pitchFamily="34" charset="0"/>
              </a:rPr>
              <a:t>: cei pentru care gamingul e mai mult o experiență pe care vor s-o încerce, au jucat când erau mai tineri </a:t>
            </a:r>
            <a:r>
              <a:rPr lang="ro-RO" sz="1600" dirty="0" smtClean="0">
                <a:latin typeface="Trebuchet MS" panose="020B0603020202020204" pitchFamily="34" charset="0"/>
              </a:rPr>
              <a:t>și </a:t>
            </a:r>
            <a:r>
              <a:rPr lang="ro-RO" sz="1600" dirty="0">
                <a:latin typeface="Trebuchet MS" panose="020B0603020202020204" pitchFamily="34" charset="0"/>
              </a:rPr>
              <a:t>au prins gustul, joacă cel mai relaxat, vin </a:t>
            </a:r>
            <a:r>
              <a:rPr lang="ro-RO" sz="1600" dirty="0" smtClean="0">
                <a:latin typeface="Trebuchet MS" panose="020B0603020202020204" pitchFamily="34" charset="0"/>
              </a:rPr>
              <a:t>pentru </a:t>
            </a:r>
            <a:r>
              <a:rPr lang="ro-RO" sz="1600" dirty="0">
                <a:latin typeface="Trebuchet MS" panose="020B0603020202020204" pitchFamily="34" charset="0"/>
              </a:rPr>
              <a:t>socializare și </a:t>
            </a:r>
            <a:r>
              <a:rPr lang="ro-RO" sz="1600" dirty="0" smtClean="0">
                <a:latin typeface="Trebuchet MS" panose="020B0603020202020204" pitchFamily="34" charset="0"/>
              </a:rPr>
              <a:t>fun;</a:t>
            </a:r>
            <a:endParaRPr lang="en-US" sz="1600" dirty="0">
              <a:latin typeface="Trebuchet MS" panose="020B0603020202020204" pitchFamily="34" charset="0"/>
            </a:endParaRPr>
          </a:p>
          <a:p>
            <a:pPr marL="285750" lvl="0" indent="-285750">
              <a:buFont typeface="Arial" panose="020B0604020202020204" pitchFamily="34" charset="0"/>
              <a:buChar char="•"/>
            </a:pPr>
            <a:r>
              <a:rPr lang="ro-RO" sz="1600" b="1" dirty="0" smtClean="0">
                <a:latin typeface="Trebuchet MS" panose="020B0603020202020204" pitchFamily="34" charset="0"/>
              </a:rPr>
              <a:t>Suporteri: </a:t>
            </a:r>
            <a:r>
              <a:rPr lang="ro-RO" sz="1600" dirty="0">
                <a:latin typeface="Trebuchet MS" panose="020B0603020202020204" pitchFamily="34" charset="0"/>
              </a:rPr>
              <a:t>vin aduși de gameri sau ca să-și susțină colegii și ca să apere gloria agenției</a:t>
            </a:r>
            <a:r>
              <a:rPr lang="ro-RO" sz="1600" dirty="0" smtClean="0">
                <a:latin typeface="Trebuchet MS" panose="020B0603020202020204" pitchFamily="34" charset="0"/>
              </a:rPr>
              <a:t>.</a:t>
            </a:r>
          </a:p>
          <a:p>
            <a:pPr marL="285750" lvl="0" indent="-285750">
              <a:buFont typeface="Arial" panose="020B0604020202020204" pitchFamily="34" charset="0"/>
              <a:buChar char="•"/>
            </a:pPr>
            <a:endParaRPr lang="ro-RO" sz="1600" b="1" dirty="0" smtClean="0">
              <a:latin typeface="Trebuchet MS" panose="020B0603020202020204" pitchFamily="34" charset="0"/>
            </a:endParaRPr>
          </a:p>
          <a:p>
            <a:r>
              <a:rPr lang="ro-RO" sz="1600" b="1" dirty="0" smtClean="0">
                <a:latin typeface="Trebuchet MS" panose="020B0603020202020204" pitchFamily="34" charset="0"/>
              </a:rPr>
              <a:t>Participanți </a:t>
            </a:r>
            <a:r>
              <a:rPr lang="ro-RO" sz="1600" b="1" dirty="0">
                <a:latin typeface="Trebuchet MS" panose="020B0603020202020204" pitchFamily="34" charset="0"/>
              </a:rPr>
              <a:t>direcți</a:t>
            </a:r>
            <a:r>
              <a:rPr lang="ro-RO" sz="1600" dirty="0">
                <a:latin typeface="Trebuchet MS" panose="020B0603020202020204" pitchFamily="34" charset="0"/>
              </a:rPr>
              <a:t>: 200+ în cele 3 zile de </a:t>
            </a:r>
            <a:r>
              <a:rPr lang="ro-RO" sz="1600" b="1" dirty="0" err="1" smtClean="0">
                <a:latin typeface="Trebuchet MS" panose="020B0603020202020204" pitchFamily="34" charset="0"/>
              </a:rPr>
              <a:t>Reach</a:t>
            </a:r>
            <a:r>
              <a:rPr lang="ro-RO" sz="1600" b="1" dirty="0" smtClean="0">
                <a:latin typeface="Trebuchet MS" panose="020B0603020202020204" pitchFamily="34" charset="0"/>
              </a:rPr>
              <a:t> </a:t>
            </a:r>
            <a:r>
              <a:rPr lang="ro-RO" sz="1600" b="1" dirty="0">
                <a:latin typeface="Trebuchet MS" panose="020B0603020202020204" pitchFamily="34" charset="0"/>
              </a:rPr>
              <a:t>campanie</a:t>
            </a:r>
            <a:r>
              <a:rPr lang="ro-RO" sz="1600" dirty="0">
                <a:latin typeface="Trebuchet MS" panose="020B0603020202020204" pitchFamily="34" charset="0"/>
              </a:rPr>
              <a:t>: 400.000+</a:t>
            </a:r>
            <a:endParaRPr lang="en-US" sz="1600" dirty="0">
              <a:latin typeface="Trebuchet MS" panose="020B0603020202020204" pitchFamily="34" charset="0"/>
            </a:endParaRPr>
          </a:p>
          <a:p>
            <a:r>
              <a:rPr lang="ro-RO" sz="1600" b="1" dirty="0">
                <a:latin typeface="Trebuchet MS" panose="020B0603020202020204" pitchFamily="34" charset="0"/>
              </a:rPr>
              <a:t>Durată campanie</a:t>
            </a:r>
            <a:r>
              <a:rPr lang="ro-RO" sz="1600" dirty="0">
                <a:latin typeface="Trebuchet MS" panose="020B0603020202020204" pitchFamily="34" charset="0"/>
              </a:rPr>
              <a:t>: 10 săptămâni</a:t>
            </a:r>
            <a:endParaRPr lang="en-US" sz="1600" dirty="0">
              <a:latin typeface="Trebuchet MS" panose="020B0603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0" y="5619117"/>
            <a:ext cx="1099250" cy="1291560"/>
          </a:xfrm>
          <a:prstGeom prst="rect">
            <a:avLst/>
          </a:prstGeom>
        </p:spPr>
      </p:pic>
    </p:spTree>
    <p:extLst>
      <p:ext uri="{BB962C8B-B14F-4D97-AF65-F5344CB8AC3E}">
        <p14:creationId xmlns:p14="http://schemas.microsoft.com/office/powerpoint/2010/main" val="6947646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548680"/>
            <a:ext cx="4491608" cy="6614120"/>
          </a:xfrm>
        </p:spPr>
        <p:txBody>
          <a:bodyPr>
            <a:noAutofit/>
          </a:bodyPr>
          <a:lstStyle/>
          <a:p>
            <a:pPr marL="0" indent="0">
              <a:buNone/>
            </a:pPr>
            <a:r>
              <a:rPr lang="ro-RO" sz="2000" b="1" dirty="0" smtClean="0">
                <a:solidFill>
                  <a:srgbClr val="C00000"/>
                </a:solidFill>
                <a:latin typeface="Trebuchet MS" panose="020B0603020202020204" pitchFamily="34" charset="0"/>
              </a:rPr>
              <a:t>Mecanism</a:t>
            </a:r>
          </a:p>
          <a:p>
            <a:pPr marL="0" indent="0">
              <a:buNone/>
            </a:pPr>
            <a:endParaRPr lang="ro-RO" sz="1600" b="1" dirty="0" smtClean="0">
              <a:solidFill>
                <a:srgbClr val="C00000"/>
              </a:solidFill>
              <a:latin typeface="Trebuchet MS" panose="020B0603020202020204" pitchFamily="34" charset="0"/>
            </a:endParaRPr>
          </a:p>
          <a:p>
            <a:r>
              <a:rPr lang="ro-RO" sz="1600" dirty="0" smtClean="0">
                <a:latin typeface="Trebuchet MS" panose="020B0603020202020204" pitchFamily="34" charset="0"/>
              </a:rPr>
              <a:t>Jocuri din </a:t>
            </a:r>
            <a:r>
              <a:rPr lang="ro-RO" sz="1600" dirty="0">
                <a:latin typeface="Trebuchet MS" panose="020B0603020202020204" pitchFamily="34" charset="0"/>
              </a:rPr>
              <a:t>cele mai populare 3 categorii: fotbal, racing, </a:t>
            </a:r>
            <a:r>
              <a:rPr lang="ro-RO" sz="1600" dirty="0" smtClean="0">
                <a:latin typeface="Trebuchet MS" panose="020B0603020202020204" pitchFamily="34" charset="0"/>
              </a:rPr>
              <a:t>shootere – jocurile fiind </a:t>
            </a:r>
            <a:r>
              <a:rPr lang="ro-RO" sz="1600" dirty="0">
                <a:latin typeface="Trebuchet MS" panose="020B0603020202020204" pitchFamily="34" charset="0"/>
              </a:rPr>
              <a:t>cele mai fun pentru sistem </a:t>
            </a:r>
            <a:r>
              <a:rPr lang="ro-RO" sz="1600" dirty="0" smtClean="0">
                <a:latin typeface="Trebuchet MS" panose="020B0603020202020204" pitchFamily="34" charset="0"/>
              </a:rPr>
              <a:t>multiplayer, cele </a:t>
            </a:r>
            <a:r>
              <a:rPr lang="ro-RO" sz="1600" dirty="0">
                <a:latin typeface="Trebuchet MS" panose="020B0603020202020204" pitchFamily="34" charset="0"/>
              </a:rPr>
              <a:t>mai bune jocuri dpdv rating, cele mai ușor de jucat și pentru un nivel de </a:t>
            </a:r>
            <a:r>
              <a:rPr lang="ro-RO" sz="1600" dirty="0" smtClean="0">
                <a:latin typeface="Trebuchet MS" panose="020B0603020202020204" pitchFamily="34" charset="0"/>
              </a:rPr>
              <a:t>începător</a:t>
            </a:r>
          </a:p>
          <a:p>
            <a:endParaRPr lang="ro-RO" sz="1600" dirty="0">
              <a:latin typeface="Trebuchet MS" panose="020B0603020202020204" pitchFamily="34" charset="0"/>
            </a:endParaRPr>
          </a:p>
          <a:p>
            <a:r>
              <a:rPr lang="ro-RO" sz="1600" dirty="0" smtClean="0">
                <a:latin typeface="Trebuchet MS" panose="020B0603020202020204" pitchFamily="34" charset="0"/>
              </a:rPr>
              <a:t>În </a:t>
            </a:r>
            <a:r>
              <a:rPr lang="ro-RO" sz="1600" dirty="0">
                <a:latin typeface="Trebuchet MS" panose="020B0603020202020204" pitchFamily="34" charset="0"/>
              </a:rPr>
              <a:t>total: 6 grupe, 24 de echipe, 5 jucători / echipă, maxim 3 rezerve (între 120 și 192 de jucători</a:t>
            </a:r>
            <a:r>
              <a:rPr lang="ro-RO" sz="1600" dirty="0" smtClean="0">
                <a:latin typeface="Trebuchet MS" panose="020B0603020202020204" pitchFamily="34" charset="0"/>
              </a:rPr>
              <a:t>) și meciuri de 15 minute</a:t>
            </a:r>
          </a:p>
          <a:p>
            <a:endParaRPr lang="ro-RO" sz="1600" dirty="0">
              <a:latin typeface="Trebuchet MS" panose="020B0603020202020204" pitchFamily="34" charset="0"/>
            </a:endParaRPr>
          </a:p>
          <a:p>
            <a:r>
              <a:rPr lang="ro-RO" sz="1600" dirty="0">
                <a:latin typeface="Trebuchet MS" panose="020B0603020202020204" pitchFamily="34" charset="0"/>
              </a:rPr>
              <a:t>Punctajele fiecărei echipe de la fiecare meci sunt transformate în note, de la 1 la </a:t>
            </a:r>
            <a:r>
              <a:rPr lang="ro-RO" sz="1600" dirty="0" smtClean="0">
                <a:latin typeface="Trebuchet MS" panose="020B0603020202020204" pitchFamily="34" charset="0"/>
              </a:rPr>
              <a:t>10, iar cele </a:t>
            </a:r>
            <a:r>
              <a:rPr lang="ro-RO" sz="1600" dirty="0">
                <a:latin typeface="Trebuchet MS" panose="020B0603020202020204" pitchFamily="34" charset="0"/>
              </a:rPr>
              <a:t>mai bune 2 echipe din fiecare grupă se califică mai </a:t>
            </a:r>
            <a:r>
              <a:rPr lang="ro-RO" sz="1600" dirty="0" smtClean="0">
                <a:latin typeface="Trebuchet MS" panose="020B0603020202020204" pitchFamily="34" charset="0"/>
              </a:rPr>
              <a:t>departe</a:t>
            </a:r>
          </a:p>
        </p:txBody>
      </p:sp>
      <p:sp>
        <p:nvSpPr>
          <p:cNvPr id="2" name="Rectangle 1"/>
          <p:cNvSpPr/>
          <p:nvPr/>
        </p:nvSpPr>
        <p:spPr>
          <a:xfrm>
            <a:off x="4716016" y="548680"/>
            <a:ext cx="4427983" cy="5570756"/>
          </a:xfrm>
          <a:prstGeom prst="rect">
            <a:avLst/>
          </a:prstGeom>
        </p:spPr>
        <p:txBody>
          <a:bodyPr wrap="square">
            <a:spAutoFit/>
          </a:bodyPr>
          <a:lstStyle/>
          <a:p>
            <a:r>
              <a:rPr lang="ro-RO" sz="2000" b="1" dirty="0">
                <a:solidFill>
                  <a:srgbClr val="C00000"/>
                </a:solidFill>
                <a:latin typeface="Trebuchet MS" panose="020B0603020202020204" pitchFamily="34" charset="0"/>
              </a:rPr>
              <a:t>Activări de </a:t>
            </a:r>
            <a:r>
              <a:rPr lang="ro-RO" sz="2000" b="1" dirty="0" smtClean="0">
                <a:solidFill>
                  <a:srgbClr val="C00000"/>
                </a:solidFill>
                <a:latin typeface="Trebuchet MS" panose="020B0603020202020204" pitchFamily="34" charset="0"/>
              </a:rPr>
              <a:t>brand</a:t>
            </a:r>
          </a:p>
          <a:p>
            <a:endParaRPr lang="ro-RO" sz="1600" b="1" dirty="0">
              <a:solidFill>
                <a:srgbClr val="C00000"/>
              </a:solidFill>
              <a:latin typeface="Trebuchet MS" panose="020B0603020202020204" pitchFamily="34" charset="0"/>
            </a:endParaRPr>
          </a:p>
          <a:p>
            <a:r>
              <a:rPr lang="ro-RO" sz="1600" dirty="0">
                <a:latin typeface="Trebuchet MS" panose="020B0603020202020204" pitchFamily="34" charset="0"/>
              </a:rPr>
              <a:t>Posibilități extinse pentru activări de brand, în pauzele dintre jocuri / în paralel cu </a:t>
            </a:r>
            <a:r>
              <a:rPr lang="ro-RO" sz="1600" dirty="0" smtClean="0">
                <a:latin typeface="Trebuchet MS" panose="020B0603020202020204" pitchFamily="34" charset="0"/>
              </a:rPr>
              <a:t>acestea</a:t>
            </a:r>
          </a:p>
          <a:p>
            <a:endParaRPr lang="ro-RO" sz="1600" dirty="0">
              <a:latin typeface="Trebuchet MS" panose="020B0603020202020204" pitchFamily="34" charset="0"/>
            </a:endParaRPr>
          </a:p>
          <a:p>
            <a:r>
              <a:rPr lang="ro-RO" sz="1600" b="1" dirty="0" smtClean="0">
                <a:latin typeface="Trebuchet MS" panose="020B0603020202020204" pitchFamily="34" charset="0"/>
              </a:rPr>
              <a:t>Câteva startere</a:t>
            </a:r>
            <a:r>
              <a:rPr lang="ro-RO" sz="1600" dirty="0" smtClean="0">
                <a:latin typeface="Trebuchet MS" panose="020B0603020202020204" pitchFamily="34" charset="0"/>
              </a:rPr>
              <a:t>:</a:t>
            </a:r>
          </a:p>
          <a:p>
            <a:endParaRPr lang="ro-RO" sz="1600" dirty="0">
              <a:latin typeface="Trebuchet MS" panose="020B0603020202020204" pitchFamily="34" charset="0"/>
            </a:endParaRPr>
          </a:p>
          <a:p>
            <a:pPr marL="742950" lvl="1" indent="-285750">
              <a:buFont typeface="Wingdings" panose="05000000000000000000" pitchFamily="2" charset="2"/>
              <a:buChar char="§"/>
            </a:pPr>
            <a:r>
              <a:rPr lang="en-US" sz="1600" dirty="0" smtClean="0">
                <a:latin typeface="Trebuchet MS" panose="020B0603020202020204" pitchFamily="34" charset="0"/>
              </a:rPr>
              <a:t>Demo-</a:t>
            </a:r>
            <a:r>
              <a:rPr lang="en-US" sz="1600" dirty="0" err="1" smtClean="0">
                <a:latin typeface="Trebuchet MS" panose="020B0603020202020204" pitchFamily="34" charset="0"/>
              </a:rPr>
              <a:t>uri</a:t>
            </a:r>
            <a:r>
              <a:rPr lang="en-US" sz="1600" dirty="0" smtClean="0">
                <a:latin typeface="Trebuchet MS" panose="020B0603020202020204" pitchFamily="34" charset="0"/>
              </a:rPr>
              <a:t> f</a:t>
            </a:r>
            <a:r>
              <a:rPr lang="ro-RO" sz="1600" dirty="0" err="1" smtClean="0">
                <a:latin typeface="Trebuchet MS" panose="020B0603020202020204" pitchFamily="34" charset="0"/>
              </a:rPr>
              <a:t>ăcute</a:t>
            </a:r>
            <a:r>
              <a:rPr lang="ro-RO" sz="1600" dirty="0" smtClean="0">
                <a:latin typeface="Trebuchet MS" panose="020B0603020202020204" pitchFamily="34" charset="0"/>
              </a:rPr>
              <a:t> de </a:t>
            </a:r>
            <a:r>
              <a:rPr lang="ro-RO" sz="1600" dirty="0" err="1" smtClean="0">
                <a:latin typeface="Trebuchet MS" panose="020B0603020202020204" pitchFamily="34" charset="0"/>
              </a:rPr>
              <a:t>gameri</a:t>
            </a:r>
            <a:r>
              <a:rPr lang="ro-RO" sz="1600" dirty="0" smtClean="0">
                <a:latin typeface="Trebuchet MS" panose="020B0603020202020204" pitchFamily="34" charset="0"/>
              </a:rPr>
              <a:t> profesioniști: live sau înregistrate</a:t>
            </a:r>
          </a:p>
          <a:p>
            <a:pPr marL="742950" lvl="1" indent="-285750">
              <a:buFont typeface="Wingdings" panose="05000000000000000000" pitchFamily="2" charset="2"/>
              <a:buChar char="§"/>
            </a:pPr>
            <a:endParaRPr lang="ro-RO" sz="1600" dirty="0" smtClean="0">
              <a:latin typeface="Trebuchet MS" panose="020B0603020202020204" pitchFamily="34" charset="0"/>
            </a:endParaRPr>
          </a:p>
          <a:p>
            <a:pPr marL="742950" lvl="1" indent="-285750">
              <a:buFont typeface="Wingdings" panose="05000000000000000000" pitchFamily="2" charset="2"/>
              <a:buChar char="§"/>
            </a:pPr>
            <a:r>
              <a:rPr lang="ro-RO" sz="1600" dirty="0">
                <a:latin typeface="Trebuchet MS" panose="020B0603020202020204" pitchFamily="34" charset="0"/>
              </a:rPr>
              <a:t>Zona de antrenament oferită de brandul partener</a:t>
            </a:r>
          </a:p>
          <a:p>
            <a:pPr marL="742950" lvl="1" indent="-285750">
              <a:buFont typeface="Wingdings" panose="05000000000000000000" pitchFamily="2" charset="2"/>
              <a:buChar char="§"/>
            </a:pPr>
            <a:endParaRPr lang="ro-RO" sz="1600" dirty="0">
              <a:latin typeface="Trebuchet MS" panose="020B0603020202020204" pitchFamily="34" charset="0"/>
            </a:endParaRPr>
          </a:p>
          <a:p>
            <a:pPr marL="742950" lvl="1" indent="-285750">
              <a:buFont typeface="Wingdings" panose="05000000000000000000" pitchFamily="2" charset="2"/>
              <a:buChar char="§"/>
            </a:pPr>
            <a:r>
              <a:rPr lang="ro-RO" sz="1600" dirty="0">
                <a:latin typeface="Trebuchet MS" panose="020B0603020202020204" pitchFamily="34" charset="0"/>
              </a:rPr>
              <a:t>Ecrane </a:t>
            </a:r>
            <a:r>
              <a:rPr lang="ro-RO" sz="1600" dirty="0" err="1">
                <a:latin typeface="Trebuchet MS" panose="020B0603020202020204" pitchFamily="34" charset="0"/>
              </a:rPr>
              <a:t>multitouch</a:t>
            </a:r>
            <a:r>
              <a:rPr lang="ro-RO" sz="1600" dirty="0">
                <a:latin typeface="Trebuchet MS" panose="020B0603020202020204" pitchFamily="34" charset="0"/>
              </a:rPr>
              <a:t> cu </a:t>
            </a:r>
            <a:r>
              <a:rPr lang="ro-RO" sz="1600" dirty="0" err="1">
                <a:latin typeface="Trebuchet MS" panose="020B0603020202020204" pitchFamily="34" charset="0"/>
              </a:rPr>
              <a:t>minigames</a:t>
            </a:r>
            <a:r>
              <a:rPr lang="ro-RO" sz="1600" dirty="0">
                <a:latin typeface="Trebuchet MS" panose="020B0603020202020204" pitchFamily="34" charset="0"/>
              </a:rPr>
              <a:t> simple</a:t>
            </a:r>
          </a:p>
          <a:p>
            <a:pPr marL="742950" lvl="1" indent="-285750">
              <a:buFont typeface="Wingdings" panose="05000000000000000000" pitchFamily="2" charset="2"/>
              <a:buChar char="§"/>
            </a:pPr>
            <a:endParaRPr lang="ro-RO" sz="1600" dirty="0" smtClean="0">
              <a:latin typeface="Trebuchet MS" panose="020B0603020202020204" pitchFamily="34" charset="0"/>
            </a:endParaRPr>
          </a:p>
          <a:p>
            <a:pPr marL="742950" lvl="1" indent="-285750">
              <a:buFont typeface="Wingdings" panose="05000000000000000000" pitchFamily="2" charset="2"/>
              <a:buChar char="§"/>
            </a:pPr>
            <a:r>
              <a:rPr lang="ro-RO" sz="1600" dirty="0" smtClean="0">
                <a:latin typeface="Trebuchet MS" panose="020B0603020202020204" pitchFamily="34" charset="0"/>
              </a:rPr>
              <a:t>Sampling / branding la locație, pe echipamentul jucătorilor</a:t>
            </a:r>
          </a:p>
          <a:p>
            <a:pPr marL="742950" lvl="1" indent="-285750">
              <a:buFont typeface="Wingdings" panose="05000000000000000000" pitchFamily="2" charset="2"/>
              <a:buChar char="§"/>
            </a:pPr>
            <a:endParaRPr lang="ro-RO" sz="1600" dirty="0" smtClean="0">
              <a:latin typeface="Trebuchet MS" panose="020B0603020202020204" pitchFamily="34" charset="0"/>
            </a:endParaRPr>
          </a:p>
          <a:p>
            <a:pPr marL="742950" lvl="1" indent="-285750">
              <a:buFont typeface="Wingdings" panose="05000000000000000000" pitchFamily="2" charset="2"/>
              <a:buChar char="§"/>
            </a:pPr>
            <a:r>
              <a:rPr lang="ro-RO" sz="1600" dirty="0" smtClean="0">
                <a:latin typeface="Trebuchet MS" panose="020B0603020202020204" pitchFamily="34" charset="0"/>
              </a:rPr>
              <a:t>Alte jocuri: pe mobile, </a:t>
            </a:r>
            <a:r>
              <a:rPr lang="ro-RO" sz="1600" dirty="0" err="1" smtClean="0">
                <a:latin typeface="Trebuchet MS" panose="020B0603020202020204" pitchFamily="34" charset="0"/>
              </a:rPr>
              <a:t>boardgames</a:t>
            </a:r>
            <a:r>
              <a:rPr lang="ro-RO" sz="1600" dirty="0" smtClean="0">
                <a:latin typeface="Trebuchet MS" panose="020B0603020202020204" pitchFamily="34" charset="0"/>
              </a:rPr>
              <a:t>,</a:t>
            </a:r>
            <a:br>
              <a:rPr lang="ro-RO" sz="1600" dirty="0" smtClean="0">
                <a:latin typeface="Trebuchet MS" panose="020B0603020202020204" pitchFamily="34" charset="0"/>
              </a:rPr>
            </a:br>
            <a:r>
              <a:rPr lang="ro-RO" sz="1600" dirty="0" smtClean="0">
                <a:latin typeface="Trebuchet MS" panose="020B0603020202020204" pitchFamily="34" charset="0"/>
              </a:rPr>
              <a:t>jocuri retro: </a:t>
            </a:r>
            <a:r>
              <a:rPr lang="ro-RO" sz="1600" dirty="0" err="1" smtClean="0">
                <a:latin typeface="Trebuchet MS" panose="020B0603020202020204" pitchFamily="34" charset="0"/>
              </a:rPr>
              <a:t>tetris</a:t>
            </a:r>
            <a:r>
              <a:rPr lang="ro-RO" sz="1600" dirty="0" smtClean="0">
                <a:latin typeface="Trebuchet MS" panose="020B0603020202020204" pitchFamily="34" charset="0"/>
              </a:rPr>
              <a:t>, </a:t>
            </a:r>
            <a:r>
              <a:rPr lang="ro-RO" sz="1600" dirty="0" err="1" smtClean="0">
                <a:latin typeface="Trebuchet MS" panose="020B0603020202020204" pitchFamily="34" charset="0"/>
              </a:rPr>
              <a:t>snake</a:t>
            </a:r>
            <a:r>
              <a:rPr lang="ro-RO" sz="1600" dirty="0" smtClean="0">
                <a:latin typeface="Trebuchet MS" panose="020B0603020202020204" pitchFamily="34" charset="0"/>
              </a:rPr>
              <a:t>…</a:t>
            </a:r>
            <a:endParaRPr lang="ro-RO" sz="1600" dirty="0">
              <a:latin typeface="Trebuchet MS" panose="020B0603020202020204"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0" y="5619117"/>
            <a:ext cx="1099250" cy="1291560"/>
          </a:xfrm>
          <a:prstGeom prst="rect">
            <a:avLst/>
          </a:prstGeom>
        </p:spPr>
      </p:pic>
    </p:spTree>
    <p:extLst>
      <p:ext uri="{BB962C8B-B14F-4D97-AF65-F5344CB8AC3E}">
        <p14:creationId xmlns:p14="http://schemas.microsoft.com/office/powerpoint/2010/main" val="914198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16200000">
            <a:off x="-2705100" y="2705100"/>
            <a:ext cx="68580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54" name="Content Placeholder 1"/>
          <p:cNvSpPr>
            <a:spLocks noGrp="1"/>
          </p:cNvSpPr>
          <p:nvPr>
            <p:ph idx="4294967295"/>
          </p:nvPr>
        </p:nvSpPr>
        <p:spPr>
          <a:xfrm>
            <a:off x="304800" y="1068368"/>
            <a:ext cx="8915400" cy="5225752"/>
          </a:xfrm>
        </p:spPr>
        <p:txBody>
          <a:bodyPr>
            <a:normAutofit/>
          </a:bodyPr>
          <a:lstStyle/>
          <a:p>
            <a:pPr marL="0" indent="0">
              <a:spcBef>
                <a:spcPts val="0"/>
              </a:spcBef>
              <a:buNone/>
            </a:pPr>
            <a:r>
              <a:rPr lang="ro-RO" sz="1800" dirty="0" smtClean="0"/>
              <a:t>Bugetul variază între 3.000 – 7.000 EUR și include: </a:t>
            </a:r>
          </a:p>
          <a:p>
            <a:pPr>
              <a:spcBef>
                <a:spcPts val="0"/>
              </a:spcBef>
              <a:buFontTx/>
              <a:buChar char="-"/>
            </a:pPr>
            <a:r>
              <a:rPr lang="ro-RO" sz="1800" dirty="0" smtClean="0"/>
              <a:t>Asocierea cu evenimentul</a:t>
            </a:r>
          </a:p>
          <a:p>
            <a:pPr>
              <a:spcBef>
                <a:spcPts val="0"/>
              </a:spcBef>
              <a:buFontTx/>
              <a:buChar char="-"/>
            </a:pPr>
            <a:r>
              <a:rPr lang="ro-RO" sz="1800" dirty="0" smtClean="0"/>
              <a:t>Conceptul activităților de brand și/sau consultanță pentru activitățile propuse de agenție</a:t>
            </a:r>
          </a:p>
          <a:p>
            <a:pPr>
              <a:spcBef>
                <a:spcPts val="0"/>
              </a:spcBef>
              <a:buFontTx/>
              <a:buChar char="-"/>
            </a:pPr>
            <a:r>
              <a:rPr lang="ro-RO" sz="1800" dirty="0" smtClean="0"/>
              <a:t>Campania media asociată evenimentului: creație și implementare</a:t>
            </a:r>
            <a:br>
              <a:rPr lang="ro-RO" sz="1800" dirty="0" smtClean="0"/>
            </a:br>
            <a:r>
              <a:rPr lang="ro-RO" sz="1800" dirty="0" smtClean="0"/>
              <a:t>(10 săptămâni, online, radio, print)</a:t>
            </a:r>
          </a:p>
          <a:p>
            <a:pPr>
              <a:spcBef>
                <a:spcPts val="0"/>
              </a:spcBef>
              <a:buFontTx/>
              <a:buChar char="-"/>
            </a:pPr>
            <a:r>
              <a:rPr lang="ro-RO" sz="1800" dirty="0" smtClean="0"/>
              <a:t>Campania editorială, PR, viralizare</a:t>
            </a:r>
          </a:p>
          <a:p>
            <a:pPr>
              <a:spcBef>
                <a:spcPts val="0"/>
              </a:spcBef>
              <a:buFontTx/>
              <a:buChar char="-"/>
            </a:pPr>
            <a:r>
              <a:rPr lang="ro-RO" sz="1800" dirty="0" smtClean="0"/>
              <a:t>Making of + </a:t>
            </a:r>
            <a:r>
              <a:rPr lang="ro-RO" sz="1800" dirty="0" err="1" smtClean="0"/>
              <a:t>follow-up</a:t>
            </a:r>
            <a:endParaRPr lang="ro-RO" sz="1800" dirty="0" smtClean="0"/>
          </a:p>
          <a:p>
            <a:pPr>
              <a:spcBef>
                <a:spcPts val="0"/>
              </a:spcBef>
              <a:buFontTx/>
              <a:buChar char="-"/>
            </a:pPr>
            <a:endParaRPr lang="ro-RO" sz="1800" dirty="0"/>
          </a:p>
          <a:p>
            <a:pPr marL="0" indent="0">
              <a:spcBef>
                <a:spcPts val="0"/>
              </a:spcBef>
              <a:buNone/>
            </a:pPr>
            <a:r>
              <a:rPr lang="ro-RO" sz="1800" dirty="0" smtClean="0"/>
              <a:t>Bugetul este proporțional cu:</a:t>
            </a:r>
          </a:p>
          <a:p>
            <a:pPr>
              <a:spcBef>
                <a:spcPts val="0"/>
              </a:spcBef>
              <a:buFontTx/>
              <a:buChar char="-"/>
            </a:pPr>
            <a:r>
              <a:rPr lang="ro-RO" sz="1800" dirty="0" smtClean="0"/>
              <a:t>Numărul activărilor la eveniment</a:t>
            </a:r>
          </a:p>
          <a:p>
            <a:pPr>
              <a:spcBef>
                <a:spcPts val="0"/>
              </a:spcBef>
              <a:buFontTx/>
              <a:buChar char="-"/>
            </a:pPr>
            <a:r>
              <a:rPr lang="ro-RO" sz="1800" dirty="0"/>
              <a:t>Numărul de zile în care brandul e vizibil la eveniment (1-3</a:t>
            </a:r>
            <a:r>
              <a:rPr lang="ro-RO" sz="1800" dirty="0" smtClean="0"/>
              <a:t>)</a:t>
            </a:r>
          </a:p>
          <a:p>
            <a:pPr>
              <a:spcBef>
                <a:spcPts val="0"/>
              </a:spcBef>
              <a:buFontTx/>
              <a:buChar char="-"/>
            </a:pPr>
            <a:r>
              <a:rPr lang="ro-RO" sz="1800" dirty="0" smtClean="0"/>
              <a:t>Amploarea activărilor</a:t>
            </a:r>
          </a:p>
          <a:p>
            <a:pPr>
              <a:spcBef>
                <a:spcPts val="0"/>
              </a:spcBef>
              <a:buFontTx/>
              <a:buChar char="-"/>
            </a:pPr>
            <a:r>
              <a:rPr lang="ro-RO" sz="1800" dirty="0" smtClean="0"/>
              <a:t>Amploarea campaniei media</a:t>
            </a:r>
          </a:p>
          <a:p>
            <a:pPr>
              <a:spcBef>
                <a:spcPts val="0"/>
              </a:spcBef>
              <a:buFontTx/>
              <a:buChar char="-"/>
            </a:pPr>
            <a:endParaRPr lang="ro-RO" sz="1800" dirty="0"/>
          </a:p>
          <a:p>
            <a:pPr marL="0" indent="0">
              <a:spcBef>
                <a:spcPts val="0"/>
              </a:spcBef>
              <a:buNone/>
            </a:pPr>
            <a:r>
              <a:rPr lang="ro-RO" sz="1800" dirty="0" smtClean="0"/>
              <a:t>Bugetul nu include:</a:t>
            </a:r>
          </a:p>
          <a:p>
            <a:pPr>
              <a:spcBef>
                <a:spcPts val="0"/>
              </a:spcBef>
              <a:buFontTx/>
              <a:buChar char="-"/>
            </a:pPr>
            <a:r>
              <a:rPr lang="ro-RO" sz="1800" dirty="0"/>
              <a:t>Implementarea</a:t>
            </a:r>
            <a:r>
              <a:rPr lang="ro-RO" sz="1800" dirty="0" smtClean="0"/>
              <a:t> activărilor la eveniment</a:t>
            </a:r>
          </a:p>
          <a:p>
            <a:pPr>
              <a:spcBef>
                <a:spcPts val="0"/>
              </a:spcBef>
              <a:buFontTx/>
              <a:buChar char="-"/>
            </a:pPr>
            <a:r>
              <a:rPr lang="ro-RO" sz="1800" dirty="0" smtClean="0"/>
              <a:t>Alte elemente aduse suplimentar</a:t>
            </a:r>
          </a:p>
        </p:txBody>
      </p:sp>
      <p:sp>
        <p:nvSpPr>
          <p:cNvPr id="7" name="Rectangle 6"/>
          <p:cNvSpPr/>
          <p:nvPr/>
        </p:nvSpPr>
        <p:spPr>
          <a:xfrm rot="16200000">
            <a:off x="7886700" y="5600699"/>
            <a:ext cx="10668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o-RO" dirty="0" smtClean="0"/>
              <a:t>Bugetul</a:t>
            </a:r>
            <a:endParaRPr lang="ro-RO"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400" y="5619117"/>
            <a:ext cx="1099250" cy="1291560"/>
          </a:xfrm>
          <a:prstGeom prst="rect">
            <a:avLst/>
          </a:prstGeom>
        </p:spPr>
      </p:pic>
    </p:spTree>
    <p:extLst>
      <p:ext uri="{BB962C8B-B14F-4D97-AF65-F5344CB8AC3E}">
        <p14:creationId xmlns:p14="http://schemas.microsoft.com/office/powerpoint/2010/main" val="3007485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1"/>
          <p:cNvSpPr>
            <a:spLocks noGrp="1"/>
          </p:cNvSpPr>
          <p:nvPr>
            <p:ph idx="4294967295"/>
          </p:nvPr>
        </p:nvSpPr>
        <p:spPr>
          <a:xfrm>
            <a:off x="390525" y="1440160"/>
            <a:ext cx="8934003" cy="3429000"/>
          </a:xfrm>
        </p:spPr>
        <p:txBody>
          <a:bodyPr>
            <a:normAutofit/>
          </a:bodyPr>
          <a:lstStyle/>
          <a:p>
            <a:pPr marL="0" indent="0">
              <a:spcBef>
                <a:spcPts val="200"/>
              </a:spcBef>
              <a:buNone/>
            </a:pPr>
            <a:r>
              <a:rPr lang="en-US" sz="1600" dirty="0" smtClean="0"/>
              <a:t>P</a:t>
            </a:r>
            <a:r>
              <a:rPr lang="ro-RO" sz="1600" dirty="0" err="1" smtClean="0"/>
              <a:t>entru</a:t>
            </a:r>
            <a:r>
              <a:rPr lang="ro-RO" sz="1600" dirty="0" smtClean="0"/>
              <a:t> o și mai bună înțelegere a evenimentului sau ca să creați activări la Cupa Agențiilor la </a:t>
            </a:r>
            <a:r>
              <a:rPr lang="ro-RO" sz="1600" dirty="0" err="1" smtClean="0"/>
              <a:t>Karaoke</a:t>
            </a:r>
            <a:r>
              <a:rPr lang="ro-RO" sz="1600" dirty="0" smtClean="0"/>
              <a:t>,</a:t>
            </a:r>
            <a:br>
              <a:rPr lang="ro-RO" sz="1600" dirty="0" smtClean="0"/>
            </a:br>
            <a:r>
              <a:rPr lang="ro-RO" sz="1600" dirty="0" smtClean="0"/>
              <a:t>mai sunt disponibile următoarele resurse:</a:t>
            </a:r>
          </a:p>
          <a:p>
            <a:pPr marL="0" indent="0">
              <a:spcBef>
                <a:spcPts val="200"/>
              </a:spcBef>
              <a:buNone/>
            </a:pPr>
            <a:endParaRPr lang="ro-RO" sz="1600" dirty="0"/>
          </a:p>
          <a:p>
            <a:pPr marL="0" indent="0">
              <a:spcBef>
                <a:spcPts val="200"/>
              </a:spcBef>
              <a:buNone/>
            </a:pPr>
            <a:r>
              <a:rPr lang="en-US" sz="1600" b="1" dirty="0" err="1" smtClean="0"/>
              <a:t>prezentarea</a:t>
            </a:r>
            <a:r>
              <a:rPr lang="en-US" sz="1600" b="1" dirty="0" smtClean="0"/>
              <a:t> </a:t>
            </a:r>
            <a:r>
              <a:rPr lang="ro-RO" sz="1600" b="1" dirty="0" smtClean="0"/>
              <a:t>generală</a:t>
            </a:r>
            <a:r>
              <a:rPr lang="en-US" sz="1600" b="1" dirty="0" smtClean="0"/>
              <a:t>:</a:t>
            </a:r>
            <a:r>
              <a:rPr lang="en-US" sz="1600" dirty="0" smtClean="0"/>
              <a:t/>
            </a:r>
            <a:br>
              <a:rPr lang="en-US" sz="1600" dirty="0" smtClean="0"/>
            </a:br>
            <a:r>
              <a:rPr lang="en-US" sz="1600" dirty="0" smtClean="0">
                <a:hlinkClick r:id="rId3"/>
              </a:rPr>
              <a:t>http://www.iqads.ro/mediacontinut/prezentari</a:t>
            </a:r>
            <a:r>
              <a:rPr lang="ro-RO" sz="1600" dirty="0" smtClean="0">
                <a:hlinkClick r:id="rId3"/>
              </a:rPr>
              <a:t>/Cupa_Agentiilor_la_Gaming_2014_RO_teasing.pdf</a:t>
            </a:r>
            <a:endParaRPr lang="ro-RO" sz="1600" dirty="0" smtClean="0"/>
          </a:p>
          <a:p>
            <a:pPr marL="0" indent="0">
              <a:spcBef>
                <a:spcPts val="200"/>
              </a:spcBef>
              <a:buNone/>
            </a:pPr>
            <a:r>
              <a:rPr lang="ro-RO" sz="1600" dirty="0" smtClean="0"/>
              <a:t> </a:t>
            </a:r>
            <a:r>
              <a:rPr lang="en-US" sz="1600" dirty="0" smtClean="0"/>
              <a:t/>
            </a:r>
            <a:br>
              <a:rPr lang="en-US" sz="1600" dirty="0" smtClean="0"/>
            </a:br>
            <a:endParaRPr lang="ro-RO" sz="1600" dirty="0" smtClean="0"/>
          </a:p>
        </p:txBody>
      </p:sp>
      <p:sp>
        <p:nvSpPr>
          <p:cNvPr id="4"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o-RO" sz="4000" dirty="0" smtClean="0"/>
              <a:t>Mai multe resurse despre Gaming</a:t>
            </a:r>
            <a:endParaRPr lang="en-US" sz="40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00" y="5619117"/>
            <a:ext cx="1099250" cy="1291560"/>
          </a:xfrm>
          <a:prstGeom prst="rect">
            <a:avLst/>
          </a:prstGeom>
        </p:spPr>
      </p:pic>
    </p:spTree>
    <p:extLst>
      <p:ext uri="{BB962C8B-B14F-4D97-AF65-F5344CB8AC3E}">
        <p14:creationId xmlns:p14="http://schemas.microsoft.com/office/powerpoint/2010/main" val="1626988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18050" y="0"/>
            <a:ext cx="237172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9" name="Picture 6" descr="C:\PROIECTE\BUSINESS\BLUE IDEA\Proiecte\The Creator\Nescafe Dolce Gusto Design Competition\JOBS\99.Rezultate\montaj\inscrieri\10\inscriere_055_piccolo_laboratory.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50" y="3375025"/>
            <a:ext cx="2933700"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7" descr="C:\PROIECTE\BUSINESS\Blue Idea\Vanzari\Clienti\Ongoing\_Pachete\_Pachete sales\The Creator\large-0XT.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048500" y="547688"/>
            <a:ext cx="213360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PROIECTE\BUSINESS\Blue Idea\Vanzari\Clienti\Ongoing\_Pachete\_Pachete sales\The Creator\large-0XT.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48500" y="0"/>
            <a:ext cx="21336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121025" y="3446463"/>
            <a:ext cx="2840038" cy="2052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3" name="Picture 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961063" y="3417888"/>
            <a:ext cx="3221037" cy="209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4" name="Picture 7" descr="C:\PROIECTE\BUSINESS\Blue Idea\Vanzari\Clienti\Ongoing\_Pachete\_Pachete sales\The Creator\Top 5 Yahoo\large-0ek.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4450" y="0"/>
            <a:ext cx="47180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1" name="Rectangle 2"/>
          <p:cNvSpPr>
            <a:spLocks noChangeArrowheads="1"/>
          </p:cNvSpPr>
          <p:nvPr/>
        </p:nvSpPr>
        <p:spPr bwMode="auto">
          <a:xfrm>
            <a:off x="1498600" y="5449888"/>
            <a:ext cx="7632700" cy="1390650"/>
          </a:xfrm>
          <a:prstGeom prst="rect">
            <a:avLst/>
          </a:prstGeom>
          <a:solidFill>
            <a:srgbClr val="88BCE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marL="194310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r>
              <a:rPr lang="ro-RO" sz="2000" dirty="0">
                <a:solidFill>
                  <a:schemeClr val="tx2"/>
                </a:solidFill>
              </a:rPr>
              <a:t>Competiții de creație pentru</a:t>
            </a:r>
            <a:br>
              <a:rPr lang="ro-RO" sz="2000" dirty="0">
                <a:solidFill>
                  <a:schemeClr val="tx2"/>
                </a:solidFill>
              </a:rPr>
            </a:br>
            <a:r>
              <a:rPr lang="ro-RO" sz="2000" dirty="0">
                <a:solidFill>
                  <a:schemeClr val="tx2"/>
                </a:solidFill>
              </a:rPr>
              <a:t>cea mai importantă comunitate creativă </a:t>
            </a:r>
            <a:br>
              <a:rPr lang="ro-RO" sz="2000" dirty="0">
                <a:solidFill>
                  <a:schemeClr val="tx2"/>
                </a:solidFill>
              </a:rPr>
            </a:br>
            <a:r>
              <a:rPr lang="ro-RO" sz="2000" dirty="0">
                <a:solidFill>
                  <a:schemeClr val="tx2"/>
                </a:solidFill>
              </a:rPr>
              <a:t>din România</a:t>
            </a:r>
            <a:endParaRPr lang="en-US" sz="2000" dirty="0">
              <a:solidFill>
                <a:schemeClr val="tx2"/>
              </a:solidFill>
            </a:endParaRPr>
          </a:p>
        </p:txBody>
      </p:sp>
      <p:pic>
        <p:nvPicPr>
          <p:cNvPr id="74762" name="Picture 2" descr="C:\PROIECTE\BUSINESS\Blue Idea\All-in-One\Logos\_Blue Idea\The Creator\logo_the_creator_500x500.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828800" y="5451475"/>
            <a:ext cx="135255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3" name="Picture 11" descr="C:\PROIECTE\BUSINESS\Blue Idea\All-in-One\Logos\_Blue_Idea\_IQads\IQads_logo.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305800" y="6322294"/>
            <a:ext cx="607554"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64" name="TextBox 11"/>
          <p:cNvSpPr txBox="1">
            <a:spLocks noChangeArrowheads="1"/>
          </p:cNvSpPr>
          <p:nvPr/>
        </p:nvSpPr>
        <p:spPr bwMode="auto">
          <a:xfrm>
            <a:off x="7391400" y="6309206"/>
            <a:ext cx="9845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r>
              <a:rPr lang="en-US" sz="1200" dirty="0" smtClean="0">
                <a:latin typeface="+mj-lt"/>
              </a:rPr>
              <a:t>powered by</a:t>
            </a:r>
            <a:endParaRPr lang="en-US" sz="1200" dirty="0">
              <a:latin typeface="+mj-lt"/>
            </a:endParaRPr>
          </a:p>
        </p:txBody>
      </p:sp>
    </p:spTree>
    <p:extLst>
      <p:ext uri="{BB962C8B-B14F-4D97-AF65-F5344CB8AC3E}">
        <p14:creationId xmlns:p14="http://schemas.microsoft.com/office/powerpoint/2010/main" val="1206877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513"/>
                                        </p:tgtEl>
                                        <p:attrNameLst>
                                          <p:attrName>style.visibility</p:attrName>
                                        </p:attrNameLst>
                                      </p:cBhvr>
                                      <p:to>
                                        <p:strVal val="visible"/>
                                      </p:to>
                                    </p:set>
                                    <p:animEffect transition="in" filter="fade">
                                      <p:cBhvr>
                                        <p:cTn id="7" dur="500"/>
                                        <p:tgtEl>
                                          <p:spTgt spid="21513"/>
                                        </p:tgtEl>
                                      </p:cBhvr>
                                    </p:animEffect>
                                  </p:childTnLst>
                                </p:cTn>
                              </p:par>
                              <p:par>
                                <p:cTn id="8" presetID="10" presetClass="entr" presetSubtype="0" fill="hold" nodeType="withEffect">
                                  <p:stCondLst>
                                    <p:cond delay="600"/>
                                  </p:stCondLst>
                                  <p:childTnLst>
                                    <p:set>
                                      <p:cBhvr>
                                        <p:cTn id="9" dur="1" fill="hold">
                                          <p:stCondLst>
                                            <p:cond delay="0"/>
                                          </p:stCondLst>
                                        </p:cTn>
                                        <p:tgtEl>
                                          <p:spTgt spid="21514"/>
                                        </p:tgtEl>
                                        <p:attrNameLst>
                                          <p:attrName>style.visibility</p:attrName>
                                        </p:attrNameLst>
                                      </p:cBhvr>
                                      <p:to>
                                        <p:strVal val="visible"/>
                                      </p:to>
                                    </p:set>
                                    <p:animEffect transition="in" filter="fade">
                                      <p:cBhvr>
                                        <p:cTn id="10" dur="500"/>
                                        <p:tgtEl>
                                          <p:spTgt spid="21514"/>
                                        </p:tgtEl>
                                      </p:cBhvr>
                                    </p:animEffect>
                                  </p:childTnLst>
                                </p:cTn>
                              </p:par>
                              <p:par>
                                <p:cTn id="11" presetID="10" presetClass="entr" presetSubtype="0" fill="hold" nodeType="withEffect">
                                  <p:stCondLst>
                                    <p:cond delay="800"/>
                                  </p:stCondLst>
                                  <p:childTnLst>
                                    <p:set>
                                      <p:cBhvr>
                                        <p:cTn id="12" dur="1" fill="hold">
                                          <p:stCondLst>
                                            <p:cond delay="0"/>
                                          </p:stCondLst>
                                        </p:cTn>
                                        <p:tgtEl>
                                          <p:spTgt spid="21511"/>
                                        </p:tgtEl>
                                        <p:attrNameLst>
                                          <p:attrName>style.visibility</p:attrName>
                                        </p:attrNameLst>
                                      </p:cBhvr>
                                      <p:to>
                                        <p:strVal val="visible"/>
                                      </p:to>
                                    </p:set>
                                    <p:animEffect transition="in" filter="fade">
                                      <p:cBhvr>
                                        <p:cTn id="13" dur="500"/>
                                        <p:tgtEl>
                                          <p:spTgt spid="21511"/>
                                        </p:tgtEl>
                                      </p:cBhvr>
                                    </p:animEffect>
                                  </p:childTnLst>
                                </p:cTn>
                              </p:par>
                              <p:par>
                                <p:cTn id="14" presetID="10" presetClass="entr" presetSubtype="0" fill="hold" nodeType="withEffect">
                                  <p:stCondLst>
                                    <p:cond delay="1000"/>
                                  </p:stCondLst>
                                  <p:childTnLst>
                                    <p:set>
                                      <p:cBhvr>
                                        <p:cTn id="15" dur="1" fill="hold">
                                          <p:stCondLst>
                                            <p:cond delay="0"/>
                                          </p:stCondLst>
                                        </p:cTn>
                                        <p:tgtEl>
                                          <p:spTgt spid="21510"/>
                                        </p:tgtEl>
                                        <p:attrNameLst>
                                          <p:attrName>style.visibility</p:attrName>
                                        </p:attrNameLst>
                                      </p:cBhvr>
                                      <p:to>
                                        <p:strVal val="visible"/>
                                      </p:to>
                                    </p:set>
                                    <p:animEffect transition="in" filter="fade">
                                      <p:cBhvr>
                                        <p:cTn id="16" dur="500"/>
                                        <p:tgtEl>
                                          <p:spTgt spid="21510"/>
                                        </p:tgtEl>
                                      </p:cBhvr>
                                    </p:animEffect>
                                  </p:childTnLst>
                                </p:cTn>
                              </p:par>
                              <p:par>
                                <p:cTn id="17" presetID="10" presetClass="entr" presetSubtype="0" fill="hold" nodeType="withEffect">
                                  <p:stCondLst>
                                    <p:cond delay="1200"/>
                                  </p:stCondLst>
                                  <p:childTnLst>
                                    <p:set>
                                      <p:cBhvr>
                                        <p:cTn id="18" dur="1" fill="hold">
                                          <p:stCondLst>
                                            <p:cond delay="0"/>
                                          </p:stCondLst>
                                        </p:cTn>
                                        <p:tgtEl>
                                          <p:spTgt spid="21509"/>
                                        </p:tgtEl>
                                        <p:attrNameLst>
                                          <p:attrName>style.visibility</p:attrName>
                                        </p:attrNameLst>
                                      </p:cBhvr>
                                      <p:to>
                                        <p:strVal val="visible"/>
                                      </p:to>
                                    </p:set>
                                    <p:animEffect transition="in" filter="fade">
                                      <p:cBhvr>
                                        <p:cTn id="19" dur="500"/>
                                        <p:tgtEl>
                                          <p:spTgt spid="21509"/>
                                        </p:tgtEl>
                                      </p:cBhvr>
                                    </p:animEffect>
                                  </p:childTnLst>
                                </p:cTn>
                              </p:par>
                              <p:par>
                                <p:cTn id="20" presetID="10" presetClass="entr" presetSubtype="0" fill="hold" nodeType="withEffect">
                                  <p:stCondLst>
                                    <p:cond delay="1400"/>
                                  </p:stCondLst>
                                  <p:childTnLst>
                                    <p:set>
                                      <p:cBhvr>
                                        <p:cTn id="21" dur="1" fill="hold">
                                          <p:stCondLst>
                                            <p:cond delay="0"/>
                                          </p:stCondLst>
                                        </p:cTn>
                                        <p:tgtEl>
                                          <p:spTgt spid="21508"/>
                                        </p:tgtEl>
                                        <p:attrNameLst>
                                          <p:attrName>style.visibility</p:attrName>
                                        </p:attrNameLst>
                                      </p:cBhvr>
                                      <p:to>
                                        <p:strVal val="visible"/>
                                      </p:to>
                                    </p:set>
                                    <p:animEffect transition="in" filter="fade">
                                      <p:cBhvr>
                                        <p:cTn id="22" dur="500"/>
                                        <p:tgtEl>
                                          <p:spTgt spid="21508"/>
                                        </p:tgtEl>
                                      </p:cBhvr>
                                    </p:animEffect>
                                  </p:childTnLst>
                                </p:cTn>
                              </p:par>
                              <p:par>
                                <p:cTn id="23" presetID="10" presetClass="entr" presetSubtype="0" fill="hold" nodeType="withEffect">
                                  <p:stCondLst>
                                    <p:cond delay="1600"/>
                                  </p:stCondLst>
                                  <p:childTnLst>
                                    <p:set>
                                      <p:cBhvr>
                                        <p:cTn id="24" dur="1" fill="hold">
                                          <p:stCondLst>
                                            <p:cond delay="0"/>
                                          </p:stCondLst>
                                        </p:cTn>
                                        <p:tgtEl>
                                          <p:spTgt spid="21512"/>
                                        </p:tgtEl>
                                        <p:attrNameLst>
                                          <p:attrName>style.visibility</p:attrName>
                                        </p:attrNameLst>
                                      </p:cBhvr>
                                      <p:to>
                                        <p:strVal val="visible"/>
                                      </p:to>
                                    </p:set>
                                    <p:animEffect transition="in" filter="fade">
                                      <p:cBhvr>
                                        <p:cTn id="25" dur="5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ro-RO" sz="2400" smtClean="0"/>
              <a:t>Publicul activat de TheCreator</a:t>
            </a:r>
            <a:endParaRPr lang="en-US" sz="2400" smtClean="0"/>
          </a:p>
        </p:txBody>
      </p:sp>
      <p:sp>
        <p:nvSpPr>
          <p:cNvPr id="83971" name="Rectangle 3"/>
          <p:cNvSpPr>
            <a:spLocks noGrp="1" noChangeArrowheads="1"/>
          </p:cNvSpPr>
          <p:nvPr>
            <p:ph type="body" idx="1"/>
          </p:nvPr>
        </p:nvSpPr>
        <p:spPr>
          <a:xfrm>
            <a:off x="457200" y="1452563"/>
            <a:ext cx="8382000" cy="4784725"/>
          </a:xfrm>
        </p:spPr>
        <p:txBody>
          <a:bodyPr/>
          <a:lstStyle/>
          <a:p>
            <a:pPr marL="0" indent="0" eaLnBrk="1" hangingPunct="1">
              <a:lnSpc>
                <a:spcPct val="80000"/>
              </a:lnSpc>
              <a:buFontTx/>
              <a:buNone/>
            </a:pPr>
            <a:endParaRPr lang="en-US" sz="2000" b="1" dirty="0" smtClean="0">
              <a:solidFill>
                <a:srgbClr val="00B0F0"/>
              </a:solidFill>
            </a:endParaRPr>
          </a:p>
          <a:p>
            <a:pPr marL="0" indent="0" eaLnBrk="1" hangingPunct="1">
              <a:lnSpc>
                <a:spcPct val="80000"/>
              </a:lnSpc>
              <a:buFontTx/>
              <a:buNone/>
            </a:pPr>
            <a:r>
              <a:rPr lang="ro-RO" sz="2000" b="1" dirty="0" smtClean="0">
                <a:solidFill>
                  <a:srgbClr val="00B0F0"/>
                </a:solidFill>
              </a:rPr>
              <a:t>Target </a:t>
            </a:r>
            <a:r>
              <a:rPr lang="ro-RO" sz="2000" b="1" dirty="0" err="1" smtClean="0">
                <a:solidFill>
                  <a:srgbClr val="00B0F0"/>
                </a:solidFill>
              </a:rPr>
              <a:t>iniţial</a:t>
            </a:r>
            <a:r>
              <a:rPr lang="en-US" sz="2000" b="1" dirty="0" smtClean="0">
                <a:solidFill>
                  <a:srgbClr val="00B0F0"/>
                </a:solidFill>
              </a:rPr>
              <a:t>: </a:t>
            </a:r>
            <a:r>
              <a:rPr lang="ro-RO" sz="2000" b="1" dirty="0" err="1" smtClean="0">
                <a:solidFill>
                  <a:srgbClr val="00B0F0"/>
                </a:solidFill>
              </a:rPr>
              <a:t>influenţatorii</a:t>
            </a:r>
            <a:r>
              <a:rPr lang="en-US" sz="2000" dirty="0" smtClean="0"/>
              <a:t>, </a:t>
            </a:r>
            <a:r>
              <a:rPr lang="ro-RO" sz="2000" dirty="0" smtClean="0"/>
              <a:t>creativii care vor înscrie lucrările</a:t>
            </a:r>
            <a:endParaRPr lang="ro-RO" sz="2000" b="1" dirty="0" smtClean="0"/>
          </a:p>
          <a:p>
            <a:pPr marL="0" lvl="1" indent="0" eaLnBrk="1" hangingPunct="1">
              <a:lnSpc>
                <a:spcPct val="80000"/>
              </a:lnSpc>
              <a:buFontTx/>
              <a:buNone/>
            </a:pPr>
            <a:r>
              <a:rPr lang="en-US" sz="1600" dirty="0" smtClean="0"/>
              <a:t/>
            </a:r>
            <a:br>
              <a:rPr lang="en-US" sz="1600" dirty="0" smtClean="0"/>
            </a:br>
            <a:r>
              <a:rPr lang="en-US" sz="1600" dirty="0" smtClean="0"/>
              <a:t/>
            </a:r>
            <a:br>
              <a:rPr lang="en-US" sz="1600" dirty="0" smtClean="0"/>
            </a:br>
            <a:r>
              <a:rPr lang="ro-RO" sz="1600" dirty="0" err="1" smtClean="0"/>
              <a:t>Profesionişti</a:t>
            </a:r>
            <a:r>
              <a:rPr lang="ro-RO" sz="1600" dirty="0" smtClean="0"/>
              <a:t> ai industriilor creative </a:t>
            </a:r>
            <a:r>
              <a:rPr lang="ro-RO" sz="1600" dirty="0" err="1" smtClean="0"/>
              <a:t>şi</a:t>
            </a:r>
            <a:r>
              <a:rPr lang="ro-RO" sz="1600" dirty="0" smtClean="0"/>
              <a:t> cei </a:t>
            </a:r>
            <a:r>
              <a:rPr lang="ro-RO" sz="1600" dirty="0" err="1" smtClean="0"/>
              <a:t>interesaţi</a:t>
            </a:r>
            <a:r>
              <a:rPr lang="ro-RO" sz="1600" dirty="0" smtClean="0"/>
              <a:t> de publicitate</a:t>
            </a:r>
            <a:endParaRPr lang="en-US" sz="1600" dirty="0" smtClean="0"/>
          </a:p>
          <a:p>
            <a:pPr marL="0" lvl="1" indent="0" eaLnBrk="1" hangingPunct="1">
              <a:lnSpc>
                <a:spcPct val="80000"/>
              </a:lnSpc>
              <a:buFontTx/>
              <a:buNone/>
            </a:pPr>
            <a:r>
              <a:rPr lang="en-US" sz="1600" b="1" dirty="0" smtClean="0"/>
              <a:t>- </a:t>
            </a:r>
            <a:r>
              <a:rPr lang="ro-RO" sz="1600" b="1" dirty="0" err="1" smtClean="0"/>
              <a:t>Pasionaţi</a:t>
            </a:r>
            <a:r>
              <a:rPr lang="en-US" sz="1600" dirty="0" smtClean="0"/>
              <a:t>: </a:t>
            </a:r>
            <a:r>
              <a:rPr lang="ro-RO" sz="1600" dirty="0" smtClean="0"/>
              <a:t>Oameni care nu urmăresc publicitatea pasiv, ci judecă reclamele, au opinii, intră pe IQads, sunt foarte brand-</a:t>
            </a:r>
            <a:r>
              <a:rPr lang="ro-RO" sz="1600" dirty="0" err="1" smtClean="0"/>
              <a:t>aware</a:t>
            </a:r>
            <a:r>
              <a:rPr lang="ro-RO" sz="1600" dirty="0" smtClean="0"/>
              <a:t> </a:t>
            </a:r>
            <a:r>
              <a:rPr lang="ro-RO" sz="1600" dirty="0" err="1" smtClean="0"/>
              <a:t>şi</a:t>
            </a:r>
            <a:r>
              <a:rPr lang="ro-RO" sz="1600" dirty="0" smtClean="0"/>
              <a:t> au ad-uri favorite</a:t>
            </a:r>
            <a:endParaRPr lang="en-US" sz="1600" dirty="0" smtClean="0"/>
          </a:p>
          <a:p>
            <a:pPr marL="0" lvl="1" indent="0" eaLnBrk="1" hangingPunct="1">
              <a:lnSpc>
                <a:spcPct val="80000"/>
              </a:lnSpc>
              <a:buFontTx/>
              <a:buNone/>
            </a:pPr>
            <a:r>
              <a:rPr lang="ro-RO" sz="1600" dirty="0" smtClean="0"/>
              <a:t>O parte din ei aspiră / se pregătesc pentru o carieră într-una din industriile creative</a:t>
            </a:r>
            <a:endParaRPr lang="en-US" sz="1600" dirty="0" smtClean="0"/>
          </a:p>
          <a:p>
            <a:pPr marL="0" lvl="1" indent="0" eaLnBrk="1" hangingPunct="1">
              <a:lnSpc>
                <a:spcPct val="80000"/>
              </a:lnSpc>
              <a:buFontTx/>
              <a:buNone/>
            </a:pPr>
            <a:r>
              <a:rPr lang="en-US" sz="1600" b="1" dirty="0" smtClean="0"/>
              <a:t>- </a:t>
            </a:r>
            <a:r>
              <a:rPr lang="ro-RO" sz="1600" b="1" dirty="0" err="1" smtClean="0"/>
              <a:t>Profesionişti</a:t>
            </a:r>
            <a:r>
              <a:rPr lang="en-US" sz="1600" dirty="0" smtClean="0"/>
              <a:t>: </a:t>
            </a:r>
            <a:r>
              <a:rPr lang="ro-RO" sz="1600" dirty="0" smtClean="0"/>
              <a:t>publicitate</a:t>
            </a:r>
            <a:r>
              <a:rPr lang="en-US" sz="1600" dirty="0" smtClean="0"/>
              <a:t>, film, video, design, </a:t>
            </a:r>
            <a:r>
              <a:rPr lang="ro-RO" sz="1600" dirty="0" smtClean="0"/>
              <a:t>alte industrii creative</a:t>
            </a:r>
            <a:r>
              <a:rPr lang="en-US" sz="1600" dirty="0" smtClean="0"/>
              <a:t>.</a:t>
            </a:r>
          </a:p>
          <a:p>
            <a:pPr marL="0" lvl="1" indent="0" eaLnBrk="1" hangingPunct="1">
              <a:lnSpc>
                <a:spcPct val="80000"/>
              </a:lnSpc>
              <a:buFontTx/>
              <a:buNone/>
            </a:pPr>
            <a:endParaRPr lang="ro-RO" sz="1600" dirty="0" smtClean="0"/>
          </a:p>
          <a:p>
            <a:pPr marL="0" lvl="1" indent="0" eaLnBrk="1" hangingPunct="1">
              <a:lnSpc>
                <a:spcPct val="80000"/>
              </a:lnSpc>
              <a:buFontTx/>
              <a:buNone/>
            </a:pPr>
            <a:endParaRPr lang="ro-RO" sz="1600" dirty="0" smtClean="0"/>
          </a:p>
          <a:p>
            <a:pPr marL="0" indent="0" eaLnBrk="1" hangingPunct="1">
              <a:lnSpc>
                <a:spcPct val="80000"/>
              </a:lnSpc>
              <a:buFontTx/>
              <a:buNone/>
            </a:pPr>
            <a:r>
              <a:rPr lang="ro-RO" sz="2000" b="1" dirty="0" smtClean="0">
                <a:solidFill>
                  <a:srgbClr val="00B0F0"/>
                </a:solidFill>
              </a:rPr>
              <a:t>Target derivat: </a:t>
            </a:r>
            <a:r>
              <a:rPr lang="ro-RO" sz="2000" b="1" dirty="0" err="1" smtClean="0">
                <a:solidFill>
                  <a:srgbClr val="00B0F0"/>
                </a:solidFill>
              </a:rPr>
              <a:t>răspândacii</a:t>
            </a:r>
            <a:r>
              <a:rPr lang="en-US" sz="2000" dirty="0" smtClean="0"/>
              <a:t>, </a:t>
            </a:r>
            <a:r>
              <a:rPr lang="ro-RO" sz="2000" dirty="0" smtClean="0"/>
              <a:t>cei care vor disemina înscrierile</a:t>
            </a:r>
          </a:p>
          <a:p>
            <a:pPr marL="0" indent="0" eaLnBrk="1" hangingPunct="1">
              <a:lnSpc>
                <a:spcPct val="80000"/>
              </a:lnSpc>
              <a:buFontTx/>
              <a:buNone/>
            </a:pPr>
            <a:endParaRPr lang="ro-RO" sz="1600" dirty="0" smtClean="0"/>
          </a:p>
          <a:p>
            <a:pPr marL="0" lvl="1" indent="0" eaLnBrk="1" hangingPunct="1">
              <a:lnSpc>
                <a:spcPct val="80000"/>
              </a:lnSpc>
              <a:buFontTx/>
              <a:buNone/>
            </a:pPr>
            <a:r>
              <a:rPr lang="ro-RO" sz="1600" dirty="0" smtClean="0"/>
              <a:t>Public conectat cu cei din prima categorie: prieteni în </a:t>
            </a:r>
            <a:r>
              <a:rPr lang="ro-RO" sz="1600" dirty="0" err="1" smtClean="0"/>
              <a:t>viaţa</a:t>
            </a:r>
            <a:r>
              <a:rPr lang="ro-RO" sz="1600" dirty="0" smtClean="0"/>
              <a:t> reală, prieteni sau </a:t>
            </a:r>
            <a:r>
              <a:rPr lang="ro-RO" sz="1600" dirty="0" err="1" smtClean="0"/>
              <a:t>followeri</a:t>
            </a:r>
            <a:r>
              <a:rPr lang="ro-RO" sz="1600" dirty="0" smtClean="0"/>
              <a:t> pe Facebook </a:t>
            </a:r>
            <a:r>
              <a:rPr lang="ro-RO" sz="1600" dirty="0" err="1" smtClean="0"/>
              <a:t>şi</a:t>
            </a:r>
            <a:r>
              <a:rPr lang="ro-RO" sz="1600" dirty="0" smtClean="0"/>
              <a:t> </a:t>
            </a:r>
            <a:r>
              <a:rPr lang="ro-RO" sz="1600" dirty="0" err="1" smtClean="0"/>
              <a:t>Twitter</a:t>
            </a:r>
            <a:r>
              <a:rPr lang="ro-RO" sz="1600" dirty="0" smtClean="0"/>
              <a:t>, cititori ai blogurilor scrise de </a:t>
            </a:r>
            <a:r>
              <a:rPr lang="ro-RO" sz="1600" dirty="0" err="1" smtClean="0"/>
              <a:t>aceştia</a:t>
            </a:r>
            <a:r>
              <a:rPr lang="ro-RO" sz="1600" dirty="0" smtClean="0"/>
              <a:t> etc. </a:t>
            </a:r>
          </a:p>
          <a:p>
            <a:pPr marL="0" lvl="1" indent="0" eaLnBrk="1" hangingPunct="1">
              <a:lnSpc>
                <a:spcPct val="80000"/>
              </a:lnSpc>
              <a:buFontTx/>
              <a:buNone/>
            </a:pPr>
            <a:r>
              <a:rPr lang="ro-RO" sz="1600" dirty="0" smtClean="0"/>
              <a:t>Aceștia îi privesc pe influențatori ca lideri de grup, care le marchează gusturile în materie de advertising </a:t>
            </a:r>
            <a:r>
              <a:rPr lang="ro-RO" sz="1600" dirty="0" err="1" smtClean="0"/>
              <a:t>şi</a:t>
            </a:r>
            <a:r>
              <a:rPr lang="ro-RO" sz="1600" dirty="0" smtClean="0"/>
              <a:t> creativitate în general</a:t>
            </a:r>
          </a:p>
        </p:txBody>
      </p:sp>
      <p:pic>
        <p:nvPicPr>
          <p:cNvPr id="5" name="Picture 2" descr="C:\PROIECTE\BUSINESS\Blue Idea\All-in-One\Logos\_Blue Idea\The Creator\logo_the_creator_500x500.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512" y="5626372"/>
            <a:ext cx="1042987"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5614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9" name="Rectangle 4"/>
          <p:cNvSpPr>
            <a:spLocks noChangeArrowheads="1"/>
          </p:cNvSpPr>
          <p:nvPr/>
        </p:nvSpPr>
        <p:spPr bwMode="auto">
          <a:xfrm>
            <a:off x="2051720" y="0"/>
            <a:ext cx="249552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400">
                <a:solidFill>
                  <a:schemeClr val="tx1"/>
                </a:solidFill>
                <a:latin typeface="Calibri" panose="020F0502020204030204" pitchFamily="34" charset="0"/>
              </a:defRPr>
            </a:lvl1pPr>
            <a:lvl2pPr marL="742950" indent="-285750" eaLnBrk="0" hangingPunct="0">
              <a:spcBef>
                <a:spcPct val="20000"/>
              </a:spcBef>
              <a:buChar char="–"/>
              <a:defRPr sz="2000">
                <a:solidFill>
                  <a:schemeClr val="tx1"/>
                </a:solidFill>
                <a:latin typeface="Calibri" panose="020F0502020204030204" pitchFamily="34" charset="0"/>
              </a:defRPr>
            </a:lvl2pPr>
            <a:lvl3pPr marL="1143000" indent="-228600" eaLnBrk="0" hangingPunct="0">
              <a:spcBef>
                <a:spcPct val="20000"/>
              </a:spcBef>
              <a:buChar char="•"/>
              <a:defRPr>
                <a:solidFill>
                  <a:schemeClr val="tx1"/>
                </a:solidFill>
                <a:latin typeface="Calibri" panose="020F0502020204030204" pitchFamily="34" charset="0"/>
              </a:defRPr>
            </a:lvl3pPr>
            <a:lvl4pPr marL="1600200" indent="-228600" eaLnBrk="0" hangingPunct="0">
              <a:spcBef>
                <a:spcPct val="20000"/>
              </a:spcBef>
              <a:buChar char="–"/>
              <a:defRPr sz="1600">
                <a:solidFill>
                  <a:schemeClr val="tx1"/>
                </a:solidFill>
                <a:latin typeface="Calibri" panose="020F0502020204030204" pitchFamily="34" charset="0"/>
              </a:defRPr>
            </a:lvl4pPr>
            <a:lvl5pPr marL="2057400" indent="-228600" eaLnBrk="0" hangingPunct="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r" eaLnBrk="1" fontAlgn="base" hangingPunct="1">
              <a:spcBef>
                <a:spcPct val="0"/>
              </a:spcBef>
              <a:spcAft>
                <a:spcPct val="0"/>
              </a:spcAft>
              <a:buFontTx/>
              <a:buNone/>
            </a:pPr>
            <a:r>
              <a:rPr lang="ro-RO" altLang="en-US" sz="2000" b="1" dirty="0" smtClean="0">
                <a:solidFill>
                  <a:srgbClr val="000000"/>
                </a:solidFill>
                <a:latin typeface="Trebuchet MS" panose="020B0603020202020204" pitchFamily="34" charset="0"/>
                <a:cs typeface="Arial" panose="020B0604020202020204" pitchFamily="34" charset="0"/>
              </a:rPr>
              <a:t>Vezi cum e la</a:t>
            </a:r>
            <a:endParaRPr lang="en-US" altLang="en-US" sz="2000" b="1" dirty="0">
              <a:solidFill>
                <a:srgbClr val="000000"/>
              </a:solidFill>
              <a:latin typeface="Trebuchet MS" panose="020B0603020202020204" pitchFamily="34" charset="0"/>
              <a:cs typeface="Arial" panose="020B0604020202020204" pitchFamily="34" charset="0"/>
            </a:endParaRPr>
          </a:p>
        </p:txBody>
      </p:sp>
      <p:pic>
        <p:nvPicPr>
          <p:cNvPr id="4100" name="Picture 9" descr="ADfel_logo_TRANSPAR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7139"/>
            <a:ext cx="1080330"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https://scontent-b-ams.xx.fbcdn.net/hphotos-frc1/t1.0-9/1098137_562561350473268_426629377_n.jpg">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676"/>
          <a:stretch/>
        </p:blipFill>
        <p:spPr bwMode="auto">
          <a:xfrm>
            <a:off x="22096" y="863600"/>
            <a:ext cx="9144000" cy="4896544"/>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hlinkClick r:id="rId4"/>
          </p:cNvPr>
          <p:cNvSpPr/>
          <p:nvPr/>
        </p:nvSpPr>
        <p:spPr>
          <a:xfrm>
            <a:off x="3672005" y="2426054"/>
            <a:ext cx="1440160" cy="1440160"/>
          </a:xfrm>
          <a:prstGeom prst="ellipse">
            <a:avLst/>
          </a:prstGeom>
          <a:solidFill>
            <a:srgbClr val="3286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Isosceles Triangle 2">
            <a:hlinkClick r:id="rId4"/>
          </p:cNvPr>
          <p:cNvSpPr/>
          <p:nvPr/>
        </p:nvSpPr>
        <p:spPr>
          <a:xfrm rot="5400000">
            <a:off x="4118356" y="2822098"/>
            <a:ext cx="751764" cy="6480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6" name="Picture 5"/>
          <p:cNvPicPr>
            <a:picLocks noChangeAspect="1"/>
          </p:cNvPicPr>
          <p:nvPr/>
        </p:nvPicPr>
        <p:blipFill rotWithShape="1">
          <a:blip r:embed="rId6"/>
          <a:srcRect b="30385"/>
          <a:stretch/>
        </p:blipFill>
        <p:spPr>
          <a:xfrm>
            <a:off x="6084168" y="3844160"/>
            <a:ext cx="2843808" cy="2787267"/>
          </a:xfrm>
          <a:prstGeom prst="rect">
            <a:avLst/>
          </a:prstGeom>
        </p:spPr>
      </p:pic>
      <p:sp>
        <p:nvSpPr>
          <p:cNvPr id="8" name="Rectangle 7"/>
          <p:cNvSpPr/>
          <p:nvPr/>
        </p:nvSpPr>
        <p:spPr>
          <a:xfrm>
            <a:off x="107504" y="6153111"/>
            <a:ext cx="4572000" cy="369332"/>
          </a:xfrm>
          <a:prstGeom prst="rect">
            <a:avLst/>
          </a:prstGeom>
        </p:spPr>
        <p:txBody>
          <a:bodyPr>
            <a:spAutoFit/>
          </a:bodyPr>
          <a:lstStyle/>
          <a:p>
            <a:r>
              <a:rPr lang="ro-RO" dirty="0" smtClean="0">
                <a:solidFill>
                  <a:srgbClr val="000000"/>
                </a:solidFill>
                <a:cs typeface="Arial" panose="020B0604020202020204" pitchFamily="34" charset="0"/>
                <a:hlinkClick r:id="rId7" action="ppaction://hlinkfile"/>
              </a:rPr>
              <a:t>MAKING OF, 6 min.</a:t>
            </a:r>
            <a:r>
              <a:rPr lang="ro-RO" dirty="0" smtClean="0">
                <a:solidFill>
                  <a:srgbClr val="000000"/>
                </a:solidFill>
                <a:cs typeface="Arial" panose="020B0604020202020204" pitchFamily="34" charset="0"/>
              </a:rPr>
              <a:t> </a:t>
            </a:r>
            <a:r>
              <a:rPr lang="ro-RO" dirty="0">
                <a:solidFill>
                  <a:srgbClr val="000000"/>
                </a:solidFill>
                <a:cs typeface="Arial" panose="020B0604020202020204" pitchFamily="34" charset="0"/>
              </a:rPr>
              <a:t>| </a:t>
            </a:r>
            <a:r>
              <a:rPr lang="ro-RO" dirty="0" smtClean="0">
                <a:solidFill>
                  <a:srgbClr val="000000"/>
                </a:solidFill>
                <a:cs typeface="Arial" panose="020B0604020202020204" pitchFamily="34" charset="0"/>
                <a:hlinkClick r:id="rId8" action="ppaction://hlinkfile"/>
              </a:rPr>
              <a:t>ARTICOL, </a:t>
            </a:r>
            <a:r>
              <a:rPr lang="ro-RO" dirty="0">
                <a:solidFill>
                  <a:srgbClr val="000000"/>
                </a:solidFill>
                <a:cs typeface="Arial" panose="020B0604020202020204" pitchFamily="34" charset="0"/>
                <a:hlinkClick r:id="rId8" action="ppaction://hlinkfile"/>
              </a:rPr>
              <a:t>5 </a:t>
            </a:r>
            <a:r>
              <a:rPr lang="ro-RO" dirty="0" smtClean="0">
                <a:solidFill>
                  <a:srgbClr val="000000"/>
                </a:solidFill>
                <a:cs typeface="Arial" panose="020B0604020202020204" pitchFamily="34" charset="0"/>
                <a:hlinkClick r:id="rId8" action="ppaction://hlinkfile"/>
              </a:rPr>
              <a:t>min</a:t>
            </a:r>
            <a:r>
              <a:rPr lang="ro-RO" dirty="0" smtClean="0">
                <a:solidFill>
                  <a:srgbClr val="000000"/>
                </a:solidFill>
                <a:cs typeface="Arial" panose="020B0604020202020204" pitchFamily="34" charset="0"/>
              </a:rPr>
              <a:t>.</a:t>
            </a:r>
            <a:endParaRPr 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855033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487363" y="336550"/>
            <a:ext cx="6557962" cy="563563"/>
          </a:xfrm>
        </p:spPr>
        <p:txBody>
          <a:bodyPr/>
          <a:lstStyle/>
          <a:p>
            <a:pPr eaLnBrk="1" hangingPunct="1"/>
            <a:r>
              <a:rPr lang="en-US" sz="2400" dirty="0" err="1" smtClean="0"/>
              <a:t>Direc</a:t>
            </a:r>
            <a:r>
              <a:rPr lang="ro-RO" sz="2400" dirty="0" smtClean="0"/>
              <a:t>ția de asociere cu brandul, într-un slide</a:t>
            </a:r>
            <a:endParaRPr lang="en-US" sz="2400" dirty="0" smtClean="0"/>
          </a:p>
        </p:txBody>
      </p:sp>
      <p:pic>
        <p:nvPicPr>
          <p:cNvPr id="77827" name="Picture 2" descr="C:\PROIECTE\BUSINESS\Blue Idea\All-in-One\Logos\_Blue Idea\The Creator\logo_the_creator_500x500.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72413" y="107950"/>
            <a:ext cx="1042987"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8" name="Rectangle 3"/>
          <p:cNvSpPr txBox="1">
            <a:spLocks noChangeArrowheads="1"/>
          </p:cNvSpPr>
          <p:nvPr/>
        </p:nvSpPr>
        <p:spPr bwMode="auto">
          <a:xfrm>
            <a:off x="381000" y="1143000"/>
            <a:ext cx="8763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endParaRPr lang="ro-RO" sz="1600" b="1" dirty="0">
              <a:solidFill>
                <a:srgbClr val="0070C0"/>
              </a:solidFill>
            </a:endParaRPr>
          </a:p>
          <a:p>
            <a:pPr eaLnBrk="1" hangingPunct="1">
              <a:spcBef>
                <a:spcPct val="0"/>
              </a:spcBef>
              <a:buFontTx/>
              <a:buNone/>
            </a:pPr>
            <a:r>
              <a:rPr lang="ro-RO" sz="1600" b="1" dirty="0">
                <a:solidFill>
                  <a:srgbClr val="0070C0"/>
                </a:solidFill>
              </a:rPr>
              <a:t>Direcția</a:t>
            </a:r>
            <a:r>
              <a:rPr lang="ro-RO" sz="1600" dirty="0">
                <a:solidFill>
                  <a:srgbClr val="0070C0"/>
                </a:solidFill>
              </a:rPr>
              <a:t>: </a:t>
            </a:r>
            <a:r>
              <a:rPr lang="ro-RO" sz="1600" dirty="0"/>
              <a:t>Creăm awareness și înscrieri de calitate pentru competiția organizată de brand, provocând cea mai importantă comunitate creativă din România, printr-o competiţie de creație centrată în jurul brandului, a unui produs sau a unui proiect.</a:t>
            </a:r>
            <a:br>
              <a:rPr lang="ro-RO" sz="1600" dirty="0"/>
            </a:br>
            <a:endParaRPr lang="ro-RO" sz="1600" dirty="0"/>
          </a:p>
          <a:p>
            <a:pPr eaLnBrk="1" hangingPunct="1">
              <a:spcBef>
                <a:spcPct val="0"/>
              </a:spcBef>
              <a:buFontTx/>
              <a:buNone/>
            </a:pPr>
            <a:r>
              <a:rPr lang="ro-RO" sz="1600" b="1" dirty="0">
                <a:solidFill>
                  <a:srgbClr val="0070C0"/>
                </a:solidFill>
              </a:rPr>
              <a:t>C</a:t>
            </a:r>
            <a:r>
              <a:rPr lang="it-IT" sz="1600" b="1" dirty="0">
                <a:solidFill>
                  <a:srgbClr val="0070C0"/>
                </a:solidFill>
              </a:rPr>
              <a:t>ompetiţie de </a:t>
            </a:r>
            <a:r>
              <a:rPr lang="ro-RO" sz="1600" b="1" dirty="0">
                <a:solidFill>
                  <a:srgbClr val="0070C0"/>
                </a:solidFill>
              </a:rPr>
              <a:t>creație </a:t>
            </a:r>
            <a:r>
              <a:rPr lang="it-IT" sz="1600" b="1" dirty="0">
                <a:solidFill>
                  <a:srgbClr val="0070C0"/>
                </a:solidFill>
              </a:rPr>
              <a:t>pentru cea mai importantă</a:t>
            </a:r>
            <a:r>
              <a:rPr lang="ro-RO" sz="1600" b="1" dirty="0">
                <a:solidFill>
                  <a:srgbClr val="0070C0"/>
                </a:solidFill>
              </a:rPr>
              <a:t> </a:t>
            </a:r>
            <a:r>
              <a:rPr lang="it-IT" sz="1600" b="1" dirty="0">
                <a:solidFill>
                  <a:srgbClr val="0070C0"/>
                </a:solidFill>
              </a:rPr>
              <a:t>comunitate creativă din R</a:t>
            </a:r>
            <a:r>
              <a:rPr lang="ro-RO" sz="1600" b="1" dirty="0">
                <a:solidFill>
                  <a:srgbClr val="0070C0"/>
                </a:solidFill>
              </a:rPr>
              <a:t>omânia</a:t>
            </a:r>
            <a:endParaRPr lang="it-IT" sz="1600" b="1" dirty="0">
              <a:solidFill>
                <a:srgbClr val="0070C0"/>
              </a:solidFill>
            </a:endParaRPr>
          </a:p>
          <a:p>
            <a:pPr eaLnBrk="1" hangingPunct="1">
              <a:spcBef>
                <a:spcPct val="0"/>
              </a:spcBef>
              <a:buFontTx/>
              <a:buNone/>
            </a:pPr>
            <a:r>
              <a:rPr lang="ro-RO" sz="1600" dirty="0">
                <a:solidFill>
                  <a:srgbClr val="0070C0"/>
                </a:solidFill>
              </a:rPr>
              <a:t>Durata: </a:t>
            </a:r>
            <a:r>
              <a:rPr lang="ro-RO" sz="1600" dirty="0"/>
              <a:t>8-10 săptămâni</a:t>
            </a:r>
            <a:r>
              <a:rPr lang="ro-RO" sz="1600" dirty="0" smtClean="0"/>
              <a:t>: înscrieri + vot în paralel</a:t>
            </a:r>
            <a:endParaRPr lang="ro-RO" sz="1600" dirty="0"/>
          </a:p>
          <a:p>
            <a:pPr eaLnBrk="1" hangingPunct="1">
              <a:spcBef>
                <a:spcPct val="0"/>
              </a:spcBef>
              <a:buFontTx/>
              <a:buNone/>
            </a:pPr>
            <a:r>
              <a:rPr lang="ro-RO" sz="1600" dirty="0">
                <a:solidFill>
                  <a:srgbClr val="0070C0"/>
                </a:solidFill>
              </a:rPr>
              <a:t>Reach: </a:t>
            </a:r>
            <a:r>
              <a:rPr lang="ro-RO" sz="1600" dirty="0"/>
              <a:t>500.000 de oameni</a:t>
            </a:r>
          </a:p>
          <a:p>
            <a:pPr eaLnBrk="1" hangingPunct="1">
              <a:spcBef>
                <a:spcPct val="0"/>
              </a:spcBef>
              <a:buFontTx/>
              <a:buNone/>
            </a:pPr>
            <a:r>
              <a:rPr lang="ro-RO" sz="1600" dirty="0">
                <a:solidFill>
                  <a:srgbClr val="0070C0"/>
                </a:solidFill>
              </a:rPr>
              <a:t>Buget</a:t>
            </a:r>
            <a:r>
              <a:rPr lang="ro-RO" sz="1600" dirty="0"/>
              <a:t>: </a:t>
            </a:r>
            <a:r>
              <a:rPr lang="en-US" sz="1600" dirty="0" smtClean="0"/>
              <a:t>10.000 EUR</a:t>
            </a:r>
            <a:r>
              <a:rPr lang="ro-RO" sz="1600" dirty="0" smtClean="0"/>
              <a:t> </a:t>
            </a:r>
            <a:r>
              <a:rPr lang="ro-RO" sz="1600" dirty="0"/>
              <a:t>include toate cele necesare lansării și desfășurării </a:t>
            </a:r>
            <a:r>
              <a:rPr lang="ro-RO" sz="1600" dirty="0" smtClean="0"/>
              <a:t>competiției: creație</a:t>
            </a:r>
            <a:r>
              <a:rPr lang="ro-RO" sz="1600" dirty="0"/>
              <a:t>, brief, regulament, campanie, media, PR, </a:t>
            </a:r>
            <a:r>
              <a:rPr lang="en-US" sz="1600" dirty="0"/>
              <a:t>management</a:t>
            </a:r>
            <a:r>
              <a:rPr lang="ro-RO" sz="1600" dirty="0"/>
              <a:t>ul</a:t>
            </a:r>
            <a:r>
              <a:rPr lang="en-US" sz="1600" dirty="0"/>
              <a:t> </a:t>
            </a:r>
            <a:r>
              <a:rPr lang="ro-RO" sz="1600" dirty="0"/>
              <a:t>înscrierilor</a:t>
            </a:r>
            <a:r>
              <a:rPr lang="ro-RO" sz="1600" dirty="0" smtClean="0"/>
              <a:t>,</a:t>
            </a:r>
            <a:r>
              <a:rPr lang="en-US" sz="1600" dirty="0" smtClean="0"/>
              <a:t> plus </a:t>
            </a:r>
            <a:r>
              <a:rPr lang="en-US" sz="1600" dirty="0" err="1" smtClean="0"/>
              <a:t>premii</a:t>
            </a:r>
            <a:r>
              <a:rPr lang="ro-RO" sz="1600" dirty="0" smtClean="0"/>
              <a:t> de</a:t>
            </a:r>
            <a:r>
              <a:rPr lang="en-US" sz="1600" dirty="0" smtClean="0"/>
              <a:t> </a:t>
            </a:r>
            <a:r>
              <a:rPr lang="ro-RO" sz="1600" dirty="0" smtClean="0"/>
              <a:t>3.000</a:t>
            </a:r>
            <a:r>
              <a:rPr lang="en-US" sz="1600" dirty="0" smtClean="0"/>
              <a:t> </a:t>
            </a:r>
            <a:r>
              <a:rPr lang="en-US" sz="1600" dirty="0"/>
              <a:t>EUR</a:t>
            </a:r>
            <a:r>
              <a:rPr lang="ro-RO" sz="1600" dirty="0"/>
              <a:t> </a:t>
            </a:r>
            <a:r>
              <a:rPr lang="ro-RO" sz="1600" dirty="0" smtClean="0"/>
              <a:t>brut (valoare recomandată)</a:t>
            </a:r>
            <a:endParaRPr lang="ro-RO" sz="1600" dirty="0"/>
          </a:p>
          <a:p>
            <a:pPr eaLnBrk="1" hangingPunct="1">
              <a:spcBef>
                <a:spcPct val="0"/>
              </a:spcBef>
              <a:buFontTx/>
              <a:buNone/>
            </a:pPr>
            <a:endParaRPr lang="ro-RO" sz="1600" dirty="0"/>
          </a:p>
          <a:p>
            <a:pPr eaLnBrk="1" hangingPunct="1">
              <a:spcBef>
                <a:spcPct val="0"/>
              </a:spcBef>
              <a:buFontTx/>
              <a:buNone/>
            </a:pPr>
            <a:r>
              <a:rPr lang="ro-RO" sz="1600" dirty="0">
                <a:solidFill>
                  <a:srgbClr val="0070C0"/>
                </a:solidFill>
              </a:rPr>
              <a:t>Tipul creațiilor</a:t>
            </a:r>
            <a:r>
              <a:rPr lang="en-US" sz="1600" dirty="0">
                <a:solidFill>
                  <a:srgbClr val="0070C0"/>
                </a:solidFill>
              </a:rPr>
              <a:t> </a:t>
            </a:r>
            <a:r>
              <a:rPr lang="ro-RO" sz="1600" dirty="0">
                <a:solidFill>
                  <a:srgbClr val="0070C0"/>
                </a:solidFill>
              </a:rPr>
              <a:t>și estimare participare:</a:t>
            </a:r>
          </a:p>
          <a:p>
            <a:pPr eaLnBrk="1" hangingPunct="1">
              <a:spcBef>
                <a:spcPct val="0"/>
              </a:spcBef>
              <a:buFontTx/>
              <a:buChar char="-"/>
            </a:pPr>
            <a:r>
              <a:rPr lang="ro-RO" sz="1600" dirty="0">
                <a:solidFill>
                  <a:srgbClr val="0070C0"/>
                </a:solidFill>
              </a:rPr>
              <a:t> design: </a:t>
            </a:r>
            <a:r>
              <a:rPr lang="ro-RO" sz="1600" dirty="0"/>
              <a:t>circa </a:t>
            </a:r>
            <a:r>
              <a:rPr lang="en-US" sz="1600" dirty="0" smtClean="0"/>
              <a:t>15</a:t>
            </a:r>
            <a:r>
              <a:rPr lang="ro-RO" sz="1600" dirty="0" smtClean="0"/>
              <a:t>0 </a:t>
            </a:r>
            <a:r>
              <a:rPr lang="ro-RO" sz="1600" dirty="0"/>
              <a:t>de creații premium, originale, care devin proprietatea </a:t>
            </a:r>
            <a:r>
              <a:rPr lang="ro-RO" sz="1600" dirty="0" smtClean="0"/>
              <a:t>brandului</a:t>
            </a:r>
          </a:p>
          <a:p>
            <a:pPr eaLnBrk="1" hangingPunct="1">
              <a:spcBef>
                <a:spcPct val="0"/>
              </a:spcBef>
              <a:buFontTx/>
              <a:buChar char="-"/>
            </a:pPr>
            <a:r>
              <a:rPr lang="ro-RO" sz="1600" dirty="0" smtClean="0">
                <a:solidFill>
                  <a:srgbClr val="0070C0"/>
                </a:solidFill>
              </a:rPr>
              <a:t> scurtmetraj: </a:t>
            </a:r>
            <a:r>
              <a:rPr lang="ro-RO" sz="1600" dirty="0" smtClean="0"/>
              <a:t>circa 50 de filme finaliste, care devin proprietatea brandului</a:t>
            </a:r>
            <a:endParaRPr lang="ro-RO" sz="1600" dirty="0"/>
          </a:p>
          <a:p>
            <a:pPr eaLnBrk="1" hangingPunct="1">
              <a:spcBef>
                <a:spcPct val="0"/>
              </a:spcBef>
              <a:buFontTx/>
              <a:buNone/>
            </a:pPr>
            <a:endParaRPr lang="ro-RO" sz="1600" dirty="0"/>
          </a:p>
          <a:p>
            <a:pPr eaLnBrk="1" hangingPunct="1">
              <a:spcBef>
                <a:spcPct val="0"/>
              </a:spcBef>
              <a:buFontTx/>
              <a:buNone/>
            </a:pPr>
            <a:r>
              <a:rPr lang="ro-RO" sz="1600" b="1" dirty="0">
                <a:solidFill>
                  <a:srgbClr val="0070C0"/>
                </a:solidFill>
              </a:rPr>
              <a:t>Exemplu de competiție cu creații valorificate 2 ani:</a:t>
            </a:r>
          </a:p>
          <a:p>
            <a:pPr>
              <a:spcBef>
                <a:spcPct val="0"/>
              </a:spcBef>
              <a:buFont typeface="Symbol" panose="05050102010706020507" pitchFamily="18" charset="2"/>
              <a:buChar char=""/>
            </a:pPr>
            <a:r>
              <a:rPr lang="ro-RO" sz="1600" dirty="0">
                <a:solidFill>
                  <a:srgbClr val="1F497D"/>
                </a:solidFill>
                <a:latin typeface="Calibri" panose="020F0502020204030204" pitchFamily="34" charset="0"/>
                <a:ea typeface="Calibri" panose="020F0502020204030204" pitchFamily="34" charset="0"/>
                <a:cs typeface="Calibri" panose="020F0502020204030204" pitchFamily="34" charset="0"/>
              </a:rPr>
              <a:t> </a:t>
            </a:r>
            <a:r>
              <a:rPr lang="ro-RO" sz="1600" dirty="0" smtClean="0">
                <a:solidFill>
                  <a:srgbClr val="1F497D"/>
                </a:solidFill>
                <a:latin typeface="Calibri" panose="020F0502020204030204" pitchFamily="34" charset="0"/>
                <a:ea typeface="Calibri" panose="020F0502020204030204" pitchFamily="34" charset="0"/>
                <a:cs typeface="Calibri" panose="020F0502020204030204" pitchFamily="34" charset="0"/>
              </a:rPr>
              <a:t>În </a:t>
            </a:r>
            <a:r>
              <a:rPr lang="ro-RO" sz="1600" dirty="0">
                <a:solidFill>
                  <a:srgbClr val="1F497D"/>
                </a:solidFill>
                <a:latin typeface="Calibri" panose="020F0502020204030204" pitchFamily="34" charset="0"/>
                <a:ea typeface="Calibri" panose="020F0502020204030204" pitchFamily="34" charset="0"/>
                <a:cs typeface="Calibri" panose="020F0502020204030204" pitchFamily="34" charset="0"/>
              </a:rPr>
              <a:t>2011, organizam competiția de design pe jacheta PUMA T7: </a:t>
            </a:r>
            <a:r>
              <a:rPr lang="ro-RO" sz="1600" b="1" u="sng" dirty="0">
                <a:solidFill>
                  <a:srgbClr val="1F497D"/>
                </a:solidFill>
                <a:latin typeface="Calibri" panose="020F0502020204030204" pitchFamily="34" charset="0"/>
                <a:ea typeface="Calibri" panose="020F0502020204030204" pitchFamily="34" charset="0"/>
                <a:cs typeface="Calibri" panose="020F0502020204030204" pitchFamily="34" charset="0"/>
                <a:hlinkClick r:id="rId3"/>
              </a:rPr>
              <a:t>aici</a:t>
            </a:r>
            <a:endParaRPr lang="ro-RO" sz="1600" dirty="0">
              <a:latin typeface="Calibri" panose="020F0502020204030204" pitchFamily="34" charset="0"/>
              <a:ea typeface="Calibri" panose="020F0502020204030204" pitchFamily="34" charset="0"/>
              <a:cs typeface="Calibri" panose="020F0502020204030204" pitchFamily="34" charset="0"/>
            </a:endParaRPr>
          </a:p>
          <a:p>
            <a:pPr>
              <a:spcBef>
                <a:spcPct val="0"/>
              </a:spcBef>
              <a:buFont typeface="Symbol" panose="05050102010706020507" pitchFamily="18" charset="2"/>
              <a:buChar char=""/>
            </a:pPr>
            <a:r>
              <a:rPr lang="ro-RO" sz="1600" dirty="0">
                <a:solidFill>
                  <a:srgbClr val="1F497D"/>
                </a:solidFill>
                <a:latin typeface="Calibri" panose="020F0502020204030204" pitchFamily="34" charset="0"/>
                <a:ea typeface="Calibri" panose="020F0502020204030204" pitchFamily="34" charset="0"/>
                <a:cs typeface="Calibri" panose="020F0502020204030204" pitchFamily="34" charset="0"/>
              </a:rPr>
              <a:t> </a:t>
            </a:r>
            <a:r>
              <a:rPr lang="ro-RO" sz="1600" dirty="0" smtClean="0">
                <a:solidFill>
                  <a:srgbClr val="1F497D"/>
                </a:solidFill>
                <a:latin typeface="Calibri" panose="020F0502020204030204" pitchFamily="34" charset="0"/>
                <a:ea typeface="Calibri" panose="020F0502020204030204" pitchFamily="34" charset="0"/>
                <a:cs typeface="Calibri" panose="020F0502020204030204" pitchFamily="34" charset="0"/>
              </a:rPr>
              <a:t>În </a:t>
            </a:r>
            <a:r>
              <a:rPr lang="ro-RO" sz="1600" dirty="0">
                <a:solidFill>
                  <a:srgbClr val="1F497D"/>
                </a:solidFill>
                <a:latin typeface="Calibri" panose="020F0502020204030204" pitchFamily="34" charset="0"/>
                <a:ea typeface="Calibri" panose="020F0502020204030204" pitchFamily="34" charset="0"/>
                <a:cs typeface="Calibri" panose="020F0502020204030204" pitchFamily="34" charset="0"/>
              </a:rPr>
              <a:t>2012, produceam cele 4 jachete câștigătoare, unicat.</a:t>
            </a:r>
            <a:br>
              <a:rPr lang="ro-RO" sz="1600" dirty="0">
                <a:solidFill>
                  <a:srgbClr val="1F497D"/>
                </a:solidFill>
                <a:latin typeface="Calibri" panose="020F0502020204030204" pitchFamily="34" charset="0"/>
                <a:ea typeface="Calibri" panose="020F0502020204030204" pitchFamily="34" charset="0"/>
                <a:cs typeface="Calibri" panose="020F0502020204030204" pitchFamily="34" charset="0"/>
              </a:rPr>
            </a:br>
            <a:r>
              <a:rPr lang="ro-RO" sz="1600" dirty="0">
                <a:solidFill>
                  <a:srgbClr val="1F497D"/>
                </a:solidFill>
                <a:latin typeface="Calibri" panose="020F0502020204030204" pitchFamily="34" charset="0"/>
                <a:ea typeface="Calibri" panose="020F0502020204030204" pitchFamily="34" charset="0"/>
                <a:cs typeface="Calibri" panose="020F0502020204030204" pitchFamily="34" charset="0"/>
              </a:rPr>
              <a:t>Printre câștigători era și o creație by Lana, designeriță română foarte pe val: </a:t>
            </a:r>
            <a:r>
              <a:rPr lang="ro-RO" sz="1600" b="1" u="sng" dirty="0">
                <a:solidFill>
                  <a:srgbClr val="1F497D"/>
                </a:solidFill>
                <a:latin typeface="Calibri" panose="020F0502020204030204" pitchFamily="34" charset="0"/>
                <a:ea typeface="Calibri" panose="020F0502020204030204" pitchFamily="34" charset="0"/>
                <a:cs typeface="Calibri" panose="020F0502020204030204" pitchFamily="34" charset="0"/>
                <a:hlinkClick r:id="rId4"/>
              </a:rPr>
              <a:t>RO2</a:t>
            </a:r>
            <a:endParaRPr lang="ro-RO" sz="1600" dirty="0">
              <a:latin typeface="Calibri" panose="020F0502020204030204" pitchFamily="34" charset="0"/>
              <a:ea typeface="Calibri" panose="020F0502020204030204" pitchFamily="34" charset="0"/>
              <a:cs typeface="Calibri" panose="020F0502020204030204" pitchFamily="34" charset="0"/>
            </a:endParaRPr>
          </a:p>
          <a:p>
            <a:pPr>
              <a:spcBef>
                <a:spcPct val="0"/>
              </a:spcBef>
              <a:buFont typeface="Symbol" panose="05050102010706020507" pitchFamily="18" charset="2"/>
              <a:buChar char=""/>
            </a:pPr>
            <a:r>
              <a:rPr lang="ro-RO" sz="1600" dirty="0">
                <a:solidFill>
                  <a:srgbClr val="1F497D"/>
                </a:solidFill>
                <a:latin typeface="Calibri" panose="020F0502020204030204" pitchFamily="34" charset="0"/>
                <a:ea typeface="Calibri" panose="020F0502020204030204" pitchFamily="34" charset="0"/>
                <a:cs typeface="Calibri" panose="020F0502020204030204" pitchFamily="34" charset="0"/>
              </a:rPr>
              <a:t> </a:t>
            </a:r>
            <a:r>
              <a:rPr lang="ro-RO" sz="1600" dirty="0" smtClean="0">
                <a:solidFill>
                  <a:srgbClr val="1F497D"/>
                </a:solidFill>
                <a:latin typeface="Calibri" panose="020F0502020204030204" pitchFamily="34" charset="0"/>
                <a:ea typeface="Calibri" panose="020F0502020204030204" pitchFamily="34" charset="0"/>
                <a:cs typeface="Calibri" panose="020F0502020204030204" pitchFamily="34" charset="0"/>
              </a:rPr>
              <a:t>În </a:t>
            </a:r>
            <a:r>
              <a:rPr lang="ro-RO" sz="1600" dirty="0">
                <a:solidFill>
                  <a:srgbClr val="1F497D"/>
                </a:solidFill>
                <a:latin typeface="Calibri" panose="020F0502020204030204" pitchFamily="34" charset="0"/>
                <a:ea typeface="Calibri" panose="020F0502020204030204" pitchFamily="34" charset="0"/>
                <a:cs typeface="Calibri" panose="020F0502020204030204" pitchFamily="34" charset="0"/>
              </a:rPr>
              <a:t>2013, s-a lansat jacheta în serie super limitată de 15 bucăți, în </a:t>
            </a:r>
            <a:r>
              <a:rPr lang="ro-RO" sz="1600" b="1" dirty="0">
                <a:solidFill>
                  <a:srgbClr val="1F497D"/>
                </a:solidFill>
                <a:latin typeface="Calibri" panose="020F0502020204030204" pitchFamily="34" charset="0"/>
                <a:ea typeface="Calibri" panose="020F0502020204030204" pitchFamily="34" charset="0"/>
                <a:cs typeface="Calibri" panose="020F0502020204030204" pitchFamily="34" charset="0"/>
                <a:hlinkClick r:id="rId5"/>
              </a:rPr>
              <a:t>PUMA Con</a:t>
            </a:r>
            <a:r>
              <a:rPr lang="ro-RO" sz="1600" b="1" dirty="0">
                <a:latin typeface="Calibri" panose="020F0502020204030204" pitchFamily="34" charset="0"/>
                <a:ea typeface="Calibri" panose="020F0502020204030204" pitchFamily="34" charset="0"/>
                <a:cs typeface="Calibri" panose="020F0502020204030204" pitchFamily="34" charset="0"/>
                <a:hlinkClick r:id="rId5"/>
              </a:rPr>
              <a:t>cept Store din AFI</a:t>
            </a:r>
            <a:r>
              <a:rPr lang="ro-RO" sz="1600" dirty="0">
                <a:latin typeface="Calibri" panose="020F0502020204030204" pitchFamily="34" charset="0"/>
                <a:ea typeface="Calibri" panose="020F0502020204030204" pitchFamily="34" charset="0"/>
                <a:cs typeface="Calibri" panose="020F0502020204030204" pitchFamily="34" charset="0"/>
              </a:rPr>
              <a:t>.</a:t>
            </a:r>
            <a:br>
              <a:rPr lang="ro-RO" sz="1600" dirty="0">
                <a:latin typeface="Calibri" panose="020F0502020204030204" pitchFamily="34" charset="0"/>
                <a:ea typeface="Calibri" panose="020F0502020204030204" pitchFamily="34" charset="0"/>
                <a:cs typeface="Calibri" panose="020F0502020204030204" pitchFamily="34" charset="0"/>
              </a:rPr>
            </a:br>
            <a:r>
              <a:rPr lang="ro-RO" sz="1600" dirty="0">
                <a:latin typeface="Calibri" panose="020F0502020204030204" pitchFamily="34" charset="0"/>
                <a:ea typeface="Calibri" panose="020F0502020204030204" pitchFamily="34" charset="0"/>
              </a:rPr>
              <a:t>Lansarea a fost o altă activare offline, promovată cu un Harlem Shake: </a:t>
            </a:r>
            <a:r>
              <a:rPr lang="ro-RO" sz="1600" b="1" u="sng" dirty="0">
                <a:latin typeface="Calibri" panose="020F0502020204030204" pitchFamily="34" charset="0"/>
                <a:ea typeface="Calibri" panose="020F0502020204030204" pitchFamily="34" charset="0"/>
                <a:hlinkClick r:id="rId6"/>
              </a:rPr>
              <a:t>Etno Shake</a:t>
            </a:r>
            <a:endParaRPr lang="ro-RO"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9904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idx="4294967295"/>
          </p:nvPr>
        </p:nvSpPr>
        <p:spPr>
          <a:xfrm>
            <a:off x="487363" y="336550"/>
            <a:ext cx="6557962" cy="563563"/>
          </a:xfrm>
        </p:spPr>
        <p:txBody>
          <a:bodyPr/>
          <a:lstStyle/>
          <a:p>
            <a:pPr eaLnBrk="1" hangingPunct="1"/>
            <a:r>
              <a:rPr lang="en-AU" sz="2400" dirty="0" err="1" smtClean="0"/>
              <a:t>Beneficii</a:t>
            </a:r>
            <a:r>
              <a:rPr lang="en-AU" sz="2400" dirty="0" smtClean="0"/>
              <a:t> ale </a:t>
            </a:r>
            <a:r>
              <a:rPr lang="en-AU" sz="2400" dirty="0" err="1" smtClean="0"/>
              <a:t>asocierii</a:t>
            </a:r>
            <a:endParaRPr lang="en-US" sz="2400" dirty="0" smtClean="0"/>
          </a:p>
        </p:txBody>
      </p:sp>
      <p:sp>
        <p:nvSpPr>
          <p:cNvPr id="77828" name="Rectangle 3"/>
          <p:cNvSpPr txBox="1">
            <a:spLocks noChangeArrowheads="1"/>
          </p:cNvSpPr>
          <p:nvPr/>
        </p:nvSpPr>
        <p:spPr bwMode="auto">
          <a:xfrm>
            <a:off x="381000" y="1143000"/>
            <a:ext cx="87630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endParaRPr lang="ro-RO" sz="1600" b="1" dirty="0" smtClean="0">
              <a:solidFill>
                <a:srgbClr val="0070C0"/>
              </a:solidFill>
            </a:endParaRPr>
          </a:p>
          <a:p>
            <a:pPr eaLnBrk="1" hangingPunct="1">
              <a:spcBef>
                <a:spcPct val="0"/>
              </a:spcBef>
              <a:buFontTx/>
              <a:buNone/>
            </a:pPr>
            <a:endParaRPr lang="ro-RO" sz="1600" b="1" dirty="0" smtClean="0">
              <a:solidFill>
                <a:srgbClr val="0070C0"/>
              </a:solidFill>
            </a:endParaRPr>
          </a:p>
          <a:p>
            <a:pPr eaLnBrk="1" hangingPunct="1">
              <a:spcBef>
                <a:spcPct val="0"/>
              </a:spcBef>
              <a:buFontTx/>
              <a:buNone/>
            </a:pPr>
            <a:r>
              <a:rPr lang="en-AU" sz="1600" b="1" dirty="0" err="1" smtClean="0">
                <a:solidFill>
                  <a:srgbClr val="0070C0"/>
                </a:solidFill>
              </a:rPr>
              <a:t>Pentru</a:t>
            </a:r>
            <a:r>
              <a:rPr lang="en-AU" sz="1600" b="1" dirty="0" smtClean="0">
                <a:solidFill>
                  <a:srgbClr val="0070C0"/>
                </a:solidFill>
              </a:rPr>
              <a:t> </a:t>
            </a:r>
            <a:r>
              <a:rPr lang="en-AU" sz="1600" b="1" dirty="0" err="1" smtClean="0">
                <a:solidFill>
                  <a:srgbClr val="0070C0"/>
                </a:solidFill>
              </a:rPr>
              <a:t>agen</a:t>
            </a:r>
            <a:r>
              <a:rPr lang="ro-RO" sz="1600" b="1" dirty="0" smtClean="0">
                <a:solidFill>
                  <a:srgbClr val="0070C0"/>
                </a:solidFill>
              </a:rPr>
              <a:t>ţie: </a:t>
            </a:r>
            <a:r>
              <a:rPr lang="ro-RO" sz="1600" dirty="0" smtClean="0"/>
              <a:t>oportunitatea de a propune unui brand o competiţie de creaţie cu sute de înscrieri premium, care devin apoi proprietatea brandului. Aceste înscrieri pot deveni apoi content pentru social media, evenimente etc. Competiţiile pot veni din partea unor branduri deja cool sau a unor branduri care vor să-şi crească percepţia de coolness. </a:t>
            </a:r>
          </a:p>
          <a:p>
            <a:pPr eaLnBrk="1" hangingPunct="1">
              <a:spcBef>
                <a:spcPct val="0"/>
              </a:spcBef>
              <a:buFontTx/>
              <a:buNone/>
            </a:pPr>
            <a:r>
              <a:rPr lang="ro-RO" sz="1600" b="1" dirty="0" smtClean="0">
                <a:solidFill>
                  <a:srgbClr val="0070C0"/>
                </a:solidFill>
                <a:ea typeface="Calibri" panose="020F0502020204030204" pitchFamily="34" charset="0"/>
                <a:cs typeface="Times New Roman" panose="02020603050405020304" pitchFamily="18" charset="0"/>
              </a:rPr>
              <a:t>Pentru brand: </a:t>
            </a:r>
            <a:r>
              <a:rPr lang="ro-RO" sz="1600" dirty="0" smtClean="0">
                <a:ea typeface="Calibri" panose="020F0502020204030204" pitchFamily="34" charset="0"/>
                <a:cs typeface="Times New Roman" panose="02020603050405020304" pitchFamily="18" charset="0"/>
              </a:rPr>
              <a:t>interacţiune cu cea mai mare comunitate creativă din România</a:t>
            </a:r>
          </a:p>
          <a:p>
            <a:pPr eaLnBrk="1" hangingPunct="1">
              <a:spcBef>
                <a:spcPct val="0"/>
              </a:spcBef>
              <a:buFontTx/>
              <a:buNone/>
            </a:pPr>
            <a:r>
              <a:rPr lang="ro-RO" sz="1600" b="1" dirty="0" smtClean="0">
                <a:solidFill>
                  <a:srgbClr val="0070C0"/>
                </a:solidFill>
                <a:ea typeface="Calibri" panose="020F0502020204030204" pitchFamily="34" charset="0"/>
                <a:cs typeface="Times New Roman" panose="02020603050405020304" pitchFamily="18" charset="0"/>
              </a:rPr>
              <a:t>Pentru participanţi: </a:t>
            </a:r>
            <a:r>
              <a:rPr lang="ro-RO" sz="1600" dirty="0" smtClean="0">
                <a:ea typeface="Calibri" panose="020F0502020204030204" pitchFamily="34" charset="0"/>
                <a:cs typeface="Times New Roman" panose="02020603050405020304" pitchFamily="18" charset="0"/>
              </a:rPr>
              <a:t>un pretext pentru a fi creativ, o şansă de a fi remarcat de industrie, un ego booster</a:t>
            </a:r>
          </a:p>
          <a:p>
            <a:pPr eaLnBrk="1" hangingPunct="1">
              <a:spcBef>
                <a:spcPct val="0"/>
              </a:spcBef>
              <a:buFontTx/>
              <a:buNone/>
            </a:pPr>
            <a:endParaRPr lang="ro-RO" sz="1600" dirty="0">
              <a:ea typeface="Calibri" panose="020F0502020204030204" pitchFamily="34" charset="0"/>
              <a:cs typeface="Times New Roman" panose="02020603050405020304" pitchFamily="18" charset="0"/>
            </a:endParaRPr>
          </a:p>
          <a:p>
            <a:pPr eaLnBrk="1" hangingPunct="1">
              <a:spcBef>
                <a:spcPct val="0"/>
              </a:spcBef>
              <a:buFontTx/>
              <a:buNone/>
            </a:pPr>
            <a:r>
              <a:rPr lang="ro-RO" sz="1600" b="1" dirty="0" smtClean="0">
                <a:solidFill>
                  <a:schemeClr val="tx2">
                    <a:lumMod val="60000"/>
                    <a:lumOff val="40000"/>
                  </a:schemeClr>
                </a:solidFill>
                <a:ea typeface="Calibri" panose="020F0502020204030204" pitchFamily="34" charset="0"/>
                <a:cs typeface="Times New Roman" panose="02020603050405020304" pitchFamily="18" charset="0"/>
              </a:rPr>
              <a:t>Branduri care vor organiza competiţii creative în 2014: </a:t>
            </a:r>
            <a:r>
              <a:rPr lang="ro-RO" sz="1600" dirty="0" smtClean="0">
                <a:ea typeface="Calibri" panose="020F0502020204030204" pitchFamily="34" charset="0"/>
                <a:cs typeface="Times New Roman" panose="02020603050405020304" pitchFamily="18" charset="0"/>
              </a:rPr>
              <a:t>Dero </a:t>
            </a:r>
          </a:p>
          <a:p>
            <a:pPr eaLnBrk="1" hangingPunct="1">
              <a:spcBef>
                <a:spcPct val="0"/>
              </a:spcBef>
              <a:buFontTx/>
              <a:buNone/>
            </a:pPr>
            <a:endParaRPr lang="ro-RO" sz="1600" dirty="0">
              <a:ea typeface="Calibri" panose="020F0502020204030204" pitchFamily="34" charset="0"/>
              <a:cs typeface="Times New Roman" panose="02020603050405020304" pitchFamily="18" charset="0"/>
            </a:endParaRPr>
          </a:p>
          <a:p>
            <a:pPr eaLnBrk="1" hangingPunct="1">
              <a:spcBef>
                <a:spcPct val="0"/>
              </a:spcBef>
              <a:buFontTx/>
              <a:buNone/>
            </a:pPr>
            <a:endParaRPr lang="ro-RO" sz="1600" dirty="0">
              <a:ea typeface="Calibri" panose="020F0502020204030204" pitchFamily="34" charset="0"/>
              <a:cs typeface="Times New Roman" panose="02020603050405020304" pitchFamily="18" charset="0"/>
            </a:endParaRPr>
          </a:p>
        </p:txBody>
      </p:sp>
      <p:pic>
        <p:nvPicPr>
          <p:cNvPr id="5" name="Picture 2" descr="C:\PROIECTE\BUSINESS\Blue Idea\All-in-One\Logos\_Blue Idea\The Creator\logo_the_creator_500x500.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512" y="5626372"/>
            <a:ext cx="1042987"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992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rapezoid 26"/>
          <p:cNvSpPr/>
          <p:nvPr/>
        </p:nvSpPr>
        <p:spPr>
          <a:xfrm rot="16200000">
            <a:off x="245269" y="2331244"/>
            <a:ext cx="2720975" cy="3208337"/>
          </a:xfrm>
          <a:prstGeom prst="trapezoid">
            <a:avLst>
              <a:gd name="adj" fmla="val 952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o-RO">
              <a:solidFill>
                <a:prstClr val="white"/>
              </a:solidFill>
            </a:endParaRPr>
          </a:p>
        </p:txBody>
      </p:sp>
      <p:sp>
        <p:nvSpPr>
          <p:cNvPr id="38" name="Trapezoid 37"/>
          <p:cNvSpPr/>
          <p:nvPr/>
        </p:nvSpPr>
        <p:spPr>
          <a:xfrm rot="16200000">
            <a:off x="3881438" y="966787"/>
            <a:ext cx="4591050" cy="5934075"/>
          </a:xfrm>
          <a:prstGeom prst="trapezoid">
            <a:avLst>
              <a:gd name="adj" fmla="val 20373"/>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o-RO">
              <a:solidFill>
                <a:prstClr val="white"/>
              </a:solidFill>
            </a:endParaRPr>
          </a:p>
        </p:txBody>
      </p:sp>
      <p:sp>
        <p:nvSpPr>
          <p:cNvPr id="84996" name="Rectangle 4"/>
          <p:cNvSpPr>
            <a:spLocks noChangeArrowheads="1"/>
          </p:cNvSpPr>
          <p:nvPr/>
        </p:nvSpPr>
        <p:spPr bwMode="auto">
          <a:xfrm>
            <a:off x="4516438" y="1800225"/>
            <a:ext cx="46101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endParaRPr lang="ro-RO" sz="2400" b="1">
              <a:solidFill>
                <a:srgbClr val="000000"/>
              </a:solidFill>
              <a:latin typeface="Trebuchet MS" panose="020B0603020202020204" pitchFamily="34" charset="0"/>
            </a:endParaRPr>
          </a:p>
          <a:p>
            <a:pPr algn="ctr">
              <a:spcBef>
                <a:spcPct val="0"/>
              </a:spcBef>
              <a:buFontTx/>
              <a:buNone/>
            </a:pPr>
            <a:endParaRPr lang="ro-RO" b="1">
              <a:solidFill>
                <a:srgbClr val="000000"/>
              </a:solidFill>
              <a:latin typeface="Trebuchet MS" panose="020B0603020202020204" pitchFamily="34" charset="0"/>
            </a:endParaRPr>
          </a:p>
          <a:p>
            <a:pPr algn="ctr">
              <a:spcBef>
                <a:spcPct val="0"/>
              </a:spcBef>
              <a:buFontTx/>
              <a:buNone/>
            </a:pPr>
            <a:endParaRPr lang="en-US" b="1">
              <a:solidFill>
                <a:srgbClr val="000000"/>
              </a:solidFill>
              <a:latin typeface="Trebuchet MS" panose="020B0603020202020204" pitchFamily="34" charset="0"/>
            </a:endParaRPr>
          </a:p>
          <a:p>
            <a:pPr algn="ctr">
              <a:spcBef>
                <a:spcPct val="0"/>
              </a:spcBef>
              <a:buFontTx/>
              <a:buNone/>
            </a:pPr>
            <a:r>
              <a:rPr lang="ro-RO" b="1">
                <a:solidFill>
                  <a:srgbClr val="000000"/>
                </a:solidFill>
                <a:latin typeface="Trebuchet MS" panose="020B0603020202020204" pitchFamily="34" charset="0"/>
              </a:rPr>
              <a:t>Promovarea votului</a:t>
            </a:r>
          </a:p>
          <a:p>
            <a:pPr algn="ctr">
              <a:spcBef>
                <a:spcPct val="0"/>
              </a:spcBef>
              <a:buFontTx/>
              <a:buNone/>
            </a:pPr>
            <a:r>
              <a:rPr lang="ro-RO" sz="1400" b="1">
                <a:solidFill>
                  <a:srgbClr val="404040"/>
                </a:solidFill>
                <a:latin typeface="Trebuchet MS" panose="020B0603020202020204" pitchFamily="34" charset="0"/>
              </a:rPr>
              <a:t>campanie media: </a:t>
            </a:r>
            <a:r>
              <a:rPr lang="ro-RO" sz="1400">
                <a:solidFill>
                  <a:srgbClr val="404040"/>
                </a:solidFill>
                <a:latin typeface="Trebuchet MS" panose="020B0603020202020204" pitchFamily="34" charset="0"/>
              </a:rPr>
              <a:t>bannere: 500k afişări, branding</a:t>
            </a:r>
          </a:p>
          <a:p>
            <a:pPr algn="ctr">
              <a:spcBef>
                <a:spcPct val="0"/>
              </a:spcBef>
              <a:buFontTx/>
              <a:buNone/>
            </a:pPr>
            <a:r>
              <a:rPr lang="ro-RO" sz="1400" b="1">
                <a:solidFill>
                  <a:srgbClr val="404040"/>
                </a:solidFill>
                <a:latin typeface="Trebuchet MS" panose="020B0603020202020204" pitchFamily="34" charset="0"/>
              </a:rPr>
              <a:t>comunitatea IQads:</a:t>
            </a:r>
            <a:r>
              <a:rPr lang="en-US" sz="1400" b="1">
                <a:solidFill>
                  <a:srgbClr val="404040"/>
                </a:solidFill>
                <a:latin typeface="Trebuchet MS" panose="020B0603020202020204" pitchFamily="34" charset="0"/>
              </a:rPr>
              <a:t> </a:t>
            </a:r>
            <a:r>
              <a:rPr lang="en-US" sz="1400">
                <a:solidFill>
                  <a:srgbClr val="404040"/>
                </a:solidFill>
                <a:latin typeface="Trebuchet MS" panose="020B0603020202020204" pitchFamily="34" charset="0"/>
              </a:rPr>
              <a:t>newslettere, </a:t>
            </a:r>
            <a:r>
              <a:rPr lang="en-US" sz="1400" smtClean="0">
                <a:solidFill>
                  <a:srgbClr val="404040"/>
                </a:solidFill>
                <a:latin typeface="Trebuchet MS" panose="020B0603020202020204" pitchFamily="34" charset="0"/>
              </a:rPr>
              <a:t>2</a:t>
            </a:r>
            <a:r>
              <a:rPr lang="ro-RO" sz="1400" smtClean="0">
                <a:solidFill>
                  <a:srgbClr val="404040"/>
                </a:solidFill>
                <a:latin typeface="Trebuchet MS" panose="020B0603020202020204" pitchFamily="34" charset="0"/>
              </a:rPr>
              <a:t>0</a:t>
            </a:r>
            <a:r>
              <a:rPr lang="en-US" sz="1400" smtClean="0">
                <a:solidFill>
                  <a:srgbClr val="404040"/>
                </a:solidFill>
                <a:latin typeface="Trebuchet MS" panose="020B0603020202020204" pitchFamily="34" charset="0"/>
              </a:rPr>
              <a:t>k </a:t>
            </a:r>
            <a:r>
              <a:rPr lang="en-US" sz="1400">
                <a:solidFill>
                  <a:srgbClr val="404040"/>
                </a:solidFill>
                <a:latin typeface="Trebuchet MS" panose="020B0603020202020204" pitchFamily="34" charset="0"/>
              </a:rPr>
              <a:t>membri activi</a:t>
            </a:r>
            <a:endParaRPr lang="ro-RO" sz="1400">
              <a:solidFill>
                <a:srgbClr val="404040"/>
              </a:solidFill>
              <a:latin typeface="Trebuchet MS" panose="020B0603020202020204" pitchFamily="34" charset="0"/>
            </a:endParaRPr>
          </a:p>
          <a:p>
            <a:pPr algn="ctr">
              <a:spcBef>
                <a:spcPct val="0"/>
              </a:spcBef>
              <a:buFontTx/>
              <a:buNone/>
            </a:pPr>
            <a:r>
              <a:rPr lang="ro-RO" sz="1400" b="1">
                <a:solidFill>
                  <a:srgbClr val="404040"/>
                </a:solidFill>
                <a:latin typeface="Trebuchet MS" panose="020B0603020202020204" pitchFamily="34" charset="0"/>
              </a:rPr>
              <a:t>social media</a:t>
            </a:r>
            <a:r>
              <a:rPr lang="en-US" sz="1400" b="1">
                <a:solidFill>
                  <a:srgbClr val="404040"/>
                </a:solidFill>
                <a:latin typeface="Trebuchet MS" panose="020B0603020202020204" pitchFamily="34" charset="0"/>
              </a:rPr>
              <a:t>: </a:t>
            </a:r>
            <a:r>
              <a:rPr lang="en-US" sz="1400">
                <a:solidFill>
                  <a:srgbClr val="404040"/>
                </a:solidFill>
                <a:latin typeface="Trebuchet MS" panose="020B0603020202020204" pitchFamily="34" charset="0"/>
              </a:rPr>
              <a:t>updates, peste </a:t>
            </a:r>
            <a:r>
              <a:rPr lang="en-US" sz="1400" smtClean="0">
                <a:solidFill>
                  <a:srgbClr val="404040"/>
                </a:solidFill>
                <a:latin typeface="Trebuchet MS" panose="020B0603020202020204" pitchFamily="34" charset="0"/>
              </a:rPr>
              <a:t>1</a:t>
            </a:r>
            <a:r>
              <a:rPr lang="ro-RO" sz="1400" smtClean="0">
                <a:solidFill>
                  <a:srgbClr val="404040"/>
                </a:solidFill>
                <a:latin typeface="Trebuchet MS" panose="020B0603020202020204" pitchFamily="34" charset="0"/>
              </a:rPr>
              <a:t>2</a:t>
            </a:r>
            <a:r>
              <a:rPr lang="en-US" sz="1400" smtClean="0">
                <a:solidFill>
                  <a:srgbClr val="404040"/>
                </a:solidFill>
                <a:latin typeface="Trebuchet MS" panose="020B0603020202020204" pitchFamily="34" charset="0"/>
              </a:rPr>
              <a:t>0k </a:t>
            </a:r>
            <a:r>
              <a:rPr lang="en-US" sz="1400">
                <a:solidFill>
                  <a:srgbClr val="404040"/>
                </a:solidFill>
                <a:latin typeface="Trebuchet MS" panose="020B0603020202020204" pitchFamily="34" charset="0"/>
              </a:rPr>
              <a:t>fans &amp; friends</a:t>
            </a:r>
            <a:endParaRPr lang="ro-RO" sz="1400">
              <a:solidFill>
                <a:srgbClr val="404040"/>
              </a:solidFill>
              <a:latin typeface="Trebuchet MS" panose="020B0603020202020204" pitchFamily="34" charset="0"/>
            </a:endParaRPr>
          </a:p>
          <a:p>
            <a:pPr algn="ctr">
              <a:spcBef>
                <a:spcPct val="0"/>
              </a:spcBef>
              <a:buFontTx/>
              <a:buNone/>
            </a:pPr>
            <a:r>
              <a:rPr lang="ro-RO" sz="1400" b="1">
                <a:solidFill>
                  <a:srgbClr val="404040"/>
                </a:solidFill>
                <a:latin typeface="Trebuchet MS" panose="020B0603020202020204" pitchFamily="34" charset="0"/>
              </a:rPr>
              <a:t>PR</a:t>
            </a:r>
            <a:r>
              <a:rPr lang="en-US" sz="1400" b="1">
                <a:solidFill>
                  <a:srgbClr val="404040"/>
                </a:solidFill>
                <a:latin typeface="Trebuchet MS" panose="020B0603020202020204" pitchFamily="34" charset="0"/>
              </a:rPr>
              <a:t>, buzz</a:t>
            </a:r>
            <a:endParaRPr lang="ro-RO" sz="1400" b="1">
              <a:solidFill>
                <a:srgbClr val="404040"/>
              </a:solidFill>
              <a:latin typeface="Trebuchet MS" panose="020B0603020202020204" pitchFamily="34" charset="0"/>
            </a:endParaRPr>
          </a:p>
          <a:p>
            <a:pPr algn="ctr">
              <a:spcBef>
                <a:spcPct val="0"/>
              </a:spcBef>
              <a:buFontTx/>
              <a:buNone/>
            </a:pPr>
            <a:r>
              <a:rPr lang="ro-RO" sz="1400" b="1">
                <a:solidFill>
                  <a:srgbClr val="404040"/>
                </a:solidFill>
                <a:latin typeface="Trebuchet MS" panose="020B0603020202020204" pitchFamily="34" charset="0"/>
              </a:rPr>
              <a:t>la final, promovarea câştigătorilor:</a:t>
            </a:r>
            <a:br>
              <a:rPr lang="ro-RO" sz="1400" b="1">
                <a:solidFill>
                  <a:srgbClr val="404040"/>
                </a:solidFill>
                <a:latin typeface="Trebuchet MS" panose="020B0603020202020204" pitchFamily="34" charset="0"/>
              </a:rPr>
            </a:br>
            <a:r>
              <a:rPr lang="ro-RO" sz="1400">
                <a:solidFill>
                  <a:srgbClr val="404040"/>
                </a:solidFill>
                <a:latin typeface="Trebuchet MS" panose="020B0603020202020204" pitchFamily="34" charset="0"/>
              </a:rPr>
              <a:t>conţinut editorial, propagare oficială pe reţele sociale</a:t>
            </a:r>
            <a:endParaRPr lang="en-US" sz="1400">
              <a:solidFill>
                <a:srgbClr val="404040"/>
              </a:solidFill>
              <a:latin typeface="Trebuchet MS" panose="020B0603020202020204" pitchFamily="34" charset="0"/>
            </a:endParaRPr>
          </a:p>
          <a:p>
            <a:pPr algn="ctr">
              <a:spcBef>
                <a:spcPct val="0"/>
              </a:spcBef>
              <a:buFontTx/>
              <a:buNone/>
            </a:pPr>
            <a:endParaRPr lang="en-US" sz="1400" b="1">
              <a:solidFill>
                <a:srgbClr val="808080"/>
              </a:solidFill>
              <a:latin typeface="Trebuchet MS" panose="020B0603020202020204" pitchFamily="34" charset="0"/>
            </a:endParaRPr>
          </a:p>
          <a:p>
            <a:pPr algn="ctr">
              <a:spcBef>
                <a:spcPct val="0"/>
              </a:spcBef>
              <a:buFontTx/>
              <a:buNone/>
            </a:pPr>
            <a:r>
              <a:rPr lang="ro-RO" b="1">
                <a:solidFill>
                  <a:srgbClr val="000000"/>
                </a:solidFill>
                <a:latin typeface="Trebuchet MS" panose="020B0603020202020204" pitchFamily="34" charset="0"/>
              </a:rPr>
              <a:t>Superbu</a:t>
            </a:r>
            <a:r>
              <a:rPr lang="en-US" b="1">
                <a:solidFill>
                  <a:srgbClr val="000000"/>
                </a:solidFill>
                <a:latin typeface="Trebuchet MS" panose="020B0603020202020204" pitchFamily="34" charset="0"/>
              </a:rPr>
              <a:t>zz generat de concuren</a:t>
            </a:r>
            <a:r>
              <a:rPr lang="ro-RO" b="1">
                <a:solidFill>
                  <a:srgbClr val="000000"/>
                </a:solidFill>
                <a:latin typeface="Trebuchet MS" panose="020B0603020202020204" pitchFamily="34" charset="0"/>
              </a:rPr>
              <a:t>ţi</a:t>
            </a:r>
          </a:p>
          <a:p>
            <a:pPr algn="ctr">
              <a:spcBef>
                <a:spcPct val="0"/>
              </a:spcBef>
              <a:buFontTx/>
              <a:buNone/>
            </a:pPr>
            <a:r>
              <a:rPr lang="ro-RO" sz="1400" b="1">
                <a:solidFill>
                  <a:srgbClr val="404040"/>
                </a:solidFill>
                <a:latin typeface="Trebuchet MS" panose="020B0603020202020204" pitchFamily="34" charset="0"/>
              </a:rPr>
              <a:t>Propagarea creaţiilor finaliste de către concurenţi</a:t>
            </a:r>
          </a:p>
          <a:p>
            <a:pPr algn="ctr">
              <a:spcBef>
                <a:spcPct val="0"/>
              </a:spcBef>
              <a:buFontTx/>
              <a:buNone/>
            </a:pPr>
            <a:r>
              <a:rPr lang="en-US" sz="1400" b="1">
                <a:solidFill>
                  <a:srgbClr val="404040"/>
                </a:solidFill>
                <a:latin typeface="Trebuchet MS" panose="020B0603020202020204" pitchFamily="34" charset="0"/>
              </a:rPr>
              <a:t>“</a:t>
            </a:r>
            <a:r>
              <a:rPr lang="ro-RO" sz="1400" b="1">
                <a:solidFill>
                  <a:srgbClr val="404040"/>
                </a:solidFill>
                <a:latin typeface="Trebuchet MS" panose="020B0603020202020204" pitchFamily="34" charset="0"/>
              </a:rPr>
              <a:t>Campanie electorală</a:t>
            </a:r>
            <a:r>
              <a:rPr lang="en-US" sz="1400" b="1">
                <a:solidFill>
                  <a:srgbClr val="404040"/>
                </a:solidFill>
                <a:latin typeface="Trebuchet MS" panose="020B0603020202020204" pitchFamily="34" charset="0"/>
              </a:rPr>
              <a:t>”</a:t>
            </a:r>
            <a:r>
              <a:rPr lang="ro-RO" sz="1400" b="1">
                <a:solidFill>
                  <a:srgbClr val="404040"/>
                </a:solidFill>
                <a:latin typeface="Trebuchet MS" panose="020B0603020202020204" pitchFamily="34" charset="0"/>
              </a:rPr>
              <a:t> pentru fiecare înscriere</a:t>
            </a:r>
          </a:p>
          <a:p>
            <a:pPr algn="ctr">
              <a:spcBef>
                <a:spcPct val="0"/>
              </a:spcBef>
              <a:buFontTx/>
              <a:buNone/>
            </a:pPr>
            <a:endParaRPr lang="ro-RO" sz="1400">
              <a:solidFill>
                <a:srgbClr val="808080"/>
              </a:solidFill>
              <a:latin typeface="Trebuchet MS" panose="020B0603020202020204" pitchFamily="34" charset="0"/>
            </a:endParaRPr>
          </a:p>
          <a:p>
            <a:pPr algn="ctr">
              <a:spcBef>
                <a:spcPct val="0"/>
              </a:spcBef>
              <a:buFontTx/>
              <a:buNone/>
            </a:pPr>
            <a:r>
              <a:rPr lang="ro-RO" sz="2400" b="1">
                <a:solidFill>
                  <a:srgbClr val="000000"/>
                </a:solidFill>
                <a:latin typeface="Trebuchet MS" panose="020B0603020202020204" pitchFamily="34" charset="0"/>
              </a:rPr>
              <a:t>	</a:t>
            </a:r>
          </a:p>
          <a:p>
            <a:pPr algn="ctr">
              <a:spcBef>
                <a:spcPct val="0"/>
              </a:spcBef>
              <a:buFontTx/>
              <a:buNone/>
            </a:pPr>
            <a:endParaRPr lang="en-US" sz="1400" b="1">
              <a:solidFill>
                <a:srgbClr val="808080"/>
              </a:solidFill>
              <a:latin typeface="Trebuchet MS" panose="020B0603020202020204" pitchFamily="34" charset="0"/>
            </a:endParaRPr>
          </a:p>
        </p:txBody>
      </p:sp>
      <p:sp>
        <p:nvSpPr>
          <p:cNvPr id="54277" name="Rectangle 4"/>
          <p:cNvSpPr>
            <a:spLocks noChangeArrowheads="1"/>
          </p:cNvSpPr>
          <p:nvPr/>
        </p:nvSpPr>
        <p:spPr bwMode="auto">
          <a:xfrm>
            <a:off x="9525" y="6229350"/>
            <a:ext cx="9134475" cy="628650"/>
          </a:xfrm>
          <a:prstGeom prst="rect">
            <a:avLst/>
          </a:prstGeom>
          <a:solidFill>
            <a:schemeClr val="bg1">
              <a:lumMod val="85000"/>
            </a:schemeClr>
          </a:solidFill>
          <a:ln>
            <a:noFill/>
          </a:ln>
        </p:spPr>
        <p:txBody>
          <a:bodyPr anchor="ctr"/>
          <a:lstStyle/>
          <a:p>
            <a:pPr algn="ctr">
              <a:defRPr/>
            </a:pPr>
            <a:r>
              <a:rPr lang="ro-RO" b="1" dirty="0" smtClean="0">
                <a:solidFill>
                  <a:srgbClr val="FF0000"/>
                </a:solidFill>
                <a:latin typeface="Trebuchet MS" pitchFamily="34" charset="0"/>
                <a:cs typeface="Arial" charset="0"/>
              </a:rPr>
              <a:t>                 </a:t>
            </a:r>
            <a:r>
              <a:rPr lang="en-US" b="1" dirty="0" smtClean="0">
                <a:solidFill>
                  <a:srgbClr val="FF0000"/>
                </a:solidFill>
                <a:latin typeface="Trebuchet MS" pitchFamily="34" charset="0"/>
                <a:cs typeface="Arial" charset="0"/>
              </a:rPr>
              <a:t>brand</a:t>
            </a:r>
            <a:r>
              <a:rPr lang="ro-RO" b="1" dirty="0">
                <a:solidFill>
                  <a:srgbClr val="FF0000"/>
                </a:solidFill>
                <a:latin typeface="Trebuchet MS" pitchFamily="34" charset="0"/>
                <a:cs typeface="Arial" charset="0"/>
              </a:rPr>
              <a:t>ed</a:t>
            </a:r>
            <a:r>
              <a:rPr lang="en-US" b="1" dirty="0">
                <a:solidFill>
                  <a:srgbClr val="FF0000"/>
                </a:solidFill>
                <a:latin typeface="Trebuchet MS" pitchFamily="34" charset="0"/>
                <a:cs typeface="Arial" charset="0"/>
              </a:rPr>
              <a:t> </a:t>
            </a:r>
            <a:r>
              <a:rPr lang="ro-RO" b="1" dirty="0">
                <a:solidFill>
                  <a:srgbClr val="FF0000"/>
                </a:solidFill>
                <a:latin typeface="Trebuchet MS" pitchFamily="34" charset="0"/>
                <a:cs typeface="Arial" charset="0"/>
              </a:rPr>
              <a:t>reach pentru campanie </a:t>
            </a:r>
            <a:r>
              <a:rPr lang="en-US" b="1" dirty="0">
                <a:solidFill>
                  <a:srgbClr val="FF0000"/>
                </a:solidFill>
                <a:latin typeface="Trebuchet MS" pitchFamily="34" charset="0"/>
                <a:cs typeface="Arial" charset="0"/>
              </a:rPr>
              <a:t>+ buzz:</a:t>
            </a:r>
            <a:r>
              <a:rPr lang="ro-RO" b="1" dirty="0">
                <a:solidFill>
                  <a:srgbClr val="FF0000"/>
                </a:solidFill>
                <a:latin typeface="Trebuchet MS" pitchFamily="34" charset="0"/>
                <a:cs typeface="Arial" charset="0"/>
              </a:rPr>
              <a:t> </a:t>
            </a:r>
            <a:r>
              <a:rPr lang="en-US" b="1" dirty="0">
                <a:solidFill>
                  <a:srgbClr val="FF0000"/>
                </a:solidFill>
                <a:latin typeface="Trebuchet MS" pitchFamily="34" charset="0"/>
                <a:cs typeface="Arial" charset="0"/>
              </a:rPr>
              <a:t> </a:t>
            </a:r>
            <a:r>
              <a:rPr lang="ro-RO" b="1" dirty="0">
                <a:solidFill>
                  <a:srgbClr val="FF0000"/>
                </a:solidFill>
                <a:latin typeface="Trebuchet MS" pitchFamily="34" charset="0"/>
                <a:cs typeface="Arial" charset="0"/>
              </a:rPr>
              <a:t>peste 5</a:t>
            </a:r>
            <a:r>
              <a:rPr lang="en-US" b="1" dirty="0">
                <a:solidFill>
                  <a:srgbClr val="FF0000"/>
                </a:solidFill>
                <a:latin typeface="Trebuchet MS" pitchFamily="34" charset="0"/>
                <a:cs typeface="Arial" charset="0"/>
              </a:rPr>
              <a:t>0</a:t>
            </a:r>
            <a:r>
              <a:rPr lang="ro-RO" b="1" dirty="0">
                <a:solidFill>
                  <a:srgbClr val="FF0000"/>
                </a:solidFill>
                <a:latin typeface="Trebuchet MS" pitchFamily="34" charset="0"/>
                <a:cs typeface="Arial" charset="0"/>
              </a:rPr>
              <a:t>0.000</a:t>
            </a:r>
            <a:r>
              <a:rPr lang="en-US" b="1" dirty="0">
                <a:solidFill>
                  <a:srgbClr val="FF0000"/>
                </a:solidFill>
                <a:latin typeface="Trebuchet MS" pitchFamily="34" charset="0"/>
                <a:cs typeface="Arial" charset="0"/>
              </a:rPr>
              <a:t> </a:t>
            </a:r>
            <a:r>
              <a:rPr lang="en-US" b="1" dirty="0" err="1">
                <a:solidFill>
                  <a:srgbClr val="FF0000"/>
                </a:solidFill>
                <a:latin typeface="Trebuchet MS" pitchFamily="34" charset="0"/>
                <a:cs typeface="Arial" charset="0"/>
              </a:rPr>
              <a:t>oameni</a:t>
            </a:r>
            <a:endParaRPr lang="ro-RO" b="1" dirty="0">
              <a:solidFill>
                <a:srgbClr val="FF0000"/>
              </a:solidFill>
              <a:latin typeface="Trebuchet MS" pitchFamily="34" charset="0"/>
              <a:cs typeface="Arial" charset="0"/>
            </a:endParaRPr>
          </a:p>
        </p:txBody>
      </p:sp>
      <p:sp>
        <p:nvSpPr>
          <p:cNvPr id="84998" name="Rectangle 4"/>
          <p:cNvSpPr>
            <a:spLocks noChangeArrowheads="1"/>
          </p:cNvSpPr>
          <p:nvPr/>
        </p:nvSpPr>
        <p:spPr bwMode="auto">
          <a:xfrm>
            <a:off x="190500" y="2728913"/>
            <a:ext cx="4610100" cy="252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ro-RO" b="1" dirty="0">
                <a:solidFill>
                  <a:srgbClr val="000000"/>
                </a:solidFill>
                <a:latin typeface="Trebuchet MS" panose="020B0603020202020204" pitchFamily="34" charset="0"/>
              </a:rPr>
              <a:t>Promovarea înscrierilor</a:t>
            </a:r>
          </a:p>
          <a:p>
            <a:pPr algn="ctr">
              <a:spcBef>
                <a:spcPct val="0"/>
              </a:spcBef>
              <a:buFontTx/>
              <a:buNone/>
            </a:pPr>
            <a:r>
              <a:rPr lang="ro-RO" sz="1400" b="1" dirty="0">
                <a:solidFill>
                  <a:srgbClr val="404040"/>
                </a:solidFill>
                <a:latin typeface="Trebuchet MS" panose="020B0603020202020204" pitchFamily="34" charset="0"/>
              </a:rPr>
              <a:t>campanie media: </a:t>
            </a:r>
            <a:r>
              <a:rPr lang="ro-RO" sz="1400" dirty="0">
                <a:solidFill>
                  <a:srgbClr val="404040"/>
                </a:solidFill>
                <a:latin typeface="Trebuchet MS" panose="020B0603020202020204" pitchFamily="34" charset="0"/>
              </a:rPr>
              <a:t>bannere: 500k </a:t>
            </a:r>
            <a:r>
              <a:rPr lang="ro-RO" sz="1400" dirty="0" err="1">
                <a:solidFill>
                  <a:srgbClr val="404040"/>
                </a:solidFill>
                <a:latin typeface="Trebuchet MS" panose="020B0603020202020204" pitchFamily="34" charset="0"/>
              </a:rPr>
              <a:t>afişări</a:t>
            </a:r>
            <a:r>
              <a:rPr lang="ro-RO" sz="1400" dirty="0">
                <a:solidFill>
                  <a:srgbClr val="404040"/>
                </a:solidFill>
                <a:latin typeface="Trebuchet MS" panose="020B0603020202020204" pitchFamily="34" charset="0"/>
              </a:rPr>
              <a:t>, </a:t>
            </a:r>
            <a:r>
              <a:rPr lang="ro-RO" sz="1400" dirty="0" err="1">
                <a:solidFill>
                  <a:srgbClr val="404040"/>
                </a:solidFill>
                <a:latin typeface="Trebuchet MS" panose="020B0603020202020204" pitchFamily="34" charset="0"/>
              </a:rPr>
              <a:t>branding</a:t>
            </a:r>
            <a:endParaRPr lang="ro-RO" sz="1400" dirty="0">
              <a:solidFill>
                <a:srgbClr val="404040"/>
              </a:solidFill>
              <a:latin typeface="Trebuchet MS" panose="020B0603020202020204" pitchFamily="34" charset="0"/>
            </a:endParaRPr>
          </a:p>
          <a:p>
            <a:pPr algn="ctr">
              <a:spcBef>
                <a:spcPct val="0"/>
              </a:spcBef>
              <a:buFontTx/>
              <a:buNone/>
            </a:pPr>
            <a:r>
              <a:rPr lang="ro-RO" sz="1400" b="1" dirty="0">
                <a:solidFill>
                  <a:srgbClr val="404040"/>
                </a:solidFill>
                <a:latin typeface="Trebuchet MS" panose="020B0603020202020204" pitchFamily="34" charset="0"/>
              </a:rPr>
              <a:t>comunitatea IQads:</a:t>
            </a:r>
            <a:r>
              <a:rPr lang="en-US" sz="1400" b="1" dirty="0">
                <a:solidFill>
                  <a:srgbClr val="404040"/>
                </a:solidFill>
                <a:latin typeface="Trebuchet MS" panose="020B0603020202020204" pitchFamily="34" charset="0"/>
              </a:rPr>
              <a:t> </a:t>
            </a:r>
            <a:r>
              <a:rPr lang="en-US" sz="1400" dirty="0" err="1">
                <a:solidFill>
                  <a:srgbClr val="404040"/>
                </a:solidFill>
                <a:latin typeface="Trebuchet MS" panose="020B0603020202020204" pitchFamily="34" charset="0"/>
              </a:rPr>
              <a:t>newslettere</a:t>
            </a:r>
            <a:r>
              <a:rPr lang="en-US" sz="1400">
                <a:solidFill>
                  <a:srgbClr val="404040"/>
                </a:solidFill>
                <a:latin typeface="Trebuchet MS" panose="020B0603020202020204" pitchFamily="34" charset="0"/>
              </a:rPr>
              <a:t>, </a:t>
            </a:r>
            <a:r>
              <a:rPr lang="en-US" sz="1400" smtClean="0">
                <a:solidFill>
                  <a:srgbClr val="404040"/>
                </a:solidFill>
                <a:latin typeface="Trebuchet MS" panose="020B0603020202020204" pitchFamily="34" charset="0"/>
              </a:rPr>
              <a:t>2</a:t>
            </a:r>
            <a:r>
              <a:rPr lang="ro-RO" sz="1400" smtClean="0">
                <a:solidFill>
                  <a:srgbClr val="404040"/>
                </a:solidFill>
                <a:latin typeface="Trebuchet MS" panose="020B0603020202020204" pitchFamily="34" charset="0"/>
              </a:rPr>
              <a:t>0</a:t>
            </a:r>
            <a:r>
              <a:rPr lang="en-US" sz="1400" smtClean="0">
                <a:solidFill>
                  <a:srgbClr val="404040"/>
                </a:solidFill>
                <a:latin typeface="Trebuchet MS" panose="020B0603020202020204" pitchFamily="34" charset="0"/>
              </a:rPr>
              <a:t>k </a:t>
            </a:r>
            <a:r>
              <a:rPr lang="en-US" sz="1400" dirty="0" err="1">
                <a:solidFill>
                  <a:srgbClr val="404040"/>
                </a:solidFill>
                <a:latin typeface="Trebuchet MS" panose="020B0603020202020204" pitchFamily="34" charset="0"/>
              </a:rPr>
              <a:t>membri</a:t>
            </a:r>
            <a:r>
              <a:rPr lang="en-US" sz="1400" dirty="0">
                <a:solidFill>
                  <a:srgbClr val="404040"/>
                </a:solidFill>
                <a:latin typeface="Trebuchet MS" panose="020B0603020202020204" pitchFamily="34" charset="0"/>
              </a:rPr>
              <a:t> </a:t>
            </a:r>
            <a:r>
              <a:rPr lang="en-US" sz="1400" dirty="0" err="1">
                <a:solidFill>
                  <a:srgbClr val="404040"/>
                </a:solidFill>
                <a:latin typeface="Trebuchet MS" panose="020B0603020202020204" pitchFamily="34" charset="0"/>
              </a:rPr>
              <a:t>activi</a:t>
            </a:r>
            <a:endParaRPr lang="ro-RO" sz="1400" dirty="0">
              <a:solidFill>
                <a:srgbClr val="404040"/>
              </a:solidFill>
              <a:latin typeface="Trebuchet MS" panose="020B0603020202020204" pitchFamily="34" charset="0"/>
            </a:endParaRPr>
          </a:p>
          <a:p>
            <a:pPr algn="ctr">
              <a:spcBef>
                <a:spcPct val="0"/>
              </a:spcBef>
              <a:buFontTx/>
              <a:buNone/>
            </a:pPr>
            <a:r>
              <a:rPr lang="ro-RO" sz="1400" b="1" dirty="0">
                <a:solidFill>
                  <a:srgbClr val="404040"/>
                </a:solidFill>
                <a:latin typeface="Trebuchet MS" panose="020B0603020202020204" pitchFamily="34" charset="0"/>
              </a:rPr>
              <a:t>social media</a:t>
            </a:r>
            <a:r>
              <a:rPr lang="en-US" sz="1400" b="1" dirty="0">
                <a:solidFill>
                  <a:srgbClr val="404040"/>
                </a:solidFill>
                <a:latin typeface="Trebuchet MS" panose="020B0603020202020204" pitchFamily="34" charset="0"/>
              </a:rPr>
              <a:t>: </a:t>
            </a:r>
            <a:r>
              <a:rPr lang="en-US" sz="1400" dirty="0">
                <a:solidFill>
                  <a:srgbClr val="404040"/>
                </a:solidFill>
                <a:latin typeface="Trebuchet MS" panose="020B0603020202020204" pitchFamily="34" charset="0"/>
              </a:rPr>
              <a:t>updates, </a:t>
            </a:r>
            <a:r>
              <a:rPr lang="en-US" sz="1400" dirty="0" smtClean="0">
                <a:solidFill>
                  <a:srgbClr val="404040"/>
                </a:solidFill>
                <a:latin typeface="Trebuchet MS" panose="020B0603020202020204" pitchFamily="34" charset="0"/>
              </a:rPr>
              <a:t>1</a:t>
            </a:r>
            <a:r>
              <a:rPr lang="ro-RO" sz="1400" dirty="0" smtClean="0">
                <a:solidFill>
                  <a:srgbClr val="404040"/>
                </a:solidFill>
                <a:latin typeface="Trebuchet MS" panose="020B0603020202020204" pitchFamily="34" charset="0"/>
              </a:rPr>
              <a:t>2</a:t>
            </a:r>
            <a:r>
              <a:rPr lang="en-US" sz="1400" dirty="0" smtClean="0">
                <a:solidFill>
                  <a:srgbClr val="404040"/>
                </a:solidFill>
                <a:latin typeface="Trebuchet MS" panose="020B0603020202020204" pitchFamily="34" charset="0"/>
              </a:rPr>
              <a:t>0k </a:t>
            </a:r>
            <a:r>
              <a:rPr lang="en-US" sz="1400" dirty="0">
                <a:solidFill>
                  <a:srgbClr val="404040"/>
                </a:solidFill>
                <a:latin typeface="Trebuchet MS" panose="020B0603020202020204" pitchFamily="34" charset="0"/>
              </a:rPr>
              <a:t>fans &amp; friends</a:t>
            </a:r>
            <a:endParaRPr lang="ro-RO" sz="1400" dirty="0">
              <a:solidFill>
                <a:srgbClr val="404040"/>
              </a:solidFill>
              <a:latin typeface="Trebuchet MS" panose="020B0603020202020204" pitchFamily="34" charset="0"/>
            </a:endParaRPr>
          </a:p>
          <a:p>
            <a:pPr algn="ctr">
              <a:spcBef>
                <a:spcPct val="0"/>
              </a:spcBef>
              <a:buFontTx/>
              <a:buNone/>
            </a:pPr>
            <a:r>
              <a:rPr lang="ro-RO" sz="1400" b="1" dirty="0">
                <a:solidFill>
                  <a:srgbClr val="404040"/>
                </a:solidFill>
                <a:latin typeface="Trebuchet MS" panose="020B0603020202020204" pitchFamily="34" charset="0"/>
              </a:rPr>
              <a:t>PR</a:t>
            </a:r>
            <a:r>
              <a:rPr lang="en-US" sz="1400" b="1" dirty="0">
                <a:solidFill>
                  <a:srgbClr val="404040"/>
                </a:solidFill>
                <a:latin typeface="Trebuchet MS" panose="020B0603020202020204" pitchFamily="34" charset="0"/>
              </a:rPr>
              <a:t>, buzz</a:t>
            </a:r>
          </a:p>
          <a:p>
            <a:pPr algn="ctr">
              <a:spcBef>
                <a:spcPct val="0"/>
              </a:spcBef>
              <a:buFontTx/>
              <a:buNone/>
            </a:pPr>
            <a:endParaRPr lang="en-US" sz="1400" b="1" dirty="0">
              <a:solidFill>
                <a:srgbClr val="808080"/>
              </a:solidFill>
              <a:latin typeface="Trebuchet MS" panose="020B0603020202020204" pitchFamily="34" charset="0"/>
            </a:endParaRPr>
          </a:p>
          <a:p>
            <a:pPr algn="ctr">
              <a:spcBef>
                <a:spcPct val="0"/>
              </a:spcBef>
              <a:buFontTx/>
              <a:buNone/>
            </a:pPr>
            <a:r>
              <a:rPr lang="en-US" b="1" dirty="0">
                <a:solidFill>
                  <a:srgbClr val="000000"/>
                </a:solidFill>
                <a:latin typeface="Trebuchet MS" panose="020B0603020202020204" pitchFamily="34" charset="0"/>
              </a:rPr>
              <a:t>Buzz </a:t>
            </a:r>
            <a:r>
              <a:rPr lang="en-US" b="1" dirty="0" err="1">
                <a:solidFill>
                  <a:srgbClr val="000000"/>
                </a:solidFill>
                <a:latin typeface="Trebuchet MS" panose="020B0603020202020204" pitchFamily="34" charset="0"/>
              </a:rPr>
              <a:t>generat</a:t>
            </a:r>
            <a:r>
              <a:rPr lang="en-US" b="1" dirty="0">
                <a:solidFill>
                  <a:srgbClr val="000000"/>
                </a:solidFill>
                <a:latin typeface="Trebuchet MS" panose="020B0603020202020204" pitchFamily="34" charset="0"/>
              </a:rPr>
              <a:t> de </a:t>
            </a:r>
            <a:r>
              <a:rPr lang="en-US" b="1" dirty="0" err="1">
                <a:solidFill>
                  <a:srgbClr val="000000"/>
                </a:solidFill>
                <a:latin typeface="Trebuchet MS" panose="020B0603020202020204" pitchFamily="34" charset="0"/>
              </a:rPr>
              <a:t>concuren</a:t>
            </a:r>
            <a:r>
              <a:rPr lang="ro-RO" b="1" dirty="0" err="1">
                <a:solidFill>
                  <a:srgbClr val="000000"/>
                </a:solidFill>
                <a:latin typeface="Trebuchet MS" panose="020B0603020202020204" pitchFamily="34" charset="0"/>
              </a:rPr>
              <a:t>ţi</a:t>
            </a:r>
            <a:endParaRPr lang="ro-RO" b="1" dirty="0">
              <a:solidFill>
                <a:srgbClr val="000000"/>
              </a:solidFill>
              <a:latin typeface="Trebuchet MS" panose="020B0603020202020204" pitchFamily="34" charset="0"/>
            </a:endParaRPr>
          </a:p>
          <a:p>
            <a:pPr algn="ctr">
              <a:spcBef>
                <a:spcPct val="0"/>
              </a:spcBef>
              <a:buFontTx/>
              <a:buNone/>
            </a:pPr>
            <a:r>
              <a:rPr lang="en-US" sz="1400" b="1" smtClean="0">
                <a:solidFill>
                  <a:srgbClr val="404040"/>
                </a:solidFill>
                <a:latin typeface="Trebuchet MS" panose="020B0603020202020204" pitchFamily="34" charset="0"/>
              </a:rPr>
              <a:t>re</a:t>
            </a:r>
            <a:r>
              <a:rPr lang="ro-RO" sz="1400" b="1" smtClean="0">
                <a:solidFill>
                  <a:srgbClr val="404040"/>
                </a:solidFill>
                <a:latin typeface="Trebuchet MS" panose="020B0603020202020204" pitchFamily="34" charset="0"/>
              </a:rPr>
              <a:t>ţ</a:t>
            </a:r>
            <a:r>
              <a:rPr lang="en-US" sz="1400" b="1" smtClean="0">
                <a:solidFill>
                  <a:srgbClr val="404040"/>
                </a:solidFill>
                <a:latin typeface="Trebuchet MS" panose="020B0603020202020204" pitchFamily="34" charset="0"/>
              </a:rPr>
              <a:t>ele </a:t>
            </a:r>
            <a:r>
              <a:rPr lang="en-US" sz="1400" b="1" dirty="0" err="1">
                <a:solidFill>
                  <a:srgbClr val="404040"/>
                </a:solidFill>
                <a:latin typeface="Trebuchet MS" panose="020B0603020202020204" pitchFamily="34" charset="0"/>
              </a:rPr>
              <a:t>sociale</a:t>
            </a:r>
            <a:r>
              <a:rPr lang="en-US" sz="1400" b="1" dirty="0">
                <a:solidFill>
                  <a:srgbClr val="404040"/>
                </a:solidFill>
                <a:latin typeface="Trebuchet MS" panose="020B0603020202020204" pitchFamily="34" charset="0"/>
              </a:rPr>
              <a:t>, </a:t>
            </a:r>
            <a:r>
              <a:rPr lang="en-US" sz="1400" b="1" dirty="0" err="1">
                <a:solidFill>
                  <a:srgbClr val="404040"/>
                </a:solidFill>
                <a:latin typeface="Trebuchet MS" panose="020B0603020202020204" pitchFamily="34" charset="0"/>
              </a:rPr>
              <a:t>bloguri</a:t>
            </a:r>
            <a:r>
              <a:rPr lang="en-US" sz="1400" b="1" dirty="0">
                <a:solidFill>
                  <a:srgbClr val="404040"/>
                </a:solidFill>
                <a:latin typeface="Trebuchet MS" panose="020B0603020202020204" pitchFamily="34" charset="0"/>
              </a:rPr>
              <a:t>, </a:t>
            </a:r>
            <a:r>
              <a:rPr lang="en-US" sz="1400" b="1" dirty="0" err="1">
                <a:solidFill>
                  <a:srgbClr val="404040"/>
                </a:solidFill>
                <a:latin typeface="Trebuchet MS" panose="020B0603020202020204" pitchFamily="34" charset="0"/>
              </a:rPr>
              <a:t>prieteni</a:t>
            </a:r>
            <a:endParaRPr lang="en-US" sz="1400" b="1" dirty="0">
              <a:solidFill>
                <a:srgbClr val="404040"/>
              </a:solidFill>
              <a:latin typeface="Trebuchet MS" panose="020B0603020202020204" pitchFamily="34" charset="0"/>
            </a:endParaRPr>
          </a:p>
        </p:txBody>
      </p:sp>
      <p:sp>
        <p:nvSpPr>
          <p:cNvPr id="84999" name="TextBox 14"/>
          <p:cNvSpPr txBox="1">
            <a:spLocks noChangeArrowheads="1"/>
          </p:cNvSpPr>
          <p:nvPr/>
        </p:nvSpPr>
        <p:spPr bwMode="auto">
          <a:xfrm>
            <a:off x="533400" y="486951"/>
            <a:ext cx="71651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o-RO" sz="1800" dirty="0" smtClean="0">
                <a:solidFill>
                  <a:srgbClr val="000000"/>
                </a:solidFill>
              </a:rPr>
              <a:t>8 săptămâni: </a:t>
            </a:r>
            <a:r>
              <a:rPr lang="ro-RO" sz="1400" dirty="0" smtClean="0">
                <a:solidFill>
                  <a:srgbClr val="A6A6A6"/>
                </a:solidFill>
              </a:rPr>
              <a:t>Lucrările </a:t>
            </a:r>
            <a:r>
              <a:rPr lang="ro-RO" sz="1400" dirty="0">
                <a:solidFill>
                  <a:srgbClr val="A6A6A6"/>
                </a:solidFill>
              </a:rPr>
              <a:t>finaliste sunt publicate pe măsura </a:t>
            </a:r>
            <a:r>
              <a:rPr lang="ro-RO" sz="1400" dirty="0" smtClean="0">
                <a:solidFill>
                  <a:srgbClr val="A6A6A6"/>
                </a:solidFill>
              </a:rPr>
              <a:t>aprobării</a:t>
            </a:r>
            <a:endParaRPr lang="ro-RO" sz="1800" dirty="0">
              <a:solidFill>
                <a:srgbClr val="A6A6A6"/>
              </a:solidFill>
            </a:endParaRPr>
          </a:p>
        </p:txBody>
      </p:sp>
      <p:sp>
        <p:nvSpPr>
          <p:cNvPr id="85000" name="TextBox 15"/>
          <p:cNvSpPr txBox="1">
            <a:spLocks noChangeArrowheads="1"/>
          </p:cNvSpPr>
          <p:nvPr/>
        </p:nvSpPr>
        <p:spPr bwMode="auto">
          <a:xfrm>
            <a:off x="1257302" y="1325706"/>
            <a:ext cx="525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o-RO" sz="1800" dirty="0" smtClean="0">
                <a:solidFill>
                  <a:srgbClr val="000000"/>
                </a:solidFill>
              </a:rPr>
              <a:t>8 săptămâni: </a:t>
            </a:r>
            <a:r>
              <a:rPr lang="ro-RO" sz="1400" dirty="0" smtClean="0">
                <a:solidFill>
                  <a:srgbClr val="A6A6A6"/>
                </a:solidFill>
              </a:rPr>
              <a:t>Recomandat: </a:t>
            </a:r>
            <a:r>
              <a:rPr lang="ro-RO" sz="1400" dirty="0" err="1" smtClean="0">
                <a:solidFill>
                  <a:srgbClr val="A6A6A6"/>
                </a:solidFill>
              </a:rPr>
              <a:t>Profesionişti</a:t>
            </a:r>
            <a:r>
              <a:rPr lang="ro-RO" sz="1400" dirty="0" smtClean="0">
                <a:solidFill>
                  <a:srgbClr val="A6A6A6"/>
                </a:solidFill>
              </a:rPr>
              <a:t> </a:t>
            </a:r>
            <a:r>
              <a:rPr lang="ro-RO" sz="1400" dirty="0">
                <a:solidFill>
                  <a:srgbClr val="A6A6A6"/>
                </a:solidFill>
              </a:rPr>
              <a:t>(70%), Public (30%)</a:t>
            </a:r>
            <a:endParaRPr lang="en-US" sz="1400" dirty="0">
              <a:solidFill>
                <a:srgbClr val="A6A6A6"/>
              </a:solidFill>
            </a:endParaRPr>
          </a:p>
        </p:txBody>
      </p:sp>
      <p:sp>
        <p:nvSpPr>
          <p:cNvPr id="85001" name="TextBox 10"/>
          <p:cNvSpPr txBox="1">
            <a:spLocks noChangeArrowheads="1"/>
          </p:cNvSpPr>
          <p:nvPr/>
        </p:nvSpPr>
        <p:spPr bwMode="auto">
          <a:xfrm>
            <a:off x="7391400" y="617538"/>
            <a:ext cx="1585913"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20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0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ro-RO" sz="1800">
                <a:solidFill>
                  <a:srgbClr val="000000"/>
                </a:solidFill>
              </a:rPr>
              <a:t>1 săptămână</a:t>
            </a:r>
          </a:p>
          <a:p>
            <a:pPr algn="ctr" eaLnBrk="1" hangingPunct="1">
              <a:spcBef>
                <a:spcPct val="0"/>
              </a:spcBef>
              <a:buFontTx/>
              <a:buNone/>
            </a:pPr>
            <a:r>
              <a:rPr lang="ro-RO" sz="1400">
                <a:solidFill>
                  <a:srgbClr val="A6A6A6"/>
                </a:solidFill>
              </a:rPr>
              <a:t>Promovarea câştigătorilor</a:t>
            </a:r>
          </a:p>
        </p:txBody>
      </p:sp>
      <p:sp>
        <p:nvSpPr>
          <p:cNvPr id="20" name="Pentagon 19"/>
          <p:cNvSpPr/>
          <p:nvPr/>
        </p:nvSpPr>
        <p:spPr>
          <a:xfrm>
            <a:off x="323850" y="115888"/>
            <a:ext cx="7267574" cy="409575"/>
          </a:xfrm>
          <a:prstGeom prst="homePlat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ro-RO" sz="1400" b="1">
                <a:solidFill>
                  <a:srgbClr val="FFFFFF"/>
                </a:solidFill>
                <a:latin typeface="Tahoma" pitchFamily="34" charset="0"/>
                <a:cs typeface="Tahoma" pitchFamily="34" charset="0"/>
              </a:rPr>
              <a:t>ÎNSCRIEREA LUCRĂRILOR</a:t>
            </a:r>
          </a:p>
        </p:txBody>
      </p:sp>
      <p:sp>
        <p:nvSpPr>
          <p:cNvPr id="22" name="Chevron 8"/>
          <p:cNvSpPr/>
          <p:nvPr/>
        </p:nvSpPr>
        <p:spPr>
          <a:xfrm>
            <a:off x="7505700" y="131763"/>
            <a:ext cx="1233488" cy="388937"/>
          </a:xfrm>
          <a:custGeom>
            <a:avLst/>
            <a:gdLst>
              <a:gd name="connsiteX0" fmla="*/ 0 w 1187624"/>
              <a:gd name="connsiteY0" fmla="*/ 0 h 504056"/>
              <a:gd name="connsiteX1" fmla="*/ 935596 w 1187624"/>
              <a:gd name="connsiteY1" fmla="*/ 0 h 504056"/>
              <a:gd name="connsiteX2" fmla="*/ 1187624 w 1187624"/>
              <a:gd name="connsiteY2" fmla="*/ 252028 h 504056"/>
              <a:gd name="connsiteX3" fmla="*/ 935596 w 1187624"/>
              <a:gd name="connsiteY3" fmla="*/ 504056 h 504056"/>
              <a:gd name="connsiteX4" fmla="*/ 0 w 1187624"/>
              <a:gd name="connsiteY4" fmla="*/ 504056 h 504056"/>
              <a:gd name="connsiteX5" fmla="*/ 252028 w 1187624"/>
              <a:gd name="connsiteY5" fmla="*/ 252028 h 504056"/>
              <a:gd name="connsiteX6" fmla="*/ 0 w 1187624"/>
              <a:gd name="connsiteY6" fmla="*/ 0 h 504056"/>
              <a:gd name="connsiteX0" fmla="*/ 0 w 1187624"/>
              <a:gd name="connsiteY0" fmla="*/ 0 h 504056"/>
              <a:gd name="connsiteX1" fmla="*/ 1171570 w 1187624"/>
              <a:gd name="connsiteY1" fmla="*/ 0 h 504056"/>
              <a:gd name="connsiteX2" fmla="*/ 1187624 w 1187624"/>
              <a:gd name="connsiteY2" fmla="*/ 252028 h 504056"/>
              <a:gd name="connsiteX3" fmla="*/ 935596 w 1187624"/>
              <a:gd name="connsiteY3" fmla="*/ 504056 h 504056"/>
              <a:gd name="connsiteX4" fmla="*/ 0 w 1187624"/>
              <a:gd name="connsiteY4" fmla="*/ 504056 h 504056"/>
              <a:gd name="connsiteX5" fmla="*/ 252028 w 1187624"/>
              <a:gd name="connsiteY5" fmla="*/ 252028 h 504056"/>
              <a:gd name="connsiteX6" fmla="*/ 0 w 1187624"/>
              <a:gd name="connsiteY6" fmla="*/ 0 h 504056"/>
              <a:gd name="connsiteX0" fmla="*/ 0 w 1187624"/>
              <a:gd name="connsiteY0" fmla="*/ 0 h 518804"/>
              <a:gd name="connsiteX1" fmla="*/ 1171570 w 1187624"/>
              <a:gd name="connsiteY1" fmla="*/ 0 h 518804"/>
              <a:gd name="connsiteX2" fmla="*/ 1187624 w 1187624"/>
              <a:gd name="connsiteY2" fmla="*/ 252028 h 518804"/>
              <a:gd name="connsiteX3" fmla="*/ 1186319 w 1187624"/>
              <a:gd name="connsiteY3" fmla="*/ 518804 h 518804"/>
              <a:gd name="connsiteX4" fmla="*/ 0 w 1187624"/>
              <a:gd name="connsiteY4" fmla="*/ 504056 h 518804"/>
              <a:gd name="connsiteX5" fmla="*/ 252028 w 1187624"/>
              <a:gd name="connsiteY5" fmla="*/ 252028 h 518804"/>
              <a:gd name="connsiteX6" fmla="*/ 0 w 1187624"/>
              <a:gd name="connsiteY6" fmla="*/ 0 h 518804"/>
              <a:gd name="connsiteX0" fmla="*/ 0 w 1186319"/>
              <a:gd name="connsiteY0" fmla="*/ 0 h 518804"/>
              <a:gd name="connsiteX1" fmla="*/ 1171570 w 1186319"/>
              <a:gd name="connsiteY1" fmla="*/ 0 h 518804"/>
              <a:gd name="connsiteX2" fmla="*/ 1186319 w 1186319"/>
              <a:gd name="connsiteY2" fmla="*/ 518804 h 518804"/>
              <a:gd name="connsiteX3" fmla="*/ 0 w 1186319"/>
              <a:gd name="connsiteY3" fmla="*/ 504056 h 518804"/>
              <a:gd name="connsiteX4" fmla="*/ 252028 w 1186319"/>
              <a:gd name="connsiteY4" fmla="*/ 252028 h 518804"/>
              <a:gd name="connsiteX5" fmla="*/ 0 w 1186319"/>
              <a:gd name="connsiteY5" fmla="*/ 0 h 518804"/>
              <a:gd name="connsiteX0" fmla="*/ 0 w 1186319"/>
              <a:gd name="connsiteY0" fmla="*/ 0 h 518804"/>
              <a:gd name="connsiteX1" fmla="*/ 1171570 w 1186319"/>
              <a:gd name="connsiteY1" fmla="*/ 0 h 518804"/>
              <a:gd name="connsiteX2" fmla="*/ 1186319 w 1186319"/>
              <a:gd name="connsiteY2" fmla="*/ 518804 h 518804"/>
              <a:gd name="connsiteX3" fmla="*/ 0 w 1186319"/>
              <a:gd name="connsiteY3" fmla="*/ 504056 h 518804"/>
              <a:gd name="connsiteX4" fmla="*/ 252028 w 1186319"/>
              <a:gd name="connsiteY4" fmla="*/ 252028 h 518804"/>
              <a:gd name="connsiteX5" fmla="*/ 0 w 1186319"/>
              <a:gd name="connsiteY5" fmla="*/ 0 h 518804"/>
              <a:gd name="connsiteX0" fmla="*/ 0 w 1171571"/>
              <a:gd name="connsiteY0" fmla="*/ 0 h 518804"/>
              <a:gd name="connsiteX1" fmla="*/ 1171570 w 1171571"/>
              <a:gd name="connsiteY1" fmla="*/ 0 h 518804"/>
              <a:gd name="connsiteX2" fmla="*/ 1171571 w 1171571"/>
              <a:gd name="connsiteY2" fmla="*/ 518804 h 518804"/>
              <a:gd name="connsiteX3" fmla="*/ 0 w 1171571"/>
              <a:gd name="connsiteY3" fmla="*/ 504056 h 518804"/>
              <a:gd name="connsiteX4" fmla="*/ 252028 w 1171571"/>
              <a:gd name="connsiteY4" fmla="*/ 252028 h 518804"/>
              <a:gd name="connsiteX5" fmla="*/ 0 w 1171571"/>
              <a:gd name="connsiteY5" fmla="*/ 0 h 518804"/>
              <a:gd name="connsiteX0" fmla="*/ 0 w 1171571"/>
              <a:gd name="connsiteY0" fmla="*/ 0 h 518804"/>
              <a:gd name="connsiteX1" fmla="*/ 1171570 w 1171571"/>
              <a:gd name="connsiteY1" fmla="*/ 0 h 518804"/>
              <a:gd name="connsiteX2" fmla="*/ 1171571 w 1171571"/>
              <a:gd name="connsiteY2" fmla="*/ 518804 h 518804"/>
              <a:gd name="connsiteX3" fmla="*/ 0 w 1171571"/>
              <a:gd name="connsiteY3" fmla="*/ 504056 h 518804"/>
              <a:gd name="connsiteX4" fmla="*/ 252028 w 1171571"/>
              <a:gd name="connsiteY4" fmla="*/ 252028 h 518804"/>
              <a:gd name="connsiteX5" fmla="*/ 0 w 1171571"/>
              <a:gd name="connsiteY5" fmla="*/ 0 h 518804"/>
              <a:gd name="connsiteX0" fmla="*/ 0 w 2028901"/>
              <a:gd name="connsiteY0" fmla="*/ 0 h 518804"/>
              <a:gd name="connsiteX1" fmla="*/ 2028901 w 2028901"/>
              <a:gd name="connsiteY1" fmla="*/ 18637 h 518804"/>
              <a:gd name="connsiteX2" fmla="*/ 1171571 w 2028901"/>
              <a:gd name="connsiteY2" fmla="*/ 518804 h 518804"/>
              <a:gd name="connsiteX3" fmla="*/ 0 w 2028901"/>
              <a:gd name="connsiteY3" fmla="*/ 504056 h 518804"/>
              <a:gd name="connsiteX4" fmla="*/ 252028 w 2028901"/>
              <a:gd name="connsiteY4" fmla="*/ 252028 h 518804"/>
              <a:gd name="connsiteX5" fmla="*/ 0 w 2028901"/>
              <a:gd name="connsiteY5" fmla="*/ 0 h 518804"/>
              <a:gd name="connsiteX0" fmla="*/ 0 w 1730699"/>
              <a:gd name="connsiteY0" fmla="*/ 0 h 518804"/>
              <a:gd name="connsiteX1" fmla="*/ 1730699 w 1730699"/>
              <a:gd name="connsiteY1" fmla="*/ 18637 h 518804"/>
              <a:gd name="connsiteX2" fmla="*/ 1171571 w 1730699"/>
              <a:gd name="connsiteY2" fmla="*/ 518804 h 518804"/>
              <a:gd name="connsiteX3" fmla="*/ 0 w 1730699"/>
              <a:gd name="connsiteY3" fmla="*/ 504056 h 518804"/>
              <a:gd name="connsiteX4" fmla="*/ 252028 w 1730699"/>
              <a:gd name="connsiteY4" fmla="*/ 252028 h 518804"/>
              <a:gd name="connsiteX5" fmla="*/ 0 w 1730699"/>
              <a:gd name="connsiteY5" fmla="*/ 0 h 518804"/>
              <a:gd name="connsiteX0" fmla="*/ 0 w 1954350"/>
              <a:gd name="connsiteY0" fmla="*/ 18638 h 537442"/>
              <a:gd name="connsiteX1" fmla="*/ 1954350 w 1954350"/>
              <a:gd name="connsiteY1" fmla="*/ 0 h 537442"/>
              <a:gd name="connsiteX2" fmla="*/ 1171571 w 1954350"/>
              <a:gd name="connsiteY2" fmla="*/ 537442 h 537442"/>
              <a:gd name="connsiteX3" fmla="*/ 0 w 1954350"/>
              <a:gd name="connsiteY3" fmla="*/ 522694 h 537442"/>
              <a:gd name="connsiteX4" fmla="*/ 252028 w 1954350"/>
              <a:gd name="connsiteY4" fmla="*/ 270666 h 537442"/>
              <a:gd name="connsiteX5" fmla="*/ 0 w 1954350"/>
              <a:gd name="connsiteY5" fmla="*/ 18638 h 537442"/>
              <a:gd name="connsiteX0" fmla="*/ 0 w 1972990"/>
              <a:gd name="connsiteY0" fmla="*/ 18638 h 522695"/>
              <a:gd name="connsiteX1" fmla="*/ 1954350 w 1972990"/>
              <a:gd name="connsiteY1" fmla="*/ 0 h 522695"/>
              <a:gd name="connsiteX2" fmla="*/ 1972990 w 1972990"/>
              <a:gd name="connsiteY2" fmla="*/ 518804 h 522695"/>
              <a:gd name="connsiteX3" fmla="*/ 0 w 1972990"/>
              <a:gd name="connsiteY3" fmla="*/ 522694 h 522695"/>
              <a:gd name="connsiteX4" fmla="*/ 252028 w 1972990"/>
              <a:gd name="connsiteY4" fmla="*/ 270666 h 522695"/>
              <a:gd name="connsiteX5" fmla="*/ 0 w 1972990"/>
              <a:gd name="connsiteY5" fmla="*/ 18638 h 522695"/>
              <a:gd name="connsiteX0" fmla="*/ 0 w 1972990"/>
              <a:gd name="connsiteY0" fmla="*/ 18638 h 556078"/>
              <a:gd name="connsiteX1" fmla="*/ 1954350 w 1972990"/>
              <a:gd name="connsiteY1" fmla="*/ 0 h 556078"/>
              <a:gd name="connsiteX2" fmla="*/ 1972990 w 1972990"/>
              <a:gd name="connsiteY2" fmla="*/ 556078 h 556078"/>
              <a:gd name="connsiteX3" fmla="*/ 0 w 1972990"/>
              <a:gd name="connsiteY3" fmla="*/ 522694 h 556078"/>
              <a:gd name="connsiteX4" fmla="*/ 252028 w 1972990"/>
              <a:gd name="connsiteY4" fmla="*/ 270666 h 556078"/>
              <a:gd name="connsiteX5" fmla="*/ 0 w 1972990"/>
              <a:gd name="connsiteY5" fmla="*/ 18638 h 556078"/>
              <a:gd name="connsiteX0" fmla="*/ 0 w 1991627"/>
              <a:gd name="connsiteY0" fmla="*/ 18638 h 574716"/>
              <a:gd name="connsiteX1" fmla="*/ 1954350 w 1991627"/>
              <a:gd name="connsiteY1" fmla="*/ 0 h 574716"/>
              <a:gd name="connsiteX2" fmla="*/ 1991627 w 1991627"/>
              <a:gd name="connsiteY2" fmla="*/ 574716 h 574716"/>
              <a:gd name="connsiteX3" fmla="*/ 0 w 1991627"/>
              <a:gd name="connsiteY3" fmla="*/ 522694 h 574716"/>
              <a:gd name="connsiteX4" fmla="*/ 252028 w 1991627"/>
              <a:gd name="connsiteY4" fmla="*/ 270666 h 574716"/>
              <a:gd name="connsiteX5" fmla="*/ 0 w 1991627"/>
              <a:gd name="connsiteY5" fmla="*/ 18638 h 574716"/>
              <a:gd name="connsiteX0" fmla="*/ 0 w 1972990"/>
              <a:gd name="connsiteY0" fmla="*/ 18638 h 593354"/>
              <a:gd name="connsiteX1" fmla="*/ 1954350 w 1972990"/>
              <a:gd name="connsiteY1" fmla="*/ 0 h 593354"/>
              <a:gd name="connsiteX2" fmla="*/ 1972990 w 1972990"/>
              <a:gd name="connsiteY2" fmla="*/ 593354 h 593354"/>
              <a:gd name="connsiteX3" fmla="*/ 0 w 1972990"/>
              <a:gd name="connsiteY3" fmla="*/ 522694 h 593354"/>
              <a:gd name="connsiteX4" fmla="*/ 252028 w 1972990"/>
              <a:gd name="connsiteY4" fmla="*/ 270666 h 593354"/>
              <a:gd name="connsiteX5" fmla="*/ 0 w 1972990"/>
              <a:gd name="connsiteY5" fmla="*/ 18638 h 593354"/>
              <a:gd name="connsiteX0" fmla="*/ 0 w 1954353"/>
              <a:gd name="connsiteY0" fmla="*/ 18638 h 556079"/>
              <a:gd name="connsiteX1" fmla="*/ 1954350 w 1954353"/>
              <a:gd name="connsiteY1" fmla="*/ 0 h 556079"/>
              <a:gd name="connsiteX2" fmla="*/ 1954353 w 1954353"/>
              <a:gd name="connsiteY2" fmla="*/ 556079 h 556079"/>
              <a:gd name="connsiteX3" fmla="*/ 0 w 1954353"/>
              <a:gd name="connsiteY3" fmla="*/ 522694 h 556079"/>
              <a:gd name="connsiteX4" fmla="*/ 252028 w 1954353"/>
              <a:gd name="connsiteY4" fmla="*/ 270666 h 556079"/>
              <a:gd name="connsiteX5" fmla="*/ 0 w 1954353"/>
              <a:gd name="connsiteY5" fmla="*/ 18638 h 556079"/>
              <a:gd name="connsiteX0" fmla="*/ 0 w 1954353"/>
              <a:gd name="connsiteY0" fmla="*/ 18638 h 522695"/>
              <a:gd name="connsiteX1" fmla="*/ 1954350 w 1954353"/>
              <a:gd name="connsiteY1" fmla="*/ 0 h 522695"/>
              <a:gd name="connsiteX2" fmla="*/ 1954353 w 1954353"/>
              <a:gd name="connsiteY2" fmla="*/ 500167 h 522695"/>
              <a:gd name="connsiteX3" fmla="*/ 0 w 1954353"/>
              <a:gd name="connsiteY3" fmla="*/ 522694 h 522695"/>
              <a:gd name="connsiteX4" fmla="*/ 252028 w 1954353"/>
              <a:gd name="connsiteY4" fmla="*/ 270666 h 522695"/>
              <a:gd name="connsiteX5" fmla="*/ 0 w 1954353"/>
              <a:gd name="connsiteY5" fmla="*/ 18638 h 522695"/>
              <a:gd name="connsiteX0" fmla="*/ 0 w 1954350"/>
              <a:gd name="connsiteY0" fmla="*/ 18638 h 537442"/>
              <a:gd name="connsiteX1" fmla="*/ 1954350 w 1954350"/>
              <a:gd name="connsiteY1" fmla="*/ 0 h 537442"/>
              <a:gd name="connsiteX2" fmla="*/ 1898440 w 1954350"/>
              <a:gd name="connsiteY2" fmla="*/ 537442 h 537442"/>
              <a:gd name="connsiteX3" fmla="*/ 0 w 1954350"/>
              <a:gd name="connsiteY3" fmla="*/ 522694 h 537442"/>
              <a:gd name="connsiteX4" fmla="*/ 252028 w 1954350"/>
              <a:gd name="connsiteY4" fmla="*/ 270666 h 537442"/>
              <a:gd name="connsiteX5" fmla="*/ 0 w 1954350"/>
              <a:gd name="connsiteY5" fmla="*/ 18638 h 537442"/>
              <a:gd name="connsiteX0" fmla="*/ 0 w 1954353"/>
              <a:gd name="connsiteY0" fmla="*/ 18638 h 537442"/>
              <a:gd name="connsiteX1" fmla="*/ 1954350 w 1954353"/>
              <a:gd name="connsiteY1" fmla="*/ 0 h 537442"/>
              <a:gd name="connsiteX2" fmla="*/ 1954353 w 1954353"/>
              <a:gd name="connsiteY2" fmla="*/ 537442 h 537442"/>
              <a:gd name="connsiteX3" fmla="*/ 0 w 1954353"/>
              <a:gd name="connsiteY3" fmla="*/ 522694 h 537442"/>
              <a:gd name="connsiteX4" fmla="*/ 252028 w 1954353"/>
              <a:gd name="connsiteY4" fmla="*/ 270666 h 537442"/>
              <a:gd name="connsiteX5" fmla="*/ 0 w 1954353"/>
              <a:gd name="connsiteY5" fmla="*/ 18638 h 537442"/>
              <a:gd name="connsiteX0" fmla="*/ 0 w 1954353"/>
              <a:gd name="connsiteY0" fmla="*/ 18638 h 556079"/>
              <a:gd name="connsiteX1" fmla="*/ 1954350 w 1954353"/>
              <a:gd name="connsiteY1" fmla="*/ 0 h 556079"/>
              <a:gd name="connsiteX2" fmla="*/ 1954353 w 1954353"/>
              <a:gd name="connsiteY2" fmla="*/ 556079 h 556079"/>
              <a:gd name="connsiteX3" fmla="*/ 0 w 1954353"/>
              <a:gd name="connsiteY3" fmla="*/ 522694 h 556079"/>
              <a:gd name="connsiteX4" fmla="*/ 252028 w 1954353"/>
              <a:gd name="connsiteY4" fmla="*/ 270666 h 556079"/>
              <a:gd name="connsiteX5" fmla="*/ 0 w 1954353"/>
              <a:gd name="connsiteY5" fmla="*/ 18638 h 556079"/>
              <a:gd name="connsiteX0" fmla="*/ 0 w 1991627"/>
              <a:gd name="connsiteY0" fmla="*/ 18638 h 537442"/>
              <a:gd name="connsiteX1" fmla="*/ 1954350 w 1991627"/>
              <a:gd name="connsiteY1" fmla="*/ 0 h 537442"/>
              <a:gd name="connsiteX2" fmla="*/ 1991627 w 1991627"/>
              <a:gd name="connsiteY2" fmla="*/ 537442 h 537442"/>
              <a:gd name="connsiteX3" fmla="*/ 0 w 1991627"/>
              <a:gd name="connsiteY3" fmla="*/ 522694 h 537442"/>
              <a:gd name="connsiteX4" fmla="*/ 252028 w 1991627"/>
              <a:gd name="connsiteY4" fmla="*/ 270666 h 537442"/>
              <a:gd name="connsiteX5" fmla="*/ 0 w 1991627"/>
              <a:gd name="connsiteY5" fmla="*/ 18638 h 537442"/>
              <a:gd name="connsiteX0" fmla="*/ 0 w 1954353"/>
              <a:gd name="connsiteY0" fmla="*/ 18638 h 556079"/>
              <a:gd name="connsiteX1" fmla="*/ 1954350 w 1954353"/>
              <a:gd name="connsiteY1" fmla="*/ 0 h 556079"/>
              <a:gd name="connsiteX2" fmla="*/ 1954353 w 1954353"/>
              <a:gd name="connsiteY2" fmla="*/ 556079 h 556079"/>
              <a:gd name="connsiteX3" fmla="*/ 0 w 1954353"/>
              <a:gd name="connsiteY3" fmla="*/ 522694 h 556079"/>
              <a:gd name="connsiteX4" fmla="*/ 252028 w 1954353"/>
              <a:gd name="connsiteY4" fmla="*/ 270666 h 556079"/>
              <a:gd name="connsiteX5" fmla="*/ 0 w 1954353"/>
              <a:gd name="connsiteY5" fmla="*/ 18638 h 556079"/>
              <a:gd name="connsiteX0" fmla="*/ 0 w 1954353"/>
              <a:gd name="connsiteY0" fmla="*/ 1829 h 539270"/>
              <a:gd name="connsiteX1" fmla="*/ 743791 w 1954353"/>
              <a:gd name="connsiteY1" fmla="*/ 1532 h 539270"/>
              <a:gd name="connsiteX2" fmla="*/ 1954353 w 1954353"/>
              <a:gd name="connsiteY2" fmla="*/ 539270 h 539270"/>
              <a:gd name="connsiteX3" fmla="*/ 0 w 1954353"/>
              <a:gd name="connsiteY3" fmla="*/ 505885 h 539270"/>
              <a:gd name="connsiteX4" fmla="*/ 252028 w 1954353"/>
              <a:gd name="connsiteY4" fmla="*/ 253857 h 539270"/>
              <a:gd name="connsiteX5" fmla="*/ 0 w 1954353"/>
              <a:gd name="connsiteY5" fmla="*/ 1829 h 539270"/>
              <a:gd name="connsiteX0" fmla="*/ 0 w 743794"/>
              <a:gd name="connsiteY0" fmla="*/ 1829 h 505885"/>
              <a:gd name="connsiteX1" fmla="*/ 743791 w 743794"/>
              <a:gd name="connsiteY1" fmla="*/ 1532 h 505885"/>
              <a:gd name="connsiteX2" fmla="*/ 743794 w 743794"/>
              <a:gd name="connsiteY2" fmla="*/ 502587 h 505885"/>
              <a:gd name="connsiteX3" fmla="*/ 0 w 743794"/>
              <a:gd name="connsiteY3" fmla="*/ 505885 h 505885"/>
              <a:gd name="connsiteX4" fmla="*/ 252028 w 743794"/>
              <a:gd name="connsiteY4" fmla="*/ 253857 h 505885"/>
              <a:gd name="connsiteX5" fmla="*/ 0 w 743794"/>
              <a:gd name="connsiteY5" fmla="*/ 1829 h 505885"/>
              <a:gd name="connsiteX0" fmla="*/ 0 w 1275703"/>
              <a:gd name="connsiteY0" fmla="*/ 297 h 504353"/>
              <a:gd name="connsiteX1" fmla="*/ 1275703 w 1275703"/>
              <a:gd name="connsiteY1" fmla="*/ 0 h 504353"/>
              <a:gd name="connsiteX2" fmla="*/ 743794 w 1275703"/>
              <a:gd name="connsiteY2" fmla="*/ 501055 h 504353"/>
              <a:gd name="connsiteX3" fmla="*/ 0 w 1275703"/>
              <a:gd name="connsiteY3" fmla="*/ 504353 h 504353"/>
              <a:gd name="connsiteX4" fmla="*/ 252028 w 1275703"/>
              <a:gd name="connsiteY4" fmla="*/ 252325 h 504353"/>
              <a:gd name="connsiteX5" fmla="*/ 0 w 1275703"/>
              <a:gd name="connsiteY5" fmla="*/ 297 h 504353"/>
              <a:gd name="connsiteX0" fmla="*/ 0 w 1275706"/>
              <a:gd name="connsiteY0" fmla="*/ 297 h 519396"/>
              <a:gd name="connsiteX1" fmla="*/ 1275703 w 1275706"/>
              <a:gd name="connsiteY1" fmla="*/ 0 h 519396"/>
              <a:gd name="connsiteX2" fmla="*/ 1275706 w 1275706"/>
              <a:gd name="connsiteY2" fmla="*/ 519396 h 519396"/>
              <a:gd name="connsiteX3" fmla="*/ 0 w 1275706"/>
              <a:gd name="connsiteY3" fmla="*/ 504353 h 519396"/>
              <a:gd name="connsiteX4" fmla="*/ 252028 w 1275706"/>
              <a:gd name="connsiteY4" fmla="*/ 252325 h 519396"/>
              <a:gd name="connsiteX5" fmla="*/ 0 w 1275706"/>
              <a:gd name="connsiteY5" fmla="*/ 297 h 519396"/>
              <a:gd name="connsiteX0" fmla="*/ 0 w 1275706"/>
              <a:gd name="connsiteY0" fmla="*/ 297 h 537739"/>
              <a:gd name="connsiteX1" fmla="*/ 1275703 w 1275706"/>
              <a:gd name="connsiteY1" fmla="*/ 0 h 537739"/>
              <a:gd name="connsiteX2" fmla="*/ 1275706 w 1275706"/>
              <a:gd name="connsiteY2" fmla="*/ 537739 h 537739"/>
              <a:gd name="connsiteX3" fmla="*/ 0 w 1275706"/>
              <a:gd name="connsiteY3" fmla="*/ 504353 h 537739"/>
              <a:gd name="connsiteX4" fmla="*/ 252028 w 1275706"/>
              <a:gd name="connsiteY4" fmla="*/ 252325 h 537739"/>
              <a:gd name="connsiteX5" fmla="*/ 0 w 1275706"/>
              <a:gd name="connsiteY5" fmla="*/ 297 h 537739"/>
              <a:gd name="connsiteX0" fmla="*/ 0 w 1275706"/>
              <a:gd name="connsiteY0" fmla="*/ 297 h 537739"/>
              <a:gd name="connsiteX1" fmla="*/ 1275703 w 1275706"/>
              <a:gd name="connsiteY1" fmla="*/ 0 h 537739"/>
              <a:gd name="connsiteX2" fmla="*/ 1275706 w 1275706"/>
              <a:gd name="connsiteY2" fmla="*/ 537739 h 537739"/>
              <a:gd name="connsiteX3" fmla="*/ 0 w 1275706"/>
              <a:gd name="connsiteY3" fmla="*/ 504353 h 537739"/>
              <a:gd name="connsiteX4" fmla="*/ 252028 w 1275706"/>
              <a:gd name="connsiteY4" fmla="*/ 252325 h 537739"/>
              <a:gd name="connsiteX5" fmla="*/ 0 w 1275706"/>
              <a:gd name="connsiteY5" fmla="*/ 297 h 537739"/>
              <a:gd name="connsiteX0" fmla="*/ 0 w 1275706"/>
              <a:gd name="connsiteY0" fmla="*/ 297 h 545153"/>
              <a:gd name="connsiteX1" fmla="*/ 1275703 w 1275706"/>
              <a:gd name="connsiteY1" fmla="*/ 0 h 545153"/>
              <a:gd name="connsiteX2" fmla="*/ 1275706 w 1275706"/>
              <a:gd name="connsiteY2" fmla="*/ 537739 h 545153"/>
              <a:gd name="connsiteX3" fmla="*/ 0 w 1275706"/>
              <a:gd name="connsiteY3" fmla="*/ 504353 h 545153"/>
              <a:gd name="connsiteX4" fmla="*/ 252028 w 1275706"/>
              <a:gd name="connsiteY4" fmla="*/ 252325 h 545153"/>
              <a:gd name="connsiteX5" fmla="*/ 0 w 1275706"/>
              <a:gd name="connsiteY5" fmla="*/ 297 h 545153"/>
              <a:gd name="connsiteX0" fmla="*/ 0 w 1275706"/>
              <a:gd name="connsiteY0" fmla="*/ 297 h 545153"/>
              <a:gd name="connsiteX1" fmla="*/ 1275703 w 1275706"/>
              <a:gd name="connsiteY1" fmla="*/ 0 h 545153"/>
              <a:gd name="connsiteX2" fmla="*/ 1275706 w 1275706"/>
              <a:gd name="connsiteY2" fmla="*/ 537739 h 545153"/>
              <a:gd name="connsiteX3" fmla="*/ 0 w 1275706"/>
              <a:gd name="connsiteY3" fmla="*/ 504353 h 545153"/>
              <a:gd name="connsiteX4" fmla="*/ 252028 w 1275706"/>
              <a:gd name="connsiteY4" fmla="*/ 252325 h 545153"/>
              <a:gd name="connsiteX5" fmla="*/ 0 w 1275706"/>
              <a:gd name="connsiteY5" fmla="*/ 297 h 545153"/>
              <a:gd name="connsiteX0" fmla="*/ 0 w 1275706"/>
              <a:gd name="connsiteY0" fmla="*/ 297 h 545153"/>
              <a:gd name="connsiteX1" fmla="*/ 1275703 w 1275706"/>
              <a:gd name="connsiteY1" fmla="*/ 0 h 545153"/>
              <a:gd name="connsiteX2" fmla="*/ 1275706 w 1275706"/>
              <a:gd name="connsiteY2" fmla="*/ 537739 h 545153"/>
              <a:gd name="connsiteX3" fmla="*/ 0 w 1275706"/>
              <a:gd name="connsiteY3" fmla="*/ 504353 h 545153"/>
              <a:gd name="connsiteX4" fmla="*/ 252028 w 1275706"/>
              <a:gd name="connsiteY4" fmla="*/ 252325 h 545153"/>
              <a:gd name="connsiteX5" fmla="*/ 0 w 1275706"/>
              <a:gd name="connsiteY5" fmla="*/ 297 h 545153"/>
              <a:gd name="connsiteX0" fmla="*/ 0 w 1294049"/>
              <a:gd name="connsiteY0" fmla="*/ 297 h 516612"/>
              <a:gd name="connsiteX1" fmla="*/ 1275703 w 1294049"/>
              <a:gd name="connsiteY1" fmla="*/ 0 h 516612"/>
              <a:gd name="connsiteX2" fmla="*/ 1294049 w 1294049"/>
              <a:gd name="connsiteY2" fmla="*/ 501056 h 516612"/>
              <a:gd name="connsiteX3" fmla="*/ 0 w 1294049"/>
              <a:gd name="connsiteY3" fmla="*/ 504353 h 516612"/>
              <a:gd name="connsiteX4" fmla="*/ 252028 w 1294049"/>
              <a:gd name="connsiteY4" fmla="*/ 252325 h 516612"/>
              <a:gd name="connsiteX5" fmla="*/ 0 w 1294049"/>
              <a:gd name="connsiteY5" fmla="*/ 297 h 516612"/>
              <a:gd name="connsiteX0" fmla="*/ 0 w 1279002"/>
              <a:gd name="connsiteY0" fmla="*/ 297 h 526943"/>
              <a:gd name="connsiteX1" fmla="*/ 1275703 w 1279002"/>
              <a:gd name="connsiteY1" fmla="*/ 0 h 526943"/>
              <a:gd name="connsiteX2" fmla="*/ 1279002 w 1279002"/>
              <a:gd name="connsiteY2" fmla="*/ 516101 h 526943"/>
              <a:gd name="connsiteX3" fmla="*/ 0 w 1279002"/>
              <a:gd name="connsiteY3" fmla="*/ 504353 h 526943"/>
              <a:gd name="connsiteX4" fmla="*/ 252028 w 1279002"/>
              <a:gd name="connsiteY4" fmla="*/ 252325 h 526943"/>
              <a:gd name="connsiteX5" fmla="*/ 0 w 1279002"/>
              <a:gd name="connsiteY5" fmla="*/ 297 h 526943"/>
              <a:gd name="connsiteX0" fmla="*/ 0 w 1279002"/>
              <a:gd name="connsiteY0" fmla="*/ 297 h 526943"/>
              <a:gd name="connsiteX1" fmla="*/ 1275703 w 1279002"/>
              <a:gd name="connsiteY1" fmla="*/ 0 h 526943"/>
              <a:gd name="connsiteX2" fmla="*/ 1279002 w 1279002"/>
              <a:gd name="connsiteY2" fmla="*/ 516101 h 526943"/>
              <a:gd name="connsiteX3" fmla="*/ 0 w 1279002"/>
              <a:gd name="connsiteY3" fmla="*/ 504353 h 526943"/>
              <a:gd name="connsiteX4" fmla="*/ 252028 w 1279002"/>
              <a:gd name="connsiteY4" fmla="*/ 252325 h 526943"/>
              <a:gd name="connsiteX5" fmla="*/ 0 w 1279002"/>
              <a:gd name="connsiteY5" fmla="*/ 297 h 526943"/>
              <a:gd name="connsiteX0" fmla="*/ 0 w 1279002"/>
              <a:gd name="connsiteY0" fmla="*/ 297 h 517726"/>
              <a:gd name="connsiteX1" fmla="*/ 1275703 w 1279002"/>
              <a:gd name="connsiteY1" fmla="*/ 0 h 517726"/>
              <a:gd name="connsiteX2" fmla="*/ 1279002 w 1279002"/>
              <a:gd name="connsiteY2" fmla="*/ 516101 h 517726"/>
              <a:gd name="connsiteX3" fmla="*/ 0 w 1279002"/>
              <a:gd name="connsiteY3" fmla="*/ 504353 h 517726"/>
              <a:gd name="connsiteX4" fmla="*/ 252028 w 1279002"/>
              <a:gd name="connsiteY4" fmla="*/ 252325 h 517726"/>
              <a:gd name="connsiteX5" fmla="*/ 0 w 1279002"/>
              <a:gd name="connsiteY5" fmla="*/ 297 h 517726"/>
              <a:gd name="connsiteX0" fmla="*/ 0 w 1279002"/>
              <a:gd name="connsiteY0" fmla="*/ 297 h 517726"/>
              <a:gd name="connsiteX1" fmla="*/ 1275703 w 1279002"/>
              <a:gd name="connsiteY1" fmla="*/ 0 h 517726"/>
              <a:gd name="connsiteX2" fmla="*/ 1279002 w 1279002"/>
              <a:gd name="connsiteY2" fmla="*/ 516101 h 517726"/>
              <a:gd name="connsiteX3" fmla="*/ 0 w 1279002"/>
              <a:gd name="connsiteY3" fmla="*/ 504353 h 517726"/>
              <a:gd name="connsiteX4" fmla="*/ 252028 w 1279002"/>
              <a:gd name="connsiteY4" fmla="*/ 252325 h 517726"/>
              <a:gd name="connsiteX5" fmla="*/ 0 w 1279002"/>
              <a:gd name="connsiteY5" fmla="*/ 297 h 517726"/>
              <a:gd name="connsiteX0" fmla="*/ 0 w 1279002"/>
              <a:gd name="connsiteY0" fmla="*/ 297 h 517726"/>
              <a:gd name="connsiteX1" fmla="*/ 1275703 w 1279002"/>
              <a:gd name="connsiteY1" fmla="*/ 0 h 517726"/>
              <a:gd name="connsiteX2" fmla="*/ 1279002 w 1279002"/>
              <a:gd name="connsiteY2" fmla="*/ 516101 h 517726"/>
              <a:gd name="connsiteX3" fmla="*/ 0 w 1279002"/>
              <a:gd name="connsiteY3" fmla="*/ 504353 h 517726"/>
              <a:gd name="connsiteX4" fmla="*/ 252028 w 1279002"/>
              <a:gd name="connsiteY4" fmla="*/ 252325 h 517726"/>
              <a:gd name="connsiteX5" fmla="*/ 0 w 1279002"/>
              <a:gd name="connsiteY5" fmla="*/ 297 h 517726"/>
              <a:gd name="connsiteX0" fmla="*/ 0 w 1279002"/>
              <a:gd name="connsiteY0" fmla="*/ 297 h 517726"/>
              <a:gd name="connsiteX1" fmla="*/ 1275703 w 1279002"/>
              <a:gd name="connsiteY1" fmla="*/ 0 h 517726"/>
              <a:gd name="connsiteX2" fmla="*/ 1279002 w 1279002"/>
              <a:gd name="connsiteY2" fmla="*/ 516101 h 517726"/>
              <a:gd name="connsiteX3" fmla="*/ 0 w 1279002"/>
              <a:gd name="connsiteY3" fmla="*/ 504353 h 517726"/>
              <a:gd name="connsiteX4" fmla="*/ 252028 w 1279002"/>
              <a:gd name="connsiteY4" fmla="*/ 252325 h 517726"/>
              <a:gd name="connsiteX5" fmla="*/ 0 w 1279002"/>
              <a:gd name="connsiteY5" fmla="*/ 297 h 517726"/>
              <a:gd name="connsiteX0" fmla="*/ 0 w 1279002"/>
              <a:gd name="connsiteY0" fmla="*/ 297 h 517726"/>
              <a:gd name="connsiteX1" fmla="*/ 1275703 w 1279002"/>
              <a:gd name="connsiteY1" fmla="*/ 0 h 517726"/>
              <a:gd name="connsiteX2" fmla="*/ 1279002 w 1279002"/>
              <a:gd name="connsiteY2" fmla="*/ 516101 h 517726"/>
              <a:gd name="connsiteX3" fmla="*/ 0 w 1279002"/>
              <a:gd name="connsiteY3" fmla="*/ 504353 h 517726"/>
              <a:gd name="connsiteX4" fmla="*/ 252028 w 1279002"/>
              <a:gd name="connsiteY4" fmla="*/ 252325 h 517726"/>
              <a:gd name="connsiteX5" fmla="*/ 0 w 1279002"/>
              <a:gd name="connsiteY5" fmla="*/ 297 h 517726"/>
              <a:gd name="connsiteX0" fmla="*/ 0 w 1344208"/>
              <a:gd name="connsiteY0" fmla="*/ 0 h 517429"/>
              <a:gd name="connsiteX1" fmla="*/ 1344208 w 1344208"/>
              <a:gd name="connsiteY1" fmla="*/ 12178 h 517429"/>
              <a:gd name="connsiteX2" fmla="*/ 1279002 w 1344208"/>
              <a:gd name="connsiteY2" fmla="*/ 515804 h 517429"/>
              <a:gd name="connsiteX3" fmla="*/ 0 w 1344208"/>
              <a:gd name="connsiteY3" fmla="*/ 504056 h 517429"/>
              <a:gd name="connsiteX4" fmla="*/ 252028 w 1344208"/>
              <a:gd name="connsiteY4" fmla="*/ 252028 h 517429"/>
              <a:gd name="connsiteX5" fmla="*/ 0 w 1344208"/>
              <a:gd name="connsiteY5" fmla="*/ 0 h 517429"/>
              <a:gd name="connsiteX0" fmla="*/ 0 w 1344208"/>
              <a:gd name="connsiteY0" fmla="*/ 0 h 517429"/>
              <a:gd name="connsiteX1" fmla="*/ 1344208 w 1344208"/>
              <a:gd name="connsiteY1" fmla="*/ 12178 h 517429"/>
              <a:gd name="connsiteX2" fmla="*/ 1339895 w 1344208"/>
              <a:gd name="connsiteY2" fmla="*/ 515804 h 517429"/>
              <a:gd name="connsiteX3" fmla="*/ 0 w 1344208"/>
              <a:gd name="connsiteY3" fmla="*/ 504056 h 517429"/>
              <a:gd name="connsiteX4" fmla="*/ 252028 w 1344208"/>
              <a:gd name="connsiteY4" fmla="*/ 252028 h 517429"/>
              <a:gd name="connsiteX5" fmla="*/ 0 w 1344208"/>
              <a:gd name="connsiteY5" fmla="*/ 0 h 517429"/>
              <a:gd name="connsiteX0" fmla="*/ 0 w 1344208"/>
              <a:gd name="connsiteY0" fmla="*/ 0 h 508758"/>
              <a:gd name="connsiteX1" fmla="*/ 1344208 w 1344208"/>
              <a:gd name="connsiteY1" fmla="*/ 12178 h 508758"/>
              <a:gd name="connsiteX2" fmla="*/ 1332283 w 1344208"/>
              <a:gd name="connsiteY2" fmla="*/ 499170 h 508758"/>
              <a:gd name="connsiteX3" fmla="*/ 0 w 1344208"/>
              <a:gd name="connsiteY3" fmla="*/ 504056 h 508758"/>
              <a:gd name="connsiteX4" fmla="*/ 252028 w 1344208"/>
              <a:gd name="connsiteY4" fmla="*/ 252028 h 508758"/>
              <a:gd name="connsiteX5" fmla="*/ 0 w 1344208"/>
              <a:gd name="connsiteY5" fmla="*/ 0 h 508758"/>
              <a:gd name="connsiteX0" fmla="*/ 0 w 1344208"/>
              <a:gd name="connsiteY0" fmla="*/ 0 h 514159"/>
              <a:gd name="connsiteX1" fmla="*/ 1344208 w 1344208"/>
              <a:gd name="connsiteY1" fmla="*/ 12178 h 514159"/>
              <a:gd name="connsiteX2" fmla="*/ 1332283 w 1344208"/>
              <a:gd name="connsiteY2" fmla="*/ 511645 h 514159"/>
              <a:gd name="connsiteX3" fmla="*/ 0 w 1344208"/>
              <a:gd name="connsiteY3" fmla="*/ 504056 h 514159"/>
              <a:gd name="connsiteX4" fmla="*/ 252028 w 1344208"/>
              <a:gd name="connsiteY4" fmla="*/ 252028 h 514159"/>
              <a:gd name="connsiteX5" fmla="*/ 0 w 1344208"/>
              <a:gd name="connsiteY5" fmla="*/ 0 h 514159"/>
              <a:gd name="connsiteX0" fmla="*/ 0 w 1344208"/>
              <a:gd name="connsiteY0" fmla="*/ 0 h 514159"/>
              <a:gd name="connsiteX1" fmla="*/ 1344208 w 1344208"/>
              <a:gd name="connsiteY1" fmla="*/ 12178 h 514159"/>
              <a:gd name="connsiteX2" fmla="*/ 1343701 w 1344208"/>
              <a:gd name="connsiteY2" fmla="*/ 511646 h 514159"/>
              <a:gd name="connsiteX3" fmla="*/ 0 w 1344208"/>
              <a:gd name="connsiteY3" fmla="*/ 504056 h 514159"/>
              <a:gd name="connsiteX4" fmla="*/ 252028 w 1344208"/>
              <a:gd name="connsiteY4" fmla="*/ 252028 h 514159"/>
              <a:gd name="connsiteX5" fmla="*/ 0 w 1344208"/>
              <a:gd name="connsiteY5" fmla="*/ 0 h 514159"/>
              <a:gd name="connsiteX0" fmla="*/ 0 w 1408907"/>
              <a:gd name="connsiteY0" fmla="*/ 0 h 514159"/>
              <a:gd name="connsiteX1" fmla="*/ 1408907 w 1408907"/>
              <a:gd name="connsiteY1" fmla="*/ 16336 h 514159"/>
              <a:gd name="connsiteX2" fmla="*/ 1343701 w 1408907"/>
              <a:gd name="connsiteY2" fmla="*/ 511646 h 514159"/>
              <a:gd name="connsiteX3" fmla="*/ 0 w 1408907"/>
              <a:gd name="connsiteY3" fmla="*/ 504056 h 514159"/>
              <a:gd name="connsiteX4" fmla="*/ 252028 w 1408907"/>
              <a:gd name="connsiteY4" fmla="*/ 252028 h 514159"/>
              <a:gd name="connsiteX5" fmla="*/ 0 w 1408907"/>
              <a:gd name="connsiteY5" fmla="*/ 0 h 514159"/>
              <a:gd name="connsiteX0" fmla="*/ 0 w 1408907"/>
              <a:gd name="connsiteY0" fmla="*/ 0 h 508759"/>
              <a:gd name="connsiteX1" fmla="*/ 1408907 w 1408907"/>
              <a:gd name="connsiteY1" fmla="*/ 16336 h 508759"/>
              <a:gd name="connsiteX2" fmla="*/ 1404594 w 1408907"/>
              <a:gd name="connsiteY2" fmla="*/ 499170 h 508759"/>
              <a:gd name="connsiteX3" fmla="*/ 0 w 1408907"/>
              <a:gd name="connsiteY3" fmla="*/ 504056 h 508759"/>
              <a:gd name="connsiteX4" fmla="*/ 252028 w 1408907"/>
              <a:gd name="connsiteY4" fmla="*/ 252028 h 508759"/>
              <a:gd name="connsiteX5" fmla="*/ 0 w 1408907"/>
              <a:gd name="connsiteY5" fmla="*/ 0 h 508759"/>
              <a:gd name="connsiteX0" fmla="*/ 0 w 1477412"/>
              <a:gd name="connsiteY0" fmla="*/ 0 h 508759"/>
              <a:gd name="connsiteX1" fmla="*/ 1477412 w 1477412"/>
              <a:gd name="connsiteY1" fmla="*/ 16336 h 508759"/>
              <a:gd name="connsiteX2" fmla="*/ 1404594 w 1477412"/>
              <a:gd name="connsiteY2" fmla="*/ 499170 h 508759"/>
              <a:gd name="connsiteX3" fmla="*/ 0 w 1477412"/>
              <a:gd name="connsiteY3" fmla="*/ 504056 h 508759"/>
              <a:gd name="connsiteX4" fmla="*/ 252028 w 1477412"/>
              <a:gd name="connsiteY4" fmla="*/ 252028 h 508759"/>
              <a:gd name="connsiteX5" fmla="*/ 0 w 1477412"/>
              <a:gd name="connsiteY5" fmla="*/ 0 h 508759"/>
              <a:gd name="connsiteX0" fmla="*/ 0 w 1478807"/>
              <a:gd name="connsiteY0" fmla="*/ 0 h 510679"/>
              <a:gd name="connsiteX1" fmla="*/ 1477412 w 1478807"/>
              <a:gd name="connsiteY1" fmla="*/ 16336 h 510679"/>
              <a:gd name="connsiteX2" fmla="*/ 1478807 w 1478807"/>
              <a:gd name="connsiteY2" fmla="*/ 505409 h 510679"/>
              <a:gd name="connsiteX3" fmla="*/ 0 w 1478807"/>
              <a:gd name="connsiteY3" fmla="*/ 504056 h 510679"/>
              <a:gd name="connsiteX4" fmla="*/ 252028 w 1478807"/>
              <a:gd name="connsiteY4" fmla="*/ 252028 h 510679"/>
              <a:gd name="connsiteX5" fmla="*/ 0 w 1478807"/>
              <a:gd name="connsiteY5" fmla="*/ 0 h 510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8807" h="510679">
                <a:moveTo>
                  <a:pt x="0" y="0"/>
                </a:moveTo>
                <a:lnTo>
                  <a:pt x="1477412" y="16336"/>
                </a:lnTo>
                <a:cubicBezTo>
                  <a:pt x="1477412" y="189271"/>
                  <a:pt x="1477157" y="247358"/>
                  <a:pt x="1478807" y="505409"/>
                </a:cubicBezTo>
                <a:cubicBezTo>
                  <a:pt x="1478444" y="509901"/>
                  <a:pt x="425235" y="515185"/>
                  <a:pt x="0" y="504056"/>
                </a:cubicBezTo>
                <a:lnTo>
                  <a:pt x="252028" y="252028"/>
                </a:lnTo>
                <a:lnTo>
                  <a:pt x="0" y="0"/>
                </a:lnTo>
                <a:close/>
              </a:path>
            </a:pathLst>
          </a:cu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300" b="1">
                <a:solidFill>
                  <a:prstClr val="white"/>
                </a:solidFill>
                <a:latin typeface="Tahoma" pitchFamily="34" charset="0"/>
                <a:ea typeface="Tahoma" pitchFamily="34" charset="0"/>
                <a:cs typeface="Tahoma" pitchFamily="34" charset="0"/>
              </a:rPr>
              <a:t>  </a:t>
            </a:r>
            <a:r>
              <a:rPr lang="ro-RO" sz="1300" b="1">
                <a:solidFill>
                  <a:prstClr val="white"/>
                </a:solidFill>
                <a:latin typeface="Tahoma" pitchFamily="34" charset="0"/>
                <a:ea typeface="Tahoma" pitchFamily="34" charset="0"/>
                <a:cs typeface="Tahoma" pitchFamily="34" charset="0"/>
              </a:rPr>
              <a:t>    TOP</a:t>
            </a:r>
            <a:endParaRPr lang="ro-RO" sz="1400" b="1">
              <a:solidFill>
                <a:prstClr val="white"/>
              </a:solidFill>
              <a:latin typeface="Tahoma" pitchFamily="34" charset="0"/>
              <a:ea typeface="Tahoma" pitchFamily="34" charset="0"/>
              <a:cs typeface="Tahoma" pitchFamily="34" charset="0"/>
            </a:endParaRPr>
          </a:p>
        </p:txBody>
      </p:sp>
      <p:sp>
        <p:nvSpPr>
          <p:cNvPr id="13" name="Rectangle 4"/>
          <p:cNvSpPr>
            <a:spLocks noChangeArrowheads="1"/>
          </p:cNvSpPr>
          <p:nvPr/>
        </p:nvSpPr>
        <p:spPr bwMode="auto">
          <a:xfrm rot="16200000">
            <a:off x="-1114424" y="3798887"/>
            <a:ext cx="2468562" cy="252413"/>
          </a:xfrm>
          <a:prstGeom prst="rect">
            <a:avLst/>
          </a:prstGeom>
          <a:solidFill>
            <a:schemeClr val="bg1">
              <a:lumMod val="85000"/>
            </a:schemeClr>
          </a:solidFill>
          <a:ln>
            <a:noFill/>
          </a:ln>
        </p:spPr>
        <p:txBody>
          <a:bodyPr anchor="ctr"/>
          <a:lstStyle/>
          <a:p>
            <a:pPr algn="ctr">
              <a:defRPr/>
            </a:pPr>
            <a:r>
              <a:rPr lang="ro-RO" sz="1500" b="1">
                <a:solidFill>
                  <a:srgbClr val="0070C0"/>
                </a:solidFill>
                <a:latin typeface="Trebuchet MS" pitchFamily="34" charset="0"/>
                <a:cs typeface="Arial" charset="0"/>
              </a:rPr>
              <a:t>amploarea </a:t>
            </a:r>
            <a:r>
              <a:rPr lang="en-US" sz="1500" b="1">
                <a:solidFill>
                  <a:srgbClr val="0070C0"/>
                </a:solidFill>
                <a:latin typeface="Trebuchet MS" pitchFamily="34" charset="0"/>
                <a:cs typeface="Arial" charset="0"/>
              </a:rPr>
              <a:t>promov</a:t>
            </a:r>
            <a:r>
              <a:rPr lang="ro-RO" sz="1500" b="1">
                <a:solidFill>
                  <a:srgbClr val="0070C0"/>
                </a:solidFill>
                <a:latin typeface="Trebuchet MS" pitchFamily="34" charset="0"/>
                <a:cs typeface="Arial" charset="0"/>
              </a:rPr>
              <a:t>ării</a:t>
            </a:r>
          </a:p>
        </p:txBody>
      </p:sp>
      <p:sp>
        <p:nvSpPr>
          <p:cNvPr id="14" name="Chevron 13"/>
          <p:cNvSpPr/>
          <p:nvPr/>
        </p:nvSpPr>
        <p:spPr>
          <a:xfrm>
            <a:off x="308035" y="891763"/>
            <a:ext cx="7267575" cy="398463"/>
          </a:xfrm>
          <a:prstGeom prst="chevron">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ro-RO" sz="1400" b="1" dirty="0">
                <a:solidFill>
                  <a:prstClr val="white"/>
                </a:solidFill>
                <a:latin typeface="Tahoma" pitchFamily="34" charset="0"/>
                <a:ea typeface="Tahoma" pitchFamily="34" charset="0"/>
                <a:cs typeface="Tahoma" pitchFamily="34" charset="0"/>
              </a:rPr>
              <a:t>VOTING PUBLIC  </a:t>
            </a:r>
            <a:r>
              <a:rPr lang="en-US" sz="1400" b="1" dirty="0">
                <a:solidFill>
                  <a:prstClr val="white"/>
                </a:solidFill>
                <a:latin typeface="Tahoma" pitchFamily="34" charset="0"/>
                <a:ea typeface="Tahoma" pitchFamily="34" charset="0"/>
                <a:cs typeface="Tahoma" pitchFamily="34" charset="0"/>
              </a:rPr>
              <a:t>+ </a:t>
            </a:r>
            <a:r>
              <a:rPr lang="ro-RO" sz="1400" b="1" dirty="0" smtClean="0">
                <a:solidFill>
                  <a:prstClr val="white"/>
                </a:solidFill>
                <a:latin typeface="Tahoma" pitchFamily="34" charset="0"/>
                <a:ea typeface="Tahoma" pitchFamily="34" charset="0"/>
                <a:cs typeface="Tahoma" pitchFamily="34" charset="0"/>
              </a:rPr>
              <a:t>JURIU</a:t>
            </a:r>
            <a:endParaRPr lang="ro-RO" sz="1400" b="1" dirty="0">
              <a:solidFill>
                <a:prstClr val="white"/>
              </a:solidFill>
              <a:latin typeface="Tahoma" pitchFamily="34" charset="0"/>
              <a:ea typeface="Tahoma" pitchFamily="34" charset="0"/>
              <a:cs typeface="Tahoma" pitchFamily="34" charset="0"/>
            </a:endParaRPr>
          </a:p>
        </p:txBody>
      </p:sp>
      <p:pic>
        <p:nvPicPr>
          <p:cNvPr id="15" name="Picture 2" descr="C:\PROIECTE\BUSINESS\Blue Idea\All-in-One\Logos\_Blue Idea\The Creator\logo_the_creator_500x500.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512" y="5626372"/>
            <a:ext cx="1042987"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3980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5" name="Picture 27" descr="C:\Users\User\Desktop\creator-thumbs-bulk\25_23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0" y="5329237"/>
            <a:ext cx="1552575" cy="1552575"/>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C:\Users\User\Desktop\creator-thumbs-bulk\25_23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1123" y="5519737"/>
            <a:ext cx="136207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2077" name="Picture 29" descr="C:\Users\User\Desktop\creator-thumbs-bulk\25_238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9255" y="5291137"/>
            <a:ext cx="1590675" cy="1590675"/>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C:\Users\User\Desktop\creator-thumbs-bulk\25_239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1167" y="5314950"/>
            <a:ext cx="15430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2079" name="Picture 31" descr="C:\Users\User\Desktop\creator-thumbs-bulk\25_239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4974" y="1399464"/>
            <a:ext cx="1590675" cy="1590675"/>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C:\Users\User\Desktop\creator-thumbs-bulk\25_239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9558" y="2502231"/>
            <a:ext cx="1381125" cy="1381125"/>
          </a:xfrm>
          <a:prstGeom prst="rect">
            <a:avLst/>
          </a:prstGeom>
          <a:noFill/>
          <a:extLst>
            <a:ext uri="{909E8E84-426E-40DD-AFC4-6F175D3DCCD1}">
              <a14:hiddenFill xmlns:a14="http://schemas.microsoft.com/office/drawing/2010/main">
                <a:solidFill>
                  <a:srgbClr val="FFFFFF"/>
                </a:solidFill>
              </a14:hiddenFill>
            </a:ext>
          </a:extLst>
        </p:spPr>
      </p:pic>
      <p:pic>
        <p:nvPicPr>
          <p:cNvPr id="2081" name="Picture 33" descr="C:\Users\User\Desktop\creator-thumbs-bulk\25_2397.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1125" y="3883356"/>
            <a:ext cx="136207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C:\Users\User\Desktop\creator-thumbs-bulk\25_240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3825" y="5428824"/>
            <a:ext cx="1447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083" name="Picture 35" descr="C:\Users\User\Desktop\creator-thumbs-bulk\25_2405.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6962" y="2819400"/>
            <a:ext cx="1609725" cy="1609725"/>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36" descr="C:\Users\User\Desktop\creator-thumbs-bulk\25_2406.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77259" y="4104656"/>
            <a:ext cx="1495425" cy="1495425"/>
          </a:xfrm>
          <a:prstGeom prst="rect">
            <a:avLst/>
          </a:prstGeom>
          <a:noFill/>
          <a:extLst>
            <a:ext uri="{909E8E84-426E-40DD-AFC4-6F175D3DCCD1}">
              <a14:hiddenFill xmlns:a14="http://schemas.microsoft.com/office/drawing/2010/main">
                <a:solidFill>
                  <a:srgbClr val="FFFFFF"/>
                </a:solidFill>
              </a14:hiddenFill>
            </a:ext>
          </a:extLst>
        </p:spPr>
      </p:pic>
      <p:pic>
        <p:nvPicPr>
          <p:cNvPr id="2085" name="Picture 37" descr="C:\Users\User\Desktop\creator-thumbs-bulk\25_2407.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81750" y="5467350"/>
            <a:ext cx="1390650" cy="1390650"/>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C:\Users\User\Desktop\creator-thumbs-bulk\25_2417.jpg"/>
          <p:cNvPicPr>
            <a:picLocks noChangeAspect="1" noChangeArrowheads="1"/>
          </p:cNvPicPr>
          <p:nvPr/>
        </p:nvPicPr>
        <p:blipFill rotWithShape="1">
          <a:blip r:embed="rId13">
            <a:extLst>
              <a:ext uri="{28A0092B-C50C-407E-A947-70E740481C1C}">
                <a14:useLocalDpi xmlns:a14="http://schemas.microsoft.com/office/drawing/2010/main" val="0"/>
              </a:ext>
            </a:extLst>
          </a:blip>
          <a:srcRect b="23261"/>
          <a:stretch/>
        </p:blipFill>
        <p:spPr bwMode="auto">
          <a:xfrm>
            <a:off x="7772684" y="5783525"/>
            <a:ext cx="1400175" cy="1074475"/>
          </a:xfrm>
          <a:prstGeom prst="rect">
            <a:avLst/>
          </a:prstGeom>
          <a:noFill/>
          <a:extLst>
            <a:ext uri="{909E8E84-426E-40DD-AFC4-6F175D3DCCD1}">
              <a14:hiddenFill xmlns:a14="http://schemas.microsoft.com/office/drawing/2010/main">
                <a:solidFill>
                  <a:srgbClr val="FFFFFF"/>
                </a:solidFill>
              </a14:hiddenFill>
            </a:ext>
          </a:extLst>
        </p:spPr>
      </p:pic>
      <p:pic>
        <p:nvPicPr>
          <p:cNvPr id="2087" name="Picture 39" descr="C:\Users\User\Desktop\creator-thumbs-bulk\25_2421.jpg"/>
          <p:cNvPicPr>
            <a:picLocks noChangeAspect="1" noChangeArrowheads="1"/>
          </p:cNvPicPr>
          <p:nvPr/>
        </p:nvPicPr>
        <p:blipFill rotWithShape="1">
          <a:blip r:embed="rId14">
            <a:extLst>
              <a:ext uri="{28A0092B-C50C-407E-A947-70E740481C1C}">
                <a14:useLocalDpi xmlns:a14="http://schemas.microsoft.com/office/drawing/2010/main" val="0"/>
              </a:ext>
            </a:extLst>
          </a:blip>
          <a:srcRect r="8520"/>
          <a:stretch/>
        </p:blipFill>
        <p:spPr bwMode="auto">
          <a:xfrm>
            <a:off x="7772400" y="4286464"/>
            <a:ext cx="1376718" cy="1504950"/>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C:\Users\User\Desktop\creator-thumbs-bulk\25_2423.jpg"/>
          <p:cNvPicPr>
            <a:picLocks noChangeAspect="1" noChangeArrowheads="1"/>
          </p:cNvPicPr>
          <p:nvPr/>
        </p:nvPicPr>
        <p:blipFill rotWithShape="1">
          <a:blip r:embed="rId15">
            <a:extLst>
              <a:ext uri="{28A0092B-C50C-407E-A947-70E740481C1C}">
                <a14:useLocalDpi xmlns:a14="http://schemas.microsoft.com/office/drawing/2010/main" val="0"/>
              </a:ext>
            </a:extLst>
          </a:blip>
          <a:srcRect r="6513"/>
          <a:stretch/>
        </p:blipFill>
        <p:spPr bwMode="auto">
          <a:xfrm>
            <a:off x="7772684" y="2817694"/>
            <a:ext cx="1371316" cy="1466850"/>
          </a:xfrm>
          <a:prstGeom prst="rect">
            <a:avLst/>
          </a:prstGeom>
          <a:noFill/>
          <a:extLst>
            <a:ext uri="{909E8E84-426E-40DD-AFC4-6F175D3DCCD1}">
              <a14:hiddenFill xmlns:a14="http://schemas.microsoft.com/office/drawing/2010/main">
                <a:solidFill>
                  <a:srgbClr val="FFFFFF"/>
                </a:solidFill>
              </a14:hiddenFill>
            </a:ext>
          </a:extLst>
        </p:spPr>
      </p:pic>
      <p:pic>
        <p:nvPicPr>
          <p:cNvPr id="2089" name="Picture 41" descr="C:\Users\User\Desktop\creator-thumbs-bulk\25_2429.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76975" y="1407994"/>
            <a:ext cx="14097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C:\Users\User\Desktop\creator-thumbs-bulk\25_2430.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86675" y="1399464"/>
            <a:ext cx="1457325" cy="1457325"/>
          </a:xfrm>
          <a:prstGeom prst="rect">
            <a:avLst/>
          </a:prstGeom>
          <a:noFill/>
          <a:extLst>
            <a:ext uri="{909E8E84-426E-40DD-AFC4-6F175D3DCCD1}">
              <a14:hiddenFill xmlns:a14="http://schemas.microsoft.com/office/drawing/2010/main">
                <a:solidFill>
                  <a:srgbClr val="FFFFFF"/>
                </a:solidFill>
              </a14:hiddenFill>
            </a:ext>
          </a:extLst>
        </p:spPr>
      </p:pic>
      <p:pic>
        <p:nvPicPr>
          <p:cNvPr id="2091" name="Picture 43" descr="C:\Users\User\Desktop\creator-thumbs-bulk\25_2431.jpg"/>
          <p:cNvPicPr>
            <a:picLocks noChangeAspect="1" noChangeArrowheads="1"/>
          </p:cNvPicPr>
          <p:nvPr/>
        </p:nvPicPr>
        <p:blipFill rotWithShape="1">
          <a:blip r:embed="rId18">
            <a:extLst>
              <a:ext uri="{28A0092B-C50C-407E-A947-70E740481C1C}">
                <a14:useLocalDpi xmlns:a14="http://schemas.microsoft.com/office/drawing/2010/main" val="0"/>
              </a:ext>
            </a:extLst>
          </a:blip>
          <a:srcRect r="22410"/>
          <a:stretch/>
        </p:blipFill>
        <p:spPr bwMode="auto">
          <a:xfrm>
            <a:off x="8138899" y="117355"/>
            <a:ext cx="1005101" cy="1359019"/>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C:\Users\User\Desktop\creator-thumbs-bulk\25_2432.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00850" y="123825"/>
            <a:ext cx="1333500" cy="1333500"/>
          </a:xfrm>
          <a:prstGeom prst="rect">
            <a:avLst/>
          </a:prstGeom>
          <a:noFill/>
          <a:extLst>
            <a:ext uri="{909E8E84-426E-40DD-AFC4-6F175D3DCCD1}">
              <a14:hiddenFill xmlns:a14="http://schemas.microsoft.com/office/drawing/2010/main">
                <a:solidFill>
                  <a:srgbClr val="FFFFFF"/>
                </a:solidFill>
              </a14:hiddenFill>
            </a:ext>
          </a:extLst>
        </p:spPr>
      </p:pic>
      <p:pic>
        <p:nvPicPr>
          <p:cNvPr id="2093" name="Picture 45" descr="C:\Users\User\Desktop\creator-thumbs-bulk\25_2433.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257800" y="128588"/>
            <a:ext cx="15430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2094" name="Picture 46" descr="C:\Users\User\Desktop\creator-thumbs-bulk\25_2435.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886200" y="104775"/>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2095" name="Picture 47" descr="C:\Users\User\Desktop\creator-thumbs-bulk\25_2436.jp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400175" y="5209464"/>
            <a:ext cx="1314450" cy="1314450"/>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C:\Users\User\Desktop\creator-thumbs-bulk\25_2437.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42875" y="5238039"/>
            <a:ext cx="12573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2097" name="Picture 49" descr="C:\Users\User\Desktop\creator-thumbs-bulk\25_2440.jp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23825" y="3980739"/>
            <a:ext cx="12573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2098" name="Picture 50" descr="C:\Users\User\Desktop\creator-thumbs-bulk\25_2450.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95250" y="2675814"/>
            <a:ext cx="1304925" cy="1304925"/>
          </a:xfrm>
          <a:prstGeom prst="rect">
            <a:avLst/>
          </a:prstGeom>
          <a:noFill/>
          <a:extLst>
            <a:ext uri="{909E8E84-426E-40DD-AFC4-6F175D3DCCD1}">
              <a14:hiddenFill xmlns:a14="http://schemas.microsoft.com/office/drawing/2010/main">
                <a:solidFill>
                  <a:srgbClr val="FFFFFF"/>
                </a:solidFill>
              </a14:hiddenFill>
            </a:ext>
          </a:extLst>
        </p:spPr>
      </p:pic>
      <p:pic>
        <p:nvPicPr>
          <p:cNvPr id="2099" name="Picture 51" descr="C:\Users\User\Desktop\creator-thumbs-bulk\25_2451.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5250" y="1399464"/>
            <a:ext cx="127635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2100" name="Picture 52" descr="C:\Users\User\Desktop\creator-thumbs-bulk\25_2452.jp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657475" y="112594"/>
            <a:ext cx="12287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101" name="Picture 53" descr="C:\Users\User\Desktop\creator-thumbs-bulk\25_2453.jp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371600" y="122119"/>
            <a:ext cx="1285875" cy="1285875"/>
          </a:xfrm>
          <a:prstGeom prst="rect">
            <a:avLst/>
          </a:prstGeom>
          <a:noFill/>
          <a:extLst>
            <a:ext uri="{909E8E84-426E-40DD-AFC4-6F175D3DCCD1}">
              <a14:hiddenFill xmlns:a14="http://schemas.microsoft.com/office/drawing/2010/main">
                <a:solidFill>
                  <a:srgbClr val="FFFFFF"/>
                </a:solidFill>
              </a14:hiddenFill>
            </a:ext>
          </a:extLst>
        </p:spPr>
      </p:pic>
      <p:pic>
        <p:nvPicPr>
          <p:cNvPr id="2102" name="Picture 54" descr="C:\Users\User\Desktop\creator-thumbs-bulk\25_2454.jp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6200" y="112594"/>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92163" name="Picture 2"/>
          <p:cNvPicPr>
            <a:picLocks noChangeAspect="1"/>
          </p:cNvPicPr>
          <p:nvPr/>
        </p:nvPicPr>
        <p:blipFill>
          <a:blip r:embed="rId30" cstate="email">
            <a:extLst>
              <a:ext uri="{28A0092B-C50C-407E-A947-70E740481C1C}">
                <a14:useLocalDpi xmlns:a14="http://schemas.microsoft.com/office/drawing/2010/main"/>
              </a:ext>
            </a:extLst>
          </a:blip>
          <a:srcRect/>
          <a:stretch>
            <a:fillRect/>
          </a:stretch>
        </p:blipFill>
        <p:spPr bwMode="auto">
          <a:xfrm>
            <a:off x="76200" y="3810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itle 1"/>
          <p:cNvSpPr>
            <a:spLocks noGrp="1"/>
          </p:cNvSpPr>
          <p:nvPr>
            <p:ph type="title"/>
          </p:nvPr>
        </p:nvSpPr>
        <p:spPr>
          <a:xfrm>
            <a:off x="304800" y="350838"/>
            <a:ext cx="7086600" cy="563562"/>
          </a:xfrm>
        </p:spPr>
        <p:txBody>
          <a:bodyPr/>
          <a:lstStyle/>
          <a:p>
            <a:r>
              <a:rPr lang="ro-RO" sz="2700" smtClean="0"/>
              <a:t>201</a:t>
            </a:r>
            <a:r>
              <a:rPr lang="en-US" sz="2700" smtClean="0"/>
              <a:t>3</a:t>
            </a:r>
            <a:r>
              <a:rPr lang="ro-RO" sz="2700" smtClean="0"/>
              <a:t> / Nokia Lumia Design Competition</a:t>
            </a:r>
          </a:p>
        </p:txBody>
      </p:sp>
      <p:sp>
        <p:nvSpPr>
          <p:cNvPr id="92165" name="Rectangle 1"/>
          <p:cNvSpPr>
            <a:spLocks noChangeArrowheads="1"/>
          </p:cNvSpPr>
          <p:nvPr/>
        </p:nvSpPr>
        <p:spPr bwMode="auto">
          <a:xfrm>
            <a:off x="1524000" y="1143000"/>
            <a:ext cx="5791200" cy="5466112"/>
          </a:xfrm>
          <a:prstGeom prst="rect">
            <a:avLst/>
          </a:prstGeom>
          <a:solidFill>
            <a:srgbClr val="FFFFFF"/>
          </a:solidFill>
          <a:ln>
            <a:noFill/>
          </a:ln>
          <a:extLst/>
        </p:spPr>
        <p:txBody>
          <a:bodyPr>
            <a:spAutoFit/>
          </a:bodyPr>
          <a:lstStyle>
            <a:lvl1pPr marL="342900" indent="-34290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marL="0" indent="0">
              <a:buNone/>
            </a:pPr>
            <a:r>
              <a:rPr lang="ro-RO" sz="1800" b="1" smtClean="0">
                <a:solidFill>
                  <a:srgbClr val="00B0F0"/>
                </a:solidFill>
                <a:latin typeface="Calibri" panose="020F0502020204030204" pitchFamily="34" charset="0"/>
              </a:rPr>
              <a:t>Descriere</a:t>
            </a:r>
            <a:r>
              <a:rPr lang="ro-RO" sz="1800" b="1">
                <a:solidFill>
                  <a:srgbClr val="00B0F0"/>
                </a:solidFill>
                <a:latin typeface="Calibri" panose="020F0502020204030204" pitchFamily="34" charset="0"/>
              </a:rPr>
              <a:t>:</a:t>
            </a:r>
            <a:r>
              <a:rPr lang="ro-RO" sz="1800">
                <a:latin typeface="Calibri" panose="020F0502020204030204" pitchFamily="34" charset="0"/>
              </a:rPr>
              <a:t> </a:t>
            </a:r>
            <a:r>
              <a:rPr lang="ro-RO" sz="1800" smtClean="0">
                <a:latin typeface="Calibri" panose="020F0502020204030204" pitchFamily="34" charset="0"/>
              </a:rPr>
              <a:t>Nokia a propus tuturor pasionaților de design să se g</a:t>
            </a:r>
            <a:r>
              <a:rPr lang="ro-RO" sz="1800">
                <a:latin typeface="Calibri" panose="020F0502020204030204" pitchFamily="34" charset="0"/>
              </a:rPr>
              <a:t>â</a:t>
            </a:r>
            <a:r>
              <a:rPr lang="it-IT" sz="1800" smtClean="0">
                <a:latin typeface="Calibri" panose="020F0502020204030204" pitchFamily="34" charset="0"/>
              </a:rPr>
              <a:t>nde</a:t>
            </a:r>
            <a:r>
              <a:rPr lang="ro-RO" sz="1800" smtClean="0">
                <a:latin typeface="Calibri" panose="020F0502020204030204" pitchFamily="34" charset="0"/>
              </a:rPr>
              <a:t>ască</a:t>
            </a:r>
            <a:r>
              <a:rPr lang="it-IT" sz="1800" smtClean="0">
                <a:latin typeface="Calibri" panose="020F0502020204030204" pitchFamily="34" charset="0"/>
              </a:rPr>
              <a:t> </a:t>
            </a:r>
            <a:r>
              <a:rPr lang="ro-RO" sz="1800" smtClean="0">
                <a:latin typeface="Calibri" panose="020F0502020204030204" pitchFamily="34" charset="0"/>
              </a:rPr>
              <a:t>la cât mai multe </a:t>
            </a:r>
            <a:r>
              <a:rPr lang="it-IT" sz="1800" smtClean="0">
                <a:latin typeface="Calibri" panose="020F0502020204030204" pitchFamily="34" charset="0"/>
              </a:rPr>
              <a:t>moduri </a:t>
            </a:r>
            <a:r>
              <a:rPr lang="it-IT" sz="1800">
                <a:latin typeface="Calibri" panose="020F0502020204030204" pitchFamily="34" charset="0"/>
              </a:rPr>
              <a:t>fun </a:t>
            </a:r>
            <a:r>
              <a:rPr lang="ro-RO" sz="1800" smtClean="0">
                <a:latin typeface="Calibri" panose="020F0502020204030204" pitchFamily="34" charset="0"/>
              </a:rPr>
              <a:t>de a</a:t>
            </a:r>
            <a:r>
              <a:rPr lang="it-IT" sz="1800" smtClean="0">
                <a:latin typeface="Calibri" panose="020F0502020204030204" pitchFamily="34" charset="0"/>
              </a:rPr>
              <a:t> </a:t>
            </a:r>
            <a:r>
              <a:rPr lang="it-IT" sz="1800">
                <a:latin typeface="Calibri" panose="020F0502020204030204" pitchFamily="34" charset="0"/>
              </a:rPr>
              <a:t>accesoriza noul smartphone Nokia Lumia 520, astfel </a:t>
            </a:r>
            <a:r>
              <a:rPr lang="ro-RO" sz="1800" smtClean="0">
                <a:latin typeface="Calibri" panose="020F0502020204030204" pitchFamily="34" charset="0"/>
              </a:rPr>
              <a:t>î</a:t>
            </a:r>
            <a:r>
              <a:rPr lang="it-IT" sz="1800" smtClean="0">
                <a:latin typeface="Calibri" panose="020F0502020204030204" pitchFamily="34" charset="0"/>
              </a:rPr>
              <a:t>nc</a:t>
            </a:r>
            <a:r>
              <a:rPr lang="ro-RO" sz="1800" smtClean="0">
                <a:latin typeface="Calibri" panose="020F0502020204030204" pitchFamily="34" charset="0"/>
              </a:rPr>
              <a:t>â</a:t>
            </a:r>
            <a:r>
              <a:rPr lang="it-IT" sz="1800" smtClean="0">
                <a:latin typeface="Calibri" panose="020F0502020204030204" pitchFamily="34" charset="0"/>
              </a:rPr>
              <a:t>t s</a:t>
            </a:r>
            <a:r>
              <a:rPr lang="ro-RO" sz="1800" smtClean="0">
                <a:latin typeface="Calibri" panose="020F0502020204030204" pitchFamily="34" charset="0"/>
              </a:rPr>
              <a:t>ă</a:t>
            </a:r>
            <a:r>
              <a:rPr lang="it-IT" sz="1800" smtClean="0">
                <a:latin typeface="Calibri" panose="020F0502020204030204" pitchFamily="34" charset="0"/>
              </a:rPr>
              <a:t> </a:t>
            </a:r>
            <a:r>
              <a:rPr lang="it-IT" sz="1800">
                <a:latin typeface="Calibri" panose="020F0502020204030204" pitchFamily="34" charset="0"/>
              </a:rPr>
              <a:t>fie </a:t>
            </a:r>
            <a:r>
              <a:rPr lang="ro-RO" sz="1800" smtClean="0">
                <a:latin typeface="Calibri" panose="020F0502020204030204" pitchFamily="34" charset="0"/>
              </a:rPr>
              <a:t>ș</a:t>
            </a:r>
            <a:r>
              <a:rPr lang="it-IT" sz="1800" smtClean="0">
                <a:latin typeface="Calibri" panose="020F0502020204030204" pitchFamily="34" charset="0"/>
              </a:rPr>
              <a:t>i </a:t>
            </a:r>
            <a:r>
              <a:rPr lang="it-IT" sz="1800">
                <a:latin typeface="Calibri" panose="020F0502020204030204" pitchFamily="34" charset="0"/>
              </a:rPr>
              <a:t>un manifest personal creativ </a:t>
            </a:r>
            <a:r>
              <a:rPr lang="ro-RO" sz="1800" smtClean="0">
                <a:latin typeface="Calibri" panose="020F0502020204030204" pitchFamily="34" charset="0"/>
              </a:rPr>
              <a:t>ș</a:t>
            </a:r>
            <a:r>
              <a:rPr lang="it-IT" sz="1800" smtClean="0">
                <a:latin typeface="Calibri" panose="020F0502020204030204" pitchFamily="34" charset="0"/>
              </a:rPr>
              <a:t>i </a:t>
            </a:r>
            <a:r>
              <a:rPr lang="it-IT" sz="1800">
                <a:latin typeface="Calibri" panose="020F0502020204030204" pitchFamily="34" charset="0"/>
              </a:rPr>
              <a:t>amuzant</a:t>
            </a:r>
            <a:r>
              <a:rPr lang="it-IT" sz="1800" smtClean="0">
                <a:latin typeface="Calibri" panose="020F0502020204030204" pitchFamily="34" charset="0"/>
              </a:rPr>
              <a:t>.</a:t>
            </a:r>
            <a:r>
              <a:rPr lang="ro-RO" sz="1800">
                <a:latin typeface="Calibri" panose="020F0502020204030204" pitchFamily="34" charset="0"/>
              </a:rPr>
              <a:t> </a:t>
            </a:r>
            <a:r>
              <a:rPr lang="ro-RO" sz="1800" smtClean="0">
                <a:latin typeface="Calibri" panose="020F0502020204030204" pitchFamily="34" charset="0"/>
              </a:rPr>
              <a:t>Au fost acordate 6 premii, dintre care 3 speciale, plus câte un smartphone personalizat cu design-ul câștigător pentru fiecare premiant.</a:t>
            </a:r>
          </a:p>
          <a:p>
            <a:pPr marL="0" indent="0">
              <a:buNone/>
            </a:pPr>
            <a:r>
              <a:rPr lang="ro-RO" sz="1800" b="1" smtClean="0">
                <a:solidFill>
                  <a:srgbClr val="00B0F0"/>
                </a:solidFill>
                <a:latin typeface="Calibri" panose="020F0502020204030204" pitchFamily="34" charset="0"/>
              </a:rPr>
              <a:t>Brief </a:t>
            </a:r>
            <a:r>
              <a:rPr lang="ro-RO" sz="1800" b="1">
                <a:solidFill>
                  <a:srgbClr val="00B0F0"/>
                </a:solidFill>
                <a:latin typeface="Calibri" panose="020F0502020204030204" pitchFamily="34" charset="0"/>
              </a:rPr>
              <a:t>pe scurt: </a:t>
            </a:r>
            <a:r>
              <a:rPr lang="en-US" sz="1800">
                <a:latin typeface="Calibri" panose="020F0502020204030204" pitchFamily="34" charset="0"/>
              </a:rPr>
              <a:t>Demonstre</a:t>
            </a:r>
            <a:r>
              <a:rPr lang="ro-RO" sz="1800">
                <a:latin typeface="Calibri" panose="020F0502020204030204" pitchFamily="34" charset="0"/>
              </a:rPr>
              <a:t>a</a:t>
            </a:r>
            <a:r>
              <a:rPr lang="en-US" sz="1800">
                <a:latin typeface="Calibri" panose="020F0502020204030204" pitchFamily="34" charset="0"/>
              </a:rPr>
              <a:t>z</a:t>
            </a:r>
            <a:r>
              <a:rPr lang="ro-RO" sz="1800">
                <a:latin typeface="Calibri" panose="020F0502020204030204" pitchFamily="34" charset="0"/>
              </a:rPr>
              <a:t>ă</a:t>
            </a:r>
            <a:r>
              <a:rPr lang="en-US" sz="1800">
                <a:latin typeface="Calibri" panose="020F0502020204030204" pitchFamily="34" charset="0"/>
              </a:rPr>
              <a:t>-ne c</a:t>
            </a:r>
            <a:r>
              <a:rPr lang="ro-RO" sz="1800">
                <a:latin typeface="Calibri" panose="020F0502020204030204" pitchFamily="34" charset="0"/>
              </a:rPr>
              <a:t>ă</a:t>
            </a:r>
            <a:r>
              <a:rPr lang="en-US" sz="1800">
                <a:latin typeface="Calibri" panose="020F0502020204030204" pitchFamily="34" charset="0"/>
              </a:rPr>
              <a:t> </a:t>
            </a:r>
            <a:r>
              <a:rPr lang="ro-RO" sz="1800">
                <a:latin typeface="Calibri" panose="020F0502020204030204" pitchFamily="34" charset="0"/>
              </a:rPr>
              <a:t>ș</a:t>
            </a:r>
            <a:r>
              <a:rPr lang="en-US" sz="1800">
                <a:latin typeface="Calibri" panose="020F0502020204030204" pitchFamily="34" charset="0"/>
              </a:rPr>
              <a:t>tii s</a:t>
            </a:r>
            <a:r>
              <a:rPr lang="ro-RO" sz="1800">
                <a:latin typeface="Calibri" panose="020F0502020204030204" pitchFamily="34" charset="0"/>
              </a:rPr>
              <a:t>ă</a:t>
            </a:r>
            <a:r>
              <a:rPr lang="en-US" sz="1800">
                <a:latin typeface="Calibri" panose="020F0502020204030204" pitchFamily="34" charset="0"/>
              </a:rPr>
              <a:t> g</a:t>
            </a:r>
            <a:r>
              <a:rPr lang="ro-RO" sz="1800">
                <a:latin typeface="Calibri" panose="020F0502020204030204" pitchFamily="34" charset="0"/>
              </a:rPr>
              <a:t>ă</a:t>
            </a:r>
            <a:r>
              <a:rPr lang="en-US" sz="1800">
                <a:latin typeface="Calibri" panose="020F0502020204030204" pitchFamily="34" charset="0"/>
              </a:rPr>
              <a:t>se</a:t>
            </a:r>
            <a:r>
              <a:rPr lang="ro-RO" sz="1800">
                <a:latin typeface="Calibri" panose="020F0502020204030204" pitchFamily="34" charset="0"/>
              </a:rPr>
              <a:t>ș</a:t>
            </a:r>
            <a:r>
              <a:rPr lang="en-US" sz="1800">
                <a:latin typeface="Calibri" panose="020F0502020204030204" pitchFamily="34" charset="0"/>
              </a:rPr>
              <a:t>ti ceva distractiv </a:t>
            </a:r>
            <a:r>
              <a:rPr lang="ro-RO" sz="1800">
                <a:latin typeface="Calibri" panose="020F0502020204030204" pitchFamily="34" charset="0"/>
              </a:rPr>
              <a:t>î</a:t>
            </a:r>
            <a:r>
              <a:rPr lang="en-US" sz="1800">
                <a:latin typeface="Calibri" panose="020F0502020204030204" pitchFamily="34" charset="0"/>
              </a:rPr>
              <a:t>n tot ce te </a:t>
            </a:r>
            <a:r>
              <a:rPr lang="ro-RO" sz="1800">
                <a:latin typeface="Calibri" panose="020F0502020204030204" pitchFamily="34" charset="0"/>
              </a:rPr>
              <a:t>î</a:t>
            </a:r>
            <a:r>
              <a:rPr lang="en-US" sz="1800">
                <a:latin typeface="Calibri" panose="020F0502020204030204" pitchFamily="34" charset="0"/>
              </a:rPr>
              <a:t>nconjoar</a:t>
            </a:r>
            <a:r>
              <a:rPr lang="ro-RO" sz="1800">
                <a:latin typeface="Calibri" panose="020F0502020204030204" pitchFamily="34" charset="0"/>
              </a:rPr>
              <a:t>ă</a:t>
            </a:r>
            <a:r>
              <a:rPr lang="en-US" sz="1800">
                <a:latin typeface="Calibri" panose="020F0502020204030204" pitchFamily="34" charset="0"/>
              </a:rPr>
              <a:t>.</a:t>
            </a:r>
            <a:r>
              <a:rPr lang="ro-RO" sz="1800">
                <a:latin typeface="Calibri" panose="020F0502020204030204" pitchFamily="34" charset="0"/>
              </a:rPr>
              <a:t> </a:t>
            </a:r>
            <a:r>
              <a:rPr lang="en-US" sz="1800">
                <a:latin typeface="Calibri" panose="020F0502020204030204" pitchFamily="34" charset="0"/>
              </a:rPr>
              <a:t>Personalizeaz</a:t>
            </a:r>
            <a:r>
              <a:rPr lang="ro-RO" sz="1800">
                <a:latin typeface="Calibri" panose="020F0502020204030204" pitchFamily="34" charset="0"/>
              </a:rPr>
              <a:t>ă</a:t>
            </a:r>
            <a:r>
              <a:rPr lang="en-US" sz="1800">
                <a:latin typeface="Calibri" panose="020F0502020204030204" pitchFamily="34" charset="0"/>
              </a:rPr>
              <a:t> spatele deta</a:t>
            </a:r>
            <a:r>
              <a:rPr lang="ro-RO" sz="1800">
                <a:latin typeface="Calibri" panose="020F0502020204030204" pitchFamily="34" charset="0"/>
              </a:rPr>
              <a:t>ș</a:t>
            </a:r>
            <a:r>
              <a:rPr lang="en-US" sz="1800">
                <a:latin typeface="Calibri" panose="020F0502020204030204" pitchFamily="34" charset="0"/>
              </a:rPr>
              <a:t>abil al noului smartphone Nokia Lumia 520 printr-un design unic </a:t>
            </a:r>
            <a:r>
              <a:rPr lang="ro-RO" sz="1800">
                <a:latin typeface="Calibri" panose="020F0502020204030204" pitchFamily="34" charset="0"/>
              </a:rPr>
              <a:t>ș</a:t>
            </a:r>
            <a:r>
              <a:rPr lang="en-US" sz="1800">
                <a:latin typeface="Calibri" panose="020F0502020204030204" pitchFamily="34" charset="0"/>
              </a:rPr>
              <a:t>i original, creat de tine, care s</a:t>
            </a:r>
            <a:r>
              <a:rPr lang="ro-RO" sz="1800">
                <a:latin typeface="Calibri" panose="020F0502020204030204" pitchFamily="34" charset="0"/>
              </a:rPr>
              <a:t>ă</a:t>
            </a:r>
            <a:r>
              <a:rPr lang="en-US" sz="1800">
                <a:latin typeface="Calibri" panose="020F0502020204030204" pitchFamily="34" charset="0"/>
              </a:rPr>
              <a:t>-i amuze p</a:t>
            </a:r>
            <a:r>
              <a:rPr lang="ro-RO" sz="1800">
                <a:latin typeface="Calibri" panose="020F0502020204030204" pitchFamily="34" charset="0"/>
              </a:rPr>
              <a:t>â</a:t>
            </a:r>
            <a:r>
              <a:rPr lang="en-US" sz="1800">
                <a:latin typeface="Calibri" panose="020F0502020204030204" pitchFamily="34" charset="0"/>
              </a:rPr>
              <a:t>n</a:t>
            </a:r>
            <a:r>
              <a:rPr lang="ro-RO" sz="1800">
                <a:latin typeface="Calibri" panose="020F0502020204030204" pitchFamily="34" charset="0"/>
              </a:rPr>
              <a:t>ă</a:t>
            </a:r>
            <a:r>
              <a:rPr lang="en-US" sz="1800">
                <a:latin typeface="Calibri" panose="020F0502020204030204" pitchFamily="34" charset="0"/>
              </a:rPr>
              <a:t> </a:t>
            </a:r>
            <a:r>
              <a:rPr lang="ro-RO" sz="1800">
                <a:latin typeface="Calibri" panose="020F0502020204030204" pitchFamily="34" charset="0"/>
              </a:rPr>
              <a:t>ș</a:t>
            </a:r>
            <a:r>
              <a:rPr lang="en-US" sz="1800">
                <a:latin typeface="Calibri" panose="020F0502020204030204" pitchFamily="34" charset="0"/>
              </a:rPr>
              <a:t>i pe cei mai critici prieteni ai t</a:t>
            </a:r>
            <a:r>
              <a:rPr lang="ro-RO" sz="1800">
                <a:latin typeface="Calibri" panose="020F0502020204030204" pitchFamily="34" charset="0"/>
              </a:rPr>
              <a:t>ă</a:t>
            </a:r>
            <a:r>
              <a:rPr lang="en-US" sz="1800">
                <a:latin typeface="Calibri" panose="020F0502020204030204" pitchFamily="34" charset="0"/>
              </a:rPr>
              <a:t>i. Ca </a:t>
            </a:r>
            <a:r>
              <a:rPr lang="ro-RO" sz="1800">
                <a:latin typeface="Calibri" panose="020F0502020204030204" pitchFamily="34" charset="0"/>
              </a:rPr>
              <a:t>î</a:t>
            </a:r>
            <a:r>
              <a:rPr lang="en-US" sz="1800">
                <a:latin typeface="Calibri" panose="020F0502020204030204" pitchFamily="34" charset="0"/>
              </a:rPr>
              <a:t>n orice lucru distractiv, nu exist</a:t>
            </a:r>
            <a:r>
              <a:rPr lang="ro-RO" sz="1800">
                <a:latin typeface="Calibri" panose="020F0502020204030204" pitchFamily="34" charset="0"/>
              </a:rPr>
              <a:t>ă</a:t>
            </a:r>
            <a:r>
              <a:rPr lang="en-US" sz="1800">
                <a:latin typeface="Calibri" panose="020F0502020204030204" pitchFamily="34" charset="0"/>
              </a:rPr>
              <a:t> limite. Exprim</a:t>
            </a:r>
            <a:r>
              <a:rPr lang="ro-RO" sz="1800">
                <a:latin typeface="Calibri" panose="020F0502020204030204" pitchFamily="34" charset="0"/>
              </a:rPr>
              <a:t>ă</a:t>
            </a:r>
            <a:r>
              <a:rPr lang="en-US" sz="1800">
                <a:latin typeface="Calibri" panose="020F0502020204030204" pitchFamily="34" charset="0"/>
              </a:rPr>
              <a:t>-te creativ </a:t>
            </a:r>
            <a:r>
              <a:rPr lang="ro-RO" sz="1800">
                <a:latin typeface="Calibri" panose="020F0502020204030204" pitchFamily="34" charset="0"/>
              </a:rPr>
              <a:t>ș</a:t>
            </a:r>
            <a:r>
              <a:rPr lang="en-US" sz="1800">
                <a:latin typeface="Calibri" panose="020F0502020204030204" pitchFamily="34" charset="0"/>
              </a:rPr>
              <a:t>i las</a:t>
            </a:r>
            <a:r>
              <a:rPr lang="ro-RO" sz="1800">
                <a:latin typeface="Calibri" panose="020F0502020204030204" pitchFamily="34" charset="0"/>
              </a:rPr>
              <a:t>ă</a:t>
            </a:r>
            <a:r>
              <a:rPr lang="en-US" sz="1800">
                <a:latin typeface="Calibri" panose="020F0502020204030204" pitchFamily="34" charset="0"/>
              </a:rPr>
              <a:t> loc imagina</a:t>
            </a:r>
            <a:r>
              <a:rPr lang="ro-RO" sz="1800">
                <a:latin typeface="Calibri" panose="020F0502020204030204" pitchFamily="34" charset="0"/>
              </a:rPr>
              <a:t>ț</a:t>
            </a:r>
            <a:r>
              <a:rPr lang="en-US" sz="1800">
                <a:latin typeface="Calibri" panose="020F0502020204030204" pitchFamily="34" charset="0"/>
              </a:rPr>
              <a:t>iei.</a:t>
            </a:r>
            <a:r>
              <a:rPr lang="ro-RO" sz="1800">
                <a:latin typeface="Calibri" panose="020F0502020204030204" pitchFamily="34" charset="0"/>
              </a:rPr>
              <a:t> </a:t>
            </a:r>
            <a:r>
              <a:rPr lang="en-US" sz="1800">
                <a:latin typeface="Calibri" panose="020F0502020204030204" pitchFamily="34" charset="0"/>
              </a:rPr>
              <a:t>Fii curios, exploreaz</a:t>
            </a:r>
            <a:r>
              <a:rPr lang="ro-RO" sz="1800">
                <a:latin typeface="Calibri" panose="020F0502020204030204" pitchFamily="34" charset="0"/>
              </a:rPr>
              <a:t>ă</a:t>
            </a:r>
            <a:r>
              <a:rPr lang="en-US" sz="1800">
                <a:latin typeface="Calibri" panose="020F0502020204030204" pitchFamily="34" charset="0"/>
              </a:rPr>
              <a:t> </a:t>
            </a:r>
            <a:r>
              <a:rPr lang="ro-RO" sz="1800">
                <a:latin typeface="Calibri" panose="020F0502020204030204" pitchFamily="34" charset="0"/>
              </a:rPr>
              <a:t>ș</a:t>
            </a:r>
            <a:r>
              <a:rPr lang="en-US" sz="1800">
                <a:latin typeface="Calibri" panose="020F0502020204030204" pitchFamily="34" charset="0"/>
              </a:rPr>
              <a:t>i fii original.</a:t>
            </a:r>
            <a:r>
              <a:rPr lang="en-US" sz="1800"/>
              <a:t> </a:t>
            </a:r>
            <a:endParaRPr lang="en-US" sz="1800" smtClean="0"/>
          </a:p>
          <a:p>
            <a:pPr marL="0" indent="0">
              <a:buNone/>
            </a:pPr>
            <a:endParaRPr lang="ro-RO" sz="1800">
              <a:latin typeface="Calibri" panose="020F0502020204030204" pitchFamily="34" charset="0"/>
            </a:endParaRPr>
          </a:p>
          <a:p>
            <a:pPr eaLnBrk="1" hangingPunct="1">
              <a:spcBef>
                <a:spcPct val="0"/>
              </a:spcBef>
              <a:buFontTx/>
              <a:buNone/>
            </a:pPr>
            <a:r>
              <a:rPr lang="ro-RO" sz="1800" b="1" smtClean="0">
                <a:latin typeface="Calibri" panose="020F0502020204030204" pitchFamily="34" charset="0"/>
              </a:rPr>
              <a:t>Înscrieri</a:t>
            </a:r>
            <a:r>
              <a:rPr lang="ro-RO" sz="1800" b="1">
                <a:latin typeface="Calibri" panose="020F0502020204030204" pitchFamily="34" charset="0"/>
              </a:rPr>
              <a:t>: </a:t>
            </a:r>
            <a:r>
              <a:rPr lang="ro-RO" sz="1800" smtClean="0">
                <a:latin typeface="Calibri" panose="020F0502020204030204" pitchFamily="34" charset="0"/>
              </a:rPr>
              <a:t>5 săpt., 17</a:t>
            </a:r>
            <a:r>
              <a:rPr lang="en-US" sz="1800" smtClean="0">
                <a:latin typeface="Calibri" panose="020F0502020204030204" pitchFamily="34" charset="0"/>
              </a:rPr>
              <a:t> iu</a:t>
            </a:r>
            <a:r>
              <a:rPr lang="ro-RO" sz="1800" smtClean="0">
                <a:latin typeface="Calibri" panose="020F0502020204030204" pitchFamily="34" charset="0"/>
              </a:rPr>
              <a:t>l</a:t>
            </a:r>
            <a:r>
              <a:rPr lang="en-US" sz="1800" smtClean="0">
                <a:latin typeface="Calibri" panose="020F0502020204030204" pitchFamily="34" charset="0"/>
              </a:rPr>
              <a:t>ie</a:t>
            </a:r>
            <a:r>
              <a:rPr lang="ro-RO" sz="1800" smtClean="0">
                <a:latin typeface="Calibri" panose="020F0502020204030204" pitchFamily="34" charset="0"/>
              </a:rPr>
              <a:t> </a:t>
            </a:r>
            <a:r>
              <a:rPr lang="ro-RO" sz="1800">
                <a:latin typeface="Calibri" panose="020F0502020204030204" pitchFamily="34" charset="0"/>
              </a:rPr>
              <a:t>– </a:t>
            </a:r>
            <a:r>
              <a:rPr lang="ro-RO" sz="1800" smtClean="0">
                <a:latin typeface="Calibri" panose="020F0502020204030204" pitchFamily="34" charset="0"/>
              </a:rPr>
              <a:t>21</a:t>
            </a:r>
            <a:r>
              <a:rPr lang="en-US" sz="1800" smtClean="0">
                <a:latin typeface="Calibri" panose="020F0502020204030204" pitchFamily="34" charset="0"/>
              </a:rPr>
              <a:t> </a:t>
            </a:r>
            <a:r>
              <a:rPr lang="ro-RO" sz="1800" smtClean="0">
                <a:latin typeface="Calibri" panose="020F0502020204030204" pitchFamily="34" charset="0"/>
              </a:rPr>
              <a:t>august</a:t>
            </a:r>
            <a:r>
              <a:rPr lang="en-US" sz="1800" smtClean="0">
                <a:latin typeface="Calibri" panose="020F0502020204030204" pitchFamily="34" charset="0"/>
              </a:rPr>
              <a:t> </a:t>
            </a:r>
            <a:r>
              <a:rPr lang="ro-RO" sz="1800" smtClean="0">
                <a:latin typeface="Calibri" panose="020F0502020204030204" pitchFamily="34" charset="0"/>
              </a:rPr>
              <a:t>2013</a:t>
            </a:r>
            <a:endParaRPr lang="ro-RO" sz="1800">
              <a:latin typeface="Calibri" panose="020F0502020204030204" pitchFamily="34" charset="0"/>
            </a:endParaRPr>
          </a:p>
          <a:p>
            <a:pPr eaLnBrk="1" hangingPunct="1">
              <a:spcBef>
                <a:spcPct val="0"/>
              </a:spcBef>
              <a:buFontTx/>
              <a:buNone/>
            </a:pPr>
            <a:r>
              <a:rPr lang="ro-RO" sz="1800" b="1">
                <a:latin typeface="Calibri" panose="020F0502020204030204" pitchFamily="34" charset="0"/>
              </a:rPr>
              <a:t>Vot: </a:t>
            </a:r>
            <a:r>
              <a:rPr lang="ro-RO" sz="1800" smtClean="0">
                <a:latin typeface="Calibri" panose="020F0502020204030204" pitchFamily="34" charset="0"/>
              </a:rPr>
              <a:t>9 săpt., </a:t>
            </a:r>
            <a:r>
              <a:rPr lang="ro-RO" sz="1800">
                <a:latin typeface="Calibri" panose="020F0502020204030204" pitchFamily="34" charset="0"/>
              </a:rPr>
              <a:t>17</a:t>
            </a:r>
            <a:r>
              <a:rPr lang="en-US" sz="1800">
                <a:latin typeface="Calibri" panose="020F0502020204030204" pitchFamily="34" charset="0"/>
              </a:rPr>
              <a:t> iu</a:t>
            </a:r>
            <a:r>
              <a:rPr lang="ro-RO" sz="1800">
                <a:latin typeface="Calibri" panose="020F0502020204030204" pitchFamily="34" charset="0"/>
              </a:rPr>
              <a:t>l</a:t>
            </a:r>
            <a:r>
              <a:rPr lang="en-US" sz="1800">
                <a:latin typeface="Calibri" panose="020F0502020204030204" pitchFamily="34" charset="0"/>
              </a:rPr>
              <a:t>ie</a:t>
            </a:r>
            <a:r>
              <a:rPr lang="ro-RO" sz="1800">
                <a:latin typeface="Calibri" panose="020F0502020204030204" pitchFamily="34" charset="0"/>
              </a:rPr>
              <a:t> – </a:t>
            </a:r>
            <a:r>
              <a:rPr lang="ro-RO" sz="1800" smtClean="0">
                <a:latin typeface="Calibri" panose="020F0502020204030204" pitchFamily="34" charset="0"/>
              </a:rPr>
              <a:t>16</a:t>
            </a:r>
            <a:r>
              <a:rPr lang="en-US" sz="1800" smtClean="0">
                <a:latin typeface="Calibri" panose="020F0502020204030204" pitchFamily="34" charset="0"/>
              </a:rPr>
              <a:t> </a:t>
            </a:r>
            <a:r>
              <a:rPr lang="ro-RO" sz="1800" smtClean="0">
                <a:latin typeface="Calibri" panose="020F0502020204030204" pitchFamily="34" charset="0"/>
              </a:rPr>
              <a:t>septembrie</a:t>
            </a:r>
            <a:r>
              <a:rPr lang="en-US" sz="1800" smtClean="0">
                <a:latin typeface="Calibri" panose="020F0502020204030204" pitchFamily="34" charset="0"/>
              </a:rPr>
              <a:t> </a:t>
            </a:r>
            <a:r>
              <a:rPr lang="ro-RO" sz="1800" smtClean="0">
                <a:latin typeface="Calibri" panose="020F0502020204030204" pitchFamily="34" charset="0"/>
              </a:rPr>
              <a:t>2013</a:t>
            </a:r>
            <a:endParaRPr lang="ro-RO" sz="1800">
              <a:latin typeface="Calibri" panose="020F0502020204030204" pitchFamily="34" charset="0"/>
            </a:endParaRPr>
          </a:p>
          <a:p>
            <a:pPr eaLnBrk="1" hangingPunct="1">
              <a:spcBef>
                <a:spcPct val="0"/>
              </a:spcBef>
              <a:buFontTx/>
              <a:buNone/>
            </a:pPr>
            <a:r>
              <a:rPr lang="ro-RO" sz="1800" b="1">
                <a:latin typeface="Calibri" panose="020F0502020204030204" pitchFamily="34" charset="0"/>
              </a:rPr>
              <a:t>Reach total: </a:t>
            </a:r>
            <a:r>
              <a:rPr lang="ro-RO" sz="1800" smtClean="0">
                <a:latin typeface="Calibri" panose="020F0502020204030204" pitchFamily="34" charset="0"/>
              </a:rPr>
              <a:t>300.000</a:t>
            </a:r>
            <a:r>
              <a:rPr lang="ro-RO" sz="1800">
                <a:latin typeface="Calibri" panose="020F0502020204030204" pitchFamily="34" charset="0"/>
              </a:rPr>
              <a:t>+ oameni (</a:t>
            </a:r>
            <a:r>
              <a:rPr lang="ro-RO" sz="1800" smtClean="0">
                <a:latin typeface="Calibri" panose="020F0502020204030204" pitchFamily="34" charset="0"/>
              </a:rPr>
              <a:t>TheCreator)</a:t>
            </a:r>
            <a:endParaRPr lang="ro-RO" sz="1800">
              <a:latin typeface="Calibri" panose="020F0502020204030204" pitchFamily="34" charset="0"/>
            </a:endParaRPr>
          </a:p>
          <a:p>
            <a:pPr eaLnBrk="1" hangingPunct="1">
              <a:spcBef>
                <a:spcPct val="0"/>
              </a:spcBef>
              <a:buFontTx/>
              <a:buNone/>
            </a:pPr>
            <a:r>
              <a:rPr lang="ro-RO" sz="1800" b="1">
                <a:latin typeface="Calibri" panose="020F0502020204030204" pitchFamily="34" charset="0"/>
              </a:rPr>
              <a:t>Creații</a:t>
            </a:r>
            <a:r>
              <a:rPr lang="ro-RO" sz="1800">
                <a:latin typeface="Calibri" panose="020F0502020204030204" pitchFamily="34" charset="0"/>
              </a:rPr>
              <a:t>: </a:t>
            </a:r>
            <a:r>
              <a:rPr lang="ro-RO" sz="1800" smtClean="0">
                <a:latin typeface="Calibri" panose="020F0502020204030204" pitchFamily="34" charset="0"/>
              </a:rPr>
              <a:t> 660 înscrieri </a:t>
            </a:r>
            <a:r>
              <a:rPr lang="ro-RO" sz="1800">
                <a:latin typeface="Calibri" panose="020F0502020204030204" pitchFamily="34" charset="0"/>
              </a:rPr>
              <a:t>/ </a:t>
            </a:r>
            <a:r>
              <a:rPr lang="ro-RO" sz="1800" smtClean="0">
                <a:latin typeface="Calibri" panose="020F0502020204030204" pitchFamily="34" charset="0"/>
              </a:rPr>
              <a:t>428 </a:t>
            </a:r>
            <a:r>
              <a:rPr lang="ro-RO" sz="1800">
                <a:latin typeface="Calibri" panose="020F0502020204030204" pitchFamily="34" charset="0"/>
              </a:rPr>
              <a:t>finaliste</a:t>
            </a:r>
          </a:p>
          <a:p>
            <a:pPr eaLnBrk="1" hangingPunct="1">
              <a:spcBef>
                <a:spcPct val="0"/>
              </a:spcBef>
              <a:buFontTx/>
              <a:buNone/>
            </a:pPr>
            <a:r>
              <a:rPr lang="ro-RO" sz="1800" u="sng">
                <a:solidFill>
                  <a:srgbClr val="0000FF"/>
                </a:solidFill>
                <a:latin typeface="Calibri" panose="020F0502020204030204" pitchFamily="34" charset="0"/>
                <a:hlinkClick r:id="rId31"/>
              </a:rPr>
              <a:t>Vezi finalistele</a:t>
            </a:r>
            <a:r>
              <a:rPr lang="ro-RO" sz="1800">
                <a:latin typeface="Calibri" panose="020F0502020204030204" pitchFamily="34" charset="0"/>
              </a:rPr>
              <a:t> </a:t>
            </a:r>
          </a:p>
        </p:txBody>
      </p:sp>
    </p:spTree>
    <p:extLst>
      <p:ext uri="{BB962C8B-B14F-4D97-AF65-F5344CB8AC3E}">
        <p14:creationId xmlns:p14="http://schemas.microsoft.com/office/powerpoint/2010/main" val="3301941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3" name="Picture 19" descr="C:\Users\User\Desktop\creator-thumbs-bulk\23_227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06420" y="160407"/>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Users\User\Desktop\creator-thumbs-bulk\23_22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6306" y="160407"/>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C:\Users\User\Desktop\creator-thumbs-bulk\23_227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6192" y="160407"/>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Users\User\Desktop\creator-thumbs-bulk\23_228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8800" y="153833"/>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C:\Users\User\Desktop\creator-thumbs-bulk\23_228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3849" y="160407"/>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descr="C:\Users\User\Desktop\creator-thumbs-bulk\23_230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03735" y="153833"/>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C:\Users\User\Desktop\creator-thumbs-bulk\23_232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13621" y="160407"/>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C:\Users\User\Desktop\creator-thumbs-bulk\23_2326.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20270" y="160407"/>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C:\Users\User\Desktop\creator-thumbs-bulk\23_2330.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38891" y="153833"/>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C:\Users\User\Desktop\creator-thumbs-bulk\23_2345.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3455" y="160407"/>
            <a:ext cx="928415" cy="696312"/>
          </a:xfrm>
          <a:prstGeom prst="rect">
            <a:avLst/>
          </a:prstGeom>
          <a:noFill/>
          <a:extLst>
            <a:ext uri="{909E8E84-426E-40DD-AFC4-6F175D3DCCD1}">
              <a14:hiddenFill xmlns:a14="http://schemas.microsoft.com/office/drawing/2010/main">
                <a:solidFill>
                  <a:srgbClr val="FFFFFF"/>
                </a:solidFill>
              </a14:hiddenFill>
            </a:ext>
          </a:extLst>
        </p:spPr>
      </p:pic>
      <p:pic>
        <p:nvPicPr>
          <p:cNvPr id="92163" name="Picture 2"/>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6200" y="381000"/>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4" name="Title 1"/>
          <p:cNvSpPr>
            <a:spLocks noGrp="1"/>
          </p:cNvSpPr>
          <p:nvPr>
            <p:ph type="title"/>
          </p:nvPr>
        </p:nvSpPr>
        <p:spPr>
          <a:xfrm>
            <a:off x="304800" y="350838"/>
            <a:ext cx="7086600" cy="563562"/>
          </a:xfrm>
        </p:spPr>
        <p:txBody>
          <a:bodyPr/>
          <a:lstStyle/>
          <a:p>
            <a:r>
              <a:rPr lang="ro-RO" sz="2700" smtClean="0"/>
              <a:t>201</a:t>
            </a:r>
            <a:r>
              <a:rPr lang="en-US" sz="2700" smtClean="0"/>
              <a:t>3</a:t>
            </a:r>
            <a:r>
              <a:rPr lang="ro-RO" sz="2700" smtClean="0"/>
              <a:t> / </a:t>
            </a:r>
            <a:r>
              <a:rPr lang="en-US" sz="2700" smtClean="0"/>
              <a:t>Grand Spoof</a:t>
            </a:r>
            <a:r>
              <a:rPr lang="ro-RO" sz="2700" smtClean="0"/>
              <a:t> oferit de Ciuc Premium</a:t>
            </a:r>
          </a:p>
        </p:txBody>
      </p:sp>
      <p:pic>
        <p:nvPicPr>
          <p:cNvPr id="1026" name="Picture 2" descr="C:\Users\User\Desktop\creator-thumbs-bulk\23_2462.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200" y="2304214"/>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creator-thumbs-bulk\23_2246.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216306" y="4860049"/>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Desktop\creator-thumbs-bulk\23_2249.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16306" y="5527635"/>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Desktop\creator-thumbs-bulk\23_2253.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16306" y="6198511"/>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er\Desktop\creator-thumbs-bulk\23_2264.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121717" y="6198511"/>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User\Desktop\creator-thumbs-bulk\23_2265.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121717" y="5534215"/>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User\Desktop\creator-thumbs-bulk\23_2266.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121717" y="4866629"/>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User\Desktop\creator-thumbs-bulk\23_2267.jp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121717" y="4199043"/>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User\Desktop\creator-thumbs-bulk\23_2268.jp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121717" y="3505200"/>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User\Desktop\creator-thumbs-bulk\23_2269.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121717" y="2819400"/>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User\Desktop\creator-thumbs-bulk\23_2270.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121717" y="1484598"/>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User\Desktop\creator-thumbs-bulk\23_2271.jp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216306" y="4192810"/>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User\Desktop\creator-thumbs-bulk\23_2272.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106420" y="827993"/>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Users\User\Desktop\creator-thumbs-bulk\23_2273.jp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231603" y="817012"/>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Users\User\Desktop\creator-thumbs-bulk\23_2274.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216306" y="3505200"/>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C:\Users\User\Desktop\creator-thumbs-bulk\23_2275.jp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7216306" y="2819400"/>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Users\User\Desktop\creator-thumbs-bulk\23_2276.jp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231603" y="1484598"/>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Users\User\Desktop\creator-thumbs-bulk\23_2283.jp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990600" y="6250760"/>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C:\Users\User\Desktop\creator-thumbs-bulk\23_2284.jp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014886" y="5583150"/>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C:\Users\User\Desktop\creator-thumbs-bulk\23_2286.jpg"/>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990600" y="4921203"/>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C:\Users\User\Desktop\creator-thumbs-bulk\23_2287.jp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914400" y="4285414"/>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descr="C:\Users\User\Desktop\creator-thumbs-bulk\23_2297.jp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6328914" y="6195221"/>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C:\Users\User\Desktop\creator-thumbs-bulk\23_2298.jp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914400" y="3675814"/>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descr="C:\Users\User\Desktop\creator-thumbs-bulk\23_2299.jp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5410200" y="6174560"/>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C:\Users\User\Desktop\creator-thumbs-bulk\23_2304.jpg"/>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1828800" y="6250736"/>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descr="C:\Users\User\Desktop\creator-thumbs-bulk\23_2305.jpg"/>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8142738" y="2152184"/>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C:\Users\User\Desktop\creator-thumbs-bulk\23_2306.jpg"/>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4495800" y="6174560"/>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C:\Users\User\Desktop\creator-thumbs-bulk\23_2309.jpg"/>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3581400" y="6248988"/>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descr="C:\Users\User\Desktop\creator-thumbs-bulk\23_2311.jpg"/>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914400" y="2990014"/>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C:\Users\User\Desktop\creator-thumbs-bulk\23_2312.jpg"/>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914400" y="1561264"/>
            <a:ext cx="966314" cy="724736"/>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39" descr="C:\Users\User\Desktop\creator-thumbs-bulk\23_2314.jpg"/>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2667000" y="6248988"/>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C:\Users\User\Desktop\creator-thumbs-bulk\23_2319.jpg"/>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914400" y="2304214"/>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65" name="Picture 41" descr="C:\Users\User\Desktop\creator-thumbs-bulk\23_2321.jpg"/>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7231603" y="2133600"/>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67" name="Picture 43" descr="C:\Users\User\Desktop\creator-thumbs-bulk\23_2325.jpg"/>
          <p:cNvPicPr>
            <a:picLocks noChangeAspect="1" noChangeArrowheads="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1025649" y="914400"/>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69" name="Picture 45" descr="C:\Users\User\Desktop\creator-thumbs-bulk\23_2329.jpg"/>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76200" y="1576333"/>
            <a:ext cx="946222" cy="709667"/>
          </a:xfrm>
          <a:prstGeom prst="rect">
            <a:avLst/>
          </a:prstGeom>
          <a:noFill/>
          <a:extLst>
            <a:ext uri="{909E8E84-426E-40DD-AFC4-6F175D3DCCD1}">
              <a14:hiddenFill xmlns:a14="http://schemas.microsoft.com/office/drawing/2010/main">
                <a:solidFill>
                  <a:srgbClr val="FFFFFF"/>
                </a:solidFill>
              </a14:hiddenFill>
            </a:ext>
          </a:extLst>
        </p:spPr>
      </p:pic>
      <p:pic>
        <p:nvPicPr>
          <p:cNvPr id="1071" name="Picture 47" descr="C:\Users\User\Desktop\creator-thumbs-bulk\23_2333.jpg"/>
          <p:cNvPicPr>
            <a:picLocks noChangeAspect="1" noChangeArrowheads="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100486" y="6248400"/>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C:\Users\User\Desktop\creator-thumbs-bulk\23_2334.jpg"/>
          <p:cNvPicPr>
            <a:picLocks noChangeAspect="1" noChangeArrowheads="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100486" y="5606913"/>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73" name="Picture 49" descr="C:\Users\User\Desktop\creator-thumbs-bulk\23_2336.jpg"/>
          <p:cNvPicPr>
            <a:picLocks noChangeAspect="1" noChangeArrowheads="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100486" y="5007642"/>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C:\Users\User\Desktop\creator-thumbs-bulk\23_2342.jpg"/>
          <p:cNvPicPr>
            <a:picLocks noChangeAspect="1" noChangeArrowheads="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76200" y="4361614"/>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75" name="Picture 51" descr="C:\Users\User\Desktop\creator-thumbs-bulk\23_2343.jpg"/>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76200" y="3675814"/>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77" name="Picture 53" descr="C:\Users\User\Desktop\creator-thumbs-bulk\23_2349.jpg"/>
          <p:cNvPicPr>
            <a:picLocks noChangeAspect="1" noChangeArrowheads="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148777" y="908747"/>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C:\Users\User\Desktop\creator-thumbs-bulk\23_2352.jpg"/>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76200" y="2990014"/>
            <a:ext cx="890114" cy="6675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C:\Users\Monica\Desktop\grandspoof_0.jpg"/>
          <p:cNvPicPr>
            <a:picLocks noChangeAspect="1" noChangeArrowheads="1"/>
          </p:cNvPicPr>
          <p:nvPr/>
        </p:nvPicPr>
        <p:blipFill>
          <a:blip r:embed="rId55" cstate="email">
            <a:extLst>
              <a:ext uri="{28A0092B-C50C-407E-A947-70E740481C1C}">
                <a14:useLocalDpi xmlns:a14="http://schemas.microsoft.com/office/drawing/2010/main"/>
              </a:ext>
            </a:extLst>
          </a:blip>
          <a:srcRect/>
          <a:stretch>
            <a:fillRect/>
          </a:stretch>
        </p:blipFill>
        <p:spPr bwMode="auto">
          <a:xfrm>
            <a:off x="7539898" y="1038379"/>
            <a:ext cx="1163638" cy="914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2165" name="Rectangle 1"/>
          <p:cNvSpPr>
            <a:spLocks noChangeArrowheads="1"/>
          </p:cNvSpPr>
          <p:nvPr/>
        </p:nvSpPr>
        <p:spPr bwMode="auto">
          <a:xfrm>
            <a:off x="1435657" y="914400"/>
            <a:ext cx="5791200" cy="5632311"/>
          </a:xfrm>
          <a:prstGeom prst="rect">
            <a:avLst/>
          </a:prstGeom>
          <a:solidFill>
            <a:srgbClr val="FFFFFF">
              <a:alpha val="9411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2400">
                <a:solidFill>
                  <a:schemeClr val="tx1"/>
                </a:solidFill>
                <a:latin typeface="Trebuchet MS" panose="020B0603020202020204" pitchFamily="34" charset="0"/>
              </a:defRPr>
            </a:lvl1pPr>
            <a:lvl2pPr marL="742950" indent="-285750">
              <a:spcBef>
                <a:spcPct val="20000"/>
              </a:spcBef>
              <a:buChar char="–"/>
              <a:defRPr sz="2000">
                <a:solidFill>
                  <a:schemeClr val="tx1"/>
                </a:solidFill>
                <a:latin typeface="Trebuchet MS" panose="020B0603020202020204" pitchFamily="34" charset="0"/>
              </a:defRPr>
            </a:lvl2pPr>
            <a:lvl3pPr marL="1143000" indent="-228600">
              <a:spcBef>
                <a:spcPct val="20000"/>
              </a:spcBef>
              <a:buChar char="•"/>
              <a:defRPr sz="2400">
                <a:solidFill>
                  <a:schemeClr val="tx1"/>
                </a:solidFill>
                <a:latin typeface="Trebuchet MS" panose="020B0603020202020204" pitchFamily="34" charset="0"/>
              </a:defRPr>
            </a:lvl3pPr>
            <a:lvl4pPr marL="1600200" indent="-228600">
              <a:spcBef>
                <a:spcPct val="20000"/>
              </a:spcBef>
              <a:buChar char="–"/>
              <a:defRPr sz="1600">
                <a:solidFill>
                  <a:schemeClr val="tx1"/>
                </a:solidFill>
                <a:latin typeface="Trebuchet MS" panose="020B0603020202020204" pitchFamily="34" charset="0"/>
              </a:defRPr>
            </a:lvl4pPr>
            <a:lvl5pPr marL="2057400" indent="-228600">
              <a:spcBef>
                <a:spcPct val="20000"/>
              </a:spcBef>
              <a:buChar char="»"/>
              <a:defRPr sz="1600">
                <a:solidFill>
                  <a:schemeClr val="tx1"/>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1"/>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1"/>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1"/>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1"/>
                </a:solidFill>
                <a:latin typeface="Trebuchet MS" panose="020B0603020202020204" pitchFamily="34" charset="0"/>
              </a:defRPr>
            </a:lvl9pPr>
          </a:lstStyle>
          <a:p>
            <a:pPr eaLnBrk="1" hangingPunct="1">
              <a:spcBef>
                <a:spcPct val="0"/>
              </a:spcBef>
              <a:buFontTx/>
              <a:buNone/>
            </a:pPr>
            <a:r>
              <a:rPr lang="ro-RO" sz="1800" b="1" smtClean="0">
                <a:solidFill>
                  <a:srgbClr val="00B0F0"/>
                </a:solidFill>
                <a:latin typeface="Calibri" panose="020F0502020204030204" pitchFamily="34" charset="0"/>
              </a:rPr>
              <a:t>Descriere</a:t>
            </a:r>
            <a:r>
              <a:rPr lang="ro-RO" sz="1800" b="1">
                <a:solidFill>
                  <a:srgbClr val="00B0F0"/>
                </a:solidFill>
                <a:latin typeface="Calibri" panose="020F0502020204030204" pitchFamily="34" charset="0"/>
              </a:rPr>
              <a:t>:</a:t>
            </a:r>
            <a:r>
              <a:rPr lang="ro-RO" sz="1800">
                <a:latin typeface="Calibri" panose="020F0502020204030204" pitchFamily="34" charset="0"/>
              </a:rPr>
              <a:t> Grand </a:t>
            </a:r>
            <a:r>
              <a:rPr lang="ro-RO" sz="1800" smtClean="0">
                <a:latin typeface="Calibri" panose="020F0502020204030204" pitchFamily="34" charset="0"/>
              </a:rPr>
              <a:t>Spoof</a:t>
            </a:r>
            <a:r>
              <a:rPr lang="en-US" sz="1800" smtClean="0">
                <a:latin typeface="Calibri" panose="020F0502020204030204" pitchFamily="34" charset="0"/>
              </a:rPr>
              <a:t>, aflat la cea de-a 7 edi</a:t>
            </a:r>
            <a:r>
              <a:rPr lang="ro-RO" sz="1800" smtClean="0">
                <a:latin typeface="Calibri" panose="020F0502020204030204" pitchFamily="34" charset="0"/>
              </a:rPr>
              <a:t>ție, este singura </a:t>
            </a:r>
            <a:r>
              <a:rPr lang="ro-RO" sz="1800">
                <a:latin typeface="Calibri" panose="020F0502020204030204" pitchFamily="34" charset="0"/>
              </a:rPr>
              <a:t>competiţie de parodiat reclame din România, oferită în </a:t>
            </a:r>
            <a:r>
              <a:rPr lang="ro-RO" sz="1800" smtClean="0">
                <a:latin typeface="Calibri" panose="020F0502020204030204" pitchFamily="34" charset="0"/>
              </a:rPr>
              <a:t>201</a:t>
            </a:r>
            <a:r>
              <a:rPr lang="en-US" sz="1800" smtClean="0">
                <a:latin typeface="Calibri" panose="020F0502020204030204" pitchFamily="34" charset="0"/>
              </a:rPr>
              <a:t>3</a:t>
            </a:r>
            <a:r>
              <a:rPr lang="ro-RO" sz="1800" smtClean="0">
                <a:latin typeface="Calibri" panose="020F0502020204030204" pitchFamily="34" charset="0"/>
              </a:rPr>
              <a:t>, pentru a doua oară consecutiv, </a:t>
            </a:r>
            <a:r>
              <a:rPr lang="ro-RO" sz="1800">
                <a:latin typeface="Calibri" panose="020F0502020204030204" pitchFamily="34" charset="0"/>
              </a:rPr>
              <a:t>de Ciuc Premium. Cele mai bune </a:t>
            </a:r>
            <a:r>
              <a:rPr lang="ro-RO" sz="1800" smtClean="0">
                <a:latin typeface="Calibri" panose="020F0502020204030204" pitchFamily="34" charset="0"/>
              </a:rPr>
              <a:t>1</a:t>
            </a:r>
            <a:r>
              <a:rPr lang="en-US" sz="1800" smtClean="0">
                <a:latin typeface="Calibri" panose="020F0502020204030204" pitchFamily="34" charset="0"/>
              </a:rPr>
              <a:t>7</a:t>
            </a:r>
            <a:r>
              <a:rPr lang="ro-RO" sz="1800" smtClean="0">
                <a:latin typeface="Calibri" panose="020F0502020204030204" pitchFamily="34" charset="0"/>
              </a:rPr>
              <a:t> spoofuri </a:t>
            </a:r>
            <a:r>
              <a:rPr lang="ro-RO" sz="1800">
                <a:latin typeface="Calibri" panose="020F0502020204030204" pitchFamily="34" charset="0"/>
              </a:rPr>
              <a:t>din competiţie au fost proiectate pe </a:t>
            </a:r>
            <a:r>
              <a:rPr lang="ro-RO" sz="1800" smtClean="0">
                <a:latin typeface="Calibri" panose="020F0502020204030204" pitchFamily="34" charset="0"/>
              </a:rPr>
              <a:t>1</a:t>
            </a:r>
            <a:r>
              <a:rPr lang="en-US" sz="1800" smtClean="0">
                <a:latin typeface="Calibri" panose="020F0502020204030204" pitchFamily="34" charset="0"/>
              </a:rPr>
              <a:t>4</a:t>
            </a:r>
            <a:r>
              <a:rPr lang="ro-RO" sz="1800" smtClean="0">
                <a:latin typeface="Calibri" panose="020F0502020204030204" pitchFamily="34" charset="0"/>
              </a:rPr>
              <a:t> </a:t>
            </a:r>
            <a:r>
              <a:rPr lang="ro-RO" sz="1800">
                <a:latin typeface="Calibri" panose="020F0502020204030204" pitchFamily="34" charset="0"/>
              </a:rPr>
              <a:t>august în cadrul evenimentului de publicitate neconvenţională ADfel, iar cele mai bune 2 lucrări au fost şi premiate.</a:t>
            </a:r>
          </a:p>
          <a:p>
            <a:pPr eaLnBrk="1" hangingPunct="1">
              <a:spcBef>
                <a:spcPct val="0"/>
              </a:spcBef>
              <a:buFontTx/>
              <a:buNone/>
            </a:pPr>
            <a:r>
              <a:rPr lang="ro-RO" sz="1800" b="1">
                <a:solidFill>
                  <a:srgbClr val="00B0F0"/>
                </a:solidFill>
                <a:latin typeface="Calibri" panose="020F0502020204030204" pitchFamily="34" charset="0"/>
              </a:rPr>
              <a:t>Brief pe scurt: </a:t>
            </a:r>
            <a:r>
              <a:rPr lang="ro-RO" sz="1800">
                <a:latin typeface="Calibri" panose="020F0502020204030204" pitchFamily="34" charset="0"/>
              </a:rPr>
              <a:t>După ce te-ai răcorit bine cu un Ciuc Premium, adună toată creativitatea de care eşti în stare şi realizează un spoof de maxim 90 de secunde care să parodieze o reclamă românească sau internaţională. Ai grijă să incluzi însă suficiente elemente din reclama parodiată pentru ca publicul să poată să recunoască şi originalul. Şi nu uita că numai creativitatea contează</a:t>
            </a:r>
            <a:r>
              <a:rPr lang="ro-RO" sz="1800" smtClean="0">
                <a:latin typeface="Calibri" panose="020F0502020204030204" pitchFamily="34" charset="0"/>
              </a:rPr>
              <a:t>.</a:t>
            </a:r>
            <a:endParaRPr lang="en-US" sz="1800" smtClean="0">
              <a:latin typeface="Calibri" panose="020F0502020204030204" pitchFamily="34" charset="0"/>
            </a:endParaRPr>
          </a:p>
          <a:p>
            <a:pPr eaLnBrk="1" hangingPunct="1">
              <a:spcBef>
                <a:spcPct val="0"/>
              </a:spcBef>
              <a:buFontTx/>
              <a:buNone/>
            </a:pPr>
            <a:endParaRPr lang="ro-RO" sz="1800">
              <a:latin typeface="Calibri" panose="020F0502020204030204" pitchFamily="34" charset="0"/>
            </a:endParaRPr>
          </a:p>
          <a:p>
            <a:pPr eaLnBrk="1" hangingPunct="1">
              <a:spcBef>
                <a:spcPct val="0"/>
              </a:spcBef>
              <a:buFontTx/>
              <a:buNone/>
            </a:pPr>
            <a:r>
              <a:rPr lang="ro-RO" sz="1800" b="1">
                <a:latin typeface="Calibri" panose="020F0502020204030204" pitchFamily="34" charset="0"/>
              </a:rPr>
              <a:t>Înscrieri: </a:t>
            </a:r>
            <a:r>
              <a:rPr lang="en-US" sz="1800">
                <a:latin typeface="Calibri" panose="020F0502020204030204" pitchFamily="34" charset="0"/>
              </a:rPr>
              <a:t>4 s</a:t>
            </a:r>
            <a:r>
              <a:rPr lang="ro-RO" sz="1800">
                <a:latin typeface="Calibri" panose="020F0502020204030204" pitchFamily="34" charset="0"/>
              </a:rPr>
              <a:t>ăpt., 6</a:t>
            </a:r>
            <a:r>
              <a:rPr lang="en-US" sz="1800" smtClean="0">
                <a:latin typeface="Calibri" panose="020F0502020204030204" pitchFamily="34" charset="0"/>
              </a:rPr>
              <a:t> </a:t>
            </a:r>
            <a:r>
              <a:rPr lang="en-US" sz="1800">
                <a:latin typeface="Calibri" panose="020F0502020204030204" pitchFamily="34" charset="0"/>
              </a:rPr>
              <a:t>iunie</a:t>
            </a:r>
            <a:r>
              <a:rPr lang="ro-RO" sz="1800">
                <a:latin typeface="Calibri" panose="020F0502020204030204" pitchFamily="34" charset="0"/>
              </a:rPr>
              <a:t> – </a:t>
            </a:r>
            <a:r>
              <a:rPr lang="ro-RO" sz="1800" smtClean="0">
                <a:latin typeface="Calibri" panose="020F0502020204030204" pitchFamily="34" charset="0"/>
              </a:rPr>
              <a:t>18</a:t>
            </a:r>
            <a:r>
              <a:rPr lang="en-US" sz="1800" smtClean="0">
                <a:latin typeface="Calibri" panose="020F0502020204030204" pitchFamily="34" charset="0"/>
              </a:rPr>
              <a:t> </a:t>
            </a:r>
            <a:r>
              <a:rPr lang="en-US" sz="1800">
                <a:latin typeface="Calibri" panose="020F0502020204030204" pitchFamily="34" charset="0"/>
              </a:rPr>
              <a:t>iulie </a:t>
            </a:r>
            <a:r>
              <a:rPr lang="ro-RO" sz="1800">
                <a:latin typeface="Calibri" panose="020F0502020204030204" pitchFamily="34" charset="0"/>
              </a:rPr>
              <a:t>2012</a:t>
            </a:r>
          </a:p>
          <a:p>
            <a:pPr eaLnBrk="1" hangingPunct="1">
              <a:spcBef>
                <a:spcPct val="0"/>
              </a:spcBef>
              <a:buFontTx/>
              <a:buNone/>
            </a:pPr>
            <a:r>
              <a:rPr lang="ro-RO" sz="1800" b="1">
                <a:latin typeface="Calibri" panose="020F0502020204030204" pitchFamily="34" charset="0"/>
              </a:rPr>
              <a:t>Vot: </a:t>
            </a:r>
            <a:r>
              <a:rPr lang="ro-RO" sz="1800">
                <a:latin typeface="Calibri" panose="020F0502020204030204" pitchFamily="34" charset="0"/>
              </a:rPr>
              <a:t>3 săpt., </a:t>
            </a:r>
            <a:r>
              <a:rPr lang="ro-RO" sz="1800" smtClean="0">
                <a:latin typeface="Calibri" panose="020F0502020204030204" pitchFamily="34" charset="0"/>
              </a:rPr>
              <a:t>22</a:t>
            </a:r>
            <a:r>
              <a:rPr lang="en-US" sz="1800" smtClean="0">
                <a:latin typeface="Calibri" panose="020F0502020204030204" pitchFamily="34" charset="0"/>
              </a:rPr>
              <a:t> </a:t>
            </a:r>
            <a:r>
              <a:rPr lang="en-US" sz="1800">
                <a:latin typeface="Calibri" panose="020F0502020204030204" pitchFamily="34" charset="0"/>
              </a:rPr>
              <a:t>iulie</a:t>
            </a:r>
            <a:r>
              <a:rPr lang="ro-RO" sz="1800">
                <a:latin typeface="Calibri" panose="020F0502020204030204" pitchFamily="34" charset="0"/>
              </a:rPr>
              <a:t> – </a:t>
            </a:r>
            <a:r>
              <a:rPr lang="ro-RO" sz="1800" smtClean="0">
                <a:latin typeface="Calibri" panose="020F0502020204030204" pitchFamily="34" charset="0"/>
              </a:rPr>
              <a:t>12</a:t>
            </a:r>
            <a:r>
              <a:rPr lang="en-US" sz="1800" smtClean="0">
                <a:latin typeface="Calibri" panose="020F0502020204030204" pitchFamily="34" charset="0"/>
              </a:rPr>
              <a:t> </a:t>
            </a:r>
            <a:r>
              <a:rPr lang="en-US" sz="1800">
                <a:latin typeface="Calibri" panose="020F0502020204030204" pitchFamily="34" charset="0"/>
              </a:rPr>
              <a:t>august </a:t>
            </a:r>
            <a:r>
              <a:rPr lang="ro-RO" sz="1800">
                <a:latin typeface="Calibri" panose="020F0502020204030204" pitchFamily="34" charset="0"/>
              </a:rPr>
              <a:t>2012</a:t>
            </a:r>
          </a:p>
          <a:p>
            <a:pPr eaLnBrk="1" hangingPunct="1">
              <a:spcBef>
                <a:spcPct val="0"/>
              </a:spcBef>
              <a:buFontTx/>
              <a:buNone/>
            </a:pPr>
            <a:r>
              <a:rPr lang="ro-RO" sz="1800" b="1">
                <a:latin typeface="Calibri" panose="020F0502020204030204" pitchFamily="34" charset="0"/>
              </a:rPr>
              <a:t>Reach total: </a:t>
            </a:r>
            <a:r>
              <a:rPr lang="ro-RO" sz="1800" smtClean="0">
                <a:latin typeface="Calibri" panose="020F0502020204030204" pitchFamily="34" charset="0"/>
              </a:rPr>
              <a:t>750.000</a:t>
            </a:r>
            <a:r>
              <a:rPr lang="ro-RO" sz="1800">
                <a:latin typeface="Calibri" panose="020F0502020204030204" pitchFamily="34" charset="0"/>
              </a:rPr>
              <a:t>+ oameni (TheCreator + ADfel)</a:t>
            </a:r>
          </a:p>
          <a:p>
            <a:pPr eaLnBrk="1" hangingPunct="1">
              <a:spcBef>
                <a:spcPct val="0"/>
              </a:spcBef>
              <a:buFontTx/>
              <a:buNone/>
            </a:pPr>
            <a:r>
              <a:rPr lang="ro-RO" sz="1800" b="1">
                <a:latin typeface="Calibri" panose="020F0502020204030204" pitchFamily="34" charset="0"/>
              </a:rPr>
              <a:t>Creații</a:t>
            </a:r>
            <a:r>
              <a:rPr lang="ro-RO" sz="1800">
                <a:latin typeface="Calibri" panose="020F0502020204030204" pitchFamily="34" charset="0"/>
              </a:rPr>
              <a:t>: </a:t>
            </a:r>
            <a:r>
              <a:rPr lang="ro-RO" sz="1800" smtClean="0">
                <a:latin typeface="Calibri" panose="020F0502020204030204" pitchFamily="34" charset="0"/>
              </a:rPr>
              <a:t> 84 înscrieri </a:t>
            </a:r>
            <a:r>
              <a:rPr lang="ro-RO" sz="1800">
                <a:latin typeface="Calibri" panose="020F0502020204030204" pitchFamily="34" charset="0"/>
              </a:rPr>
              <a:t>/ </a:t>
            </a:r>
            <a:r>
              <a:rPr lang="ro-RO" sz="1800" smtClean="0">
                <a:latin typeface="Calibri" panose="020F0502020204030204" pitchFamily="34" charset="0"/>
              </a:rPr>
              <a:t>65 </a:t>
            </a:r>
            <a:r>
              <a:rPr lang="ro-RO" sz="1800">
                <a:latin typeface="Calibri" panose="020F0502020204030204" pitchFamily="34" charset="0"/>
              </a:rPr>
              <a:t>finaliste</a:t>
            </a:r>
          </a:p>
          <a:p>
            <a:pPr eaLnBrk="1" hangingPunct="1">
              <a:spcBef>
                <a:spcPct val="0"/>
              </a:spcBef>
              <a:buFontTx/>
              <a:buNone/>
            </a:pPr>
            <a:r>
              <a:rPr lang="ro-RO" sz="1800" u="sng">
                <a:solidFill>
                  <a:srgbClr val="0000FF"/>
                </a:solidFill>
                <a:latin typeface="Calibri" panose="020F0502020204030204" pitchFamily="34" charset="0"/>
                <a:hlinkClick r:id="rId56"/>
              </a:rPr>
              <a:t>Vezi finalistele</a:t>
            </a:r>
            <a:r>
              <a:rPr lang="ro-RO" sz="1800">
                <a:latin typeface="Calibri" panose="020F0502020204030204" pitchFamily="34" charset="0"/>
              </a:rPr>
              <a:t> </a:t>
            </a:r>
          </a:p>
        </p:txBody>
      </p:sp>
    </p:spTree>
    <p:extLst>
      <p:ext uri="{BB962C8B-B14F-4D97-AF65-F5344CB8AC3E}">
        <p14:creationId xmlns:p14="http://schemas.microsoft.com/office/powerpoint/2010/main" val="3388494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1"/>
          <p:cNvSpPr>
            <a:spLocks noGrp="1"/>
          </p:cNvSpPr>
          <p:nvPr>
            <p:ph idx="4294967295"/>
          </p:nvPr>
        </p:nvSpPr>
        <p:spPr>
          <a:xfrm>
            <a:off x="390525" y="1440160"/>
            <a:ext cx="8448675" cy="3429000"/>
          </a:xfrm>
        </p:spPr>
        <p:txBody>
          <a:bodyPr>
            <a:normAutofit/>
          </a:bodyPr>
          <a:lstStyle/>
          <a:p>
            <a:pPr marL="0" indent="0">
              <a:spcBef>
                <a:spcPts val="200"/>
              </a:spcBef>
              <a:buNone/>
            </a:pPr>
            <a:endParaRPr lang="ro-RO" sz="2000" dirty="0" smtClean="0"/>
          </a:p>
          <a:p>
            <a:pPr marL="0" indent="0">
              <a:spcBef>
                <a:spcPts val="200"/>
              </a:spcBef>
              <a:buNone/>
            </a:pPr>
            <a:r>
              <a:rPr lang="en-AU" sz="2000" dirty="0" err="1" smtClean="0"/>
              <a:t>Bugetul</a:t>
            </a:r>
            <a:r>
              <a:rPr lang="en-AU" sz="2000" dirty="0" smtClean="0"/>
              <a:t> </a:t>
            </a:r>
            <a:r>
              <a:rPr lang="en-AU" sz="2000" dirty="0" err="1" smtClean="0"/>
              <a:t>este</a:t>
            </a:r>
            <a:r>
              <a:rPr lang="en-AU" sz="2000" dirty="0" smtClean="0"/>
              <a:t> </a:t>
            </a:r>
            <a:r>
              <a:rPr lang="en-AU" sz="2000" dirty="0" err="1" smtClean="0"/>
              <a:t>propor</a:t>
            </a:r>
            <a:r>
              <a:rPr lang="ro-RO" sz="2000" dirty="0" err="1" smtClean="0"/>
              <a:t>ţional</a:t>
            </a:r>
            <a:r>
              <a:rPr lang="ro-RO" sz="2000" dirty="0" smtClean="0"/>
              <a:t> cu:</a:t>
            </a:r>
          </a:p>
          <a:p>
            <a:pPr>
              <a:spcBef>
                <a:spcPts val="200"/>
              </a:spcBef>
              <a:buFontTx/>
              <a:buChar char="-"/>
            </a:pPr>
            <a:r>
              <a:rPr lang="ro-RO" sz="2000" dirty="0"/>
              <a:t>t</a:t>
            </a:r>
            <a:r>
              <a:rPr lang="en-US" sz="2000" dirty="0" err="1" smtClean="0"/>
              <a:t>ipul</a:t>
            </a:r>
            <a:r>
              <a:rPr lang="en-US" sz="2000" dirty="0" smtClean="0"/>
              <a:t> de </a:t>
            </a:r>
            <a:r>
              <a:rPr lang="en-US" sz="2000" dirty="0" err="1" smtClean="0"/>
              <a:t>competi</a:t>
            </a:r>
            <a:r>
              <a:rPr lang="ro-RO" sz="2000" dirty="0" smtClean="0"/>
              <a:t>ţie (design sau scurtmetraj</a:t>
            </a:r>
            <a:r>
              <a:rPr lang="en-US" sz="2000" dirty="0" smtClean="0"/>
              <a:t> – </a:t>
            </a:r>
            <a:r>
              <a:rPr lang="en-US" sz="2000" dirty="0" err="1" smtClean="0"/>
              <a:t>competi</a:t>
            </a:r>
            <a:r>
              <a:rPr lang="ro-RO" sz="2000" dirty="0" smtClean="0"/>
              <a:t>ţiile de scurtmetraj presupun o perioadă de înscrieri mai lungă şi un buget de premii mai mare)</a:t>
            </a:r>
          </a:p>
          <a:p>
            <a:pPr>
              <a:spcBef>
                <a:spcPts val="200"/>
              </a:spcBef>
              <a:buFontTx/>
              <a:buChar char="-"/>
            </a:pPr>
            <a:r>
              <a:rPr lang="ro-RO" sz="2000" dirty="0" smtClean="0"/>
              <a:t>amploarea campaniei media</a:t>
            </a:r>
          </a:p>
          <a:p>
            <a:pPr>
              <a:spcBef>
                <a:spcPts val="200"/>
              </a:spcBef>
              <a:buFontTx/>
              <a:buChar char="-"/>
            </a:pPr>
            <a:r>
              <a:rPr lang="en-AU" sz="2000" dirty="0" err="1"/>
              <a:t>v</a:t>
            </a:r>
            <a:r>
              <a:rPr lang="en-AU" sz="2000" dirty="0" err="1" smtClean="0"/>
              <a:t>aloarea</a:t>
            </a:r>
            <a:r>
              <a:rPr lang="en-AU" sz="2000" dirty="0" smtClean="0"/>
              <a:t> </a:t>
            </a:r>
            <a:r>
              <a:rPr lang="ro-RO" sz="2000" dirty="0" smtClean="0"/>
              <a:t>premii</a:t>
            </a:r>
            <a:r>
              <a:rPr lang="en-AU" sz="2000" dirty="0" err="1" smtClean="0"/>
              <a:t>lor</a:t>
            </a:r>
            <a:endParaRPr lang="en-US" sz="2000" dirty="0" smtClean="0"/>
          </a:p>
          <a:p>
            <a:pPr>
              <a:spcBef>
                <a:spcPts val="200"/>
              </a:spcBef>
              <a:buFontTx/>
              <a:buChar char="-"/>
            </a:pPr>
            <a:endParaRPr lang="ro-RO" sz="2000" dirty="0" smtClean="0"/>
          </a:p>
          <a:p>
            <a:pPr marL="0" indent="0" algn="ctr" eaLnBrk="1" hangingPunct="1">
              <a:spcBef>
                <a:spcPts val="200"/>
              </a:spcBef>
              <a:buNone/>
            </a:pPr>
            <a:endParaRPr lang="ro-RO" sz="2000" b="1" dirty="0" smtClean="0"/>
          </a:p>
        </p:txBody>
      </p:sp>
      <p:sp>
        <p:nvSpPr>
          <p:cNvPr id="49155" name="Title 2"/>
          <p:cNvSpPr>
            <a:spLocks noGrp="1"/>
          </p:cNvSpPr>
          <p:nvPr>
            <p:ph type="title" idx="4294967295"/>
          </p:nvPr>
        </p:nvSpPr>
        <p:spPr>
          <a:xfrm>
            <a:off x="685800" y="274638"/>
            <a:ext cx="7162800" cy="1143000"/>
          </a:xfrm>
        </p:spPr>
        <p:txBody>
          <a:bodyPr>
            <a:normAutofit fontScale="90000"/>
          </a:bodyPr>
          <a:lstStyle/>
          <a:p>
            <a:r>
              <a:rPr lang="ro-RO" dirty="0" smtClean="0"/>
              <a:t>Buget</a:t>
            </a:r>
            <a:r>
              <a:rPr lang="en-US" dirty="0" smtClean="0"/>
              <a:t> The Creator</a:t>
            </a:r>
            <a:br>
              <a:rPr lang="en-US" dirty="0" smtClean="0"/>
            </a:br>
            <a:r>
              <a:rPr lang="ro-RO" sz="2400" dirty="0" smtClean="0"/>
              <a:t>10.000 EUR activare competiție + 3000 EUR premii</a:t>
            </a:r>
            <a:r>
              <a:rPr lang="en-US" sz="2600" dirty="0" smtClean="0"/>
              <a:t> </a:t>
            </a:r>
          </a:p>
        </p:txBody>
      </p:sp>
      <p:pic>
        <p:nvPicPr>
          <p:cNvPr id="4" name="Picture 2" descr="C:\PROIECTE\BUSINESS\Blue Idea\All-in-One\Logos\_Blue Idea\The Creator\logo_the_creator_500x500.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4637" y="5661248"/>
            <a:ext cx="1042987"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5305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1"/>
          <p:cNvSpPr>
            <a:spLocks noGrp="1"/>
          </p:cNvSpPr>
          <p:nvPr>
            <p:ph idx="4294967295"/>
          </p:nvPr>
        </p:nvSpPr>
        <p:spPr>
          <a:xfrm>
            <a:off x="390525" y="1440160"/>
            <a:ext cx="8934003" cy="3429000"/>
          </a:xfrm>
        </p:spPr>
        <p:txBody>
          <a:bodyPr>
            <a:normAutofit/>
          </a:bodyPr>
          <a:lstStyle/>
          <a:p>
            <a:pPr marL="0" indent="0">
              <a:spcBef>
                <a:spcPts val="200"/>
              </a:spcBef>
              <a:buNone/>
            </a:pPr>
            <a:r>
              <a:rPr lang="en-US" sz="1600" dirty="0" smtClean="0"/>
              <a:t>P</a:t>
            </a:r>
            <a:r>
              <a:rPr lang="ro-RO" sz="1600" dirty="0" err="1" smtClean="0"/>
              <a:t>entru</a:t>
            </a:r>
            <a:r>
              <a:rPr lang="ro-RO" sz="1600" dirty="0" smtClean="0"/>
              <a:t> o și mai bună înțelegere a proiectului sau ca să creați competiții pe TheCreator, </a:t>
            </a:r>
            <a:br>
              <a:rPr lang="ro-RO" sz="1600" dirty="0" smtClean="0"/>
            </a:br>
            <a:r>
              <a:rPr lang="ro-RO" sz="1600" dirty="0" smtClean="0"/>
              <a:t>mai sunt disponibile următoarele resurse:</a:t>
            </a:r>
          </a:p>
          <a:p>
            <a:pPr marL="0" indent="0">
              <a:spcBef>
                <a:spcPts val="200"/>
              </a:spcBef>
              <a:buNone/>
            </a:pPr>
            <a:endParaRPr lang="ro-RO" sz="1600" dirty="0"/>
          </a:p>
          <a:p>
            <a:pPr marL="0" indent="0">
              <a:spcBef>
                <a:spcPts val="200"/>
              </a:spcBef>
              <a:buNone/>
            </a:pPr>
            <a:r>
              <a:rPr lang="en-US" sz="1600" b="1" dirty="0" err="1" smtClean="0"/>
              <a:t>prezentarea</a:t>
            </a:r>
            <a:r>
              <a:rPr lang="en-US" sz="1600" b="1" dirty="0" smtClean="0"/>
              <a:t> </a:t>
            </a:r>
            <a:r>
              <a:rPr lang="ro-RO" sz="1600" b="1" dirty="0" smtClean="0"/>
              <a:t>generală</a:t>
            </a:r>
            <a:r>
              <a:rPr lang="en-US" sz="1600" b="1" dirty="0" smtClean="0"/>
              <a:t>:</a:t>
            </a:r>
            <a:r>
              <a:rPr lang="en-US" sz="1600" dirty="0" smtClean="0"/>
              <a:t/>
            </a:r>
            <a:br>
              <a:rPr lang="en-US" sz="1600" dirty="0" smtClean="0"/>
            </a:br>
            <a:r>
              <a:rPr lang="en-US" sz="1600" dirty="0" smtClean="0">
                <a:hlinkClick r:id="rId3"/>
              </a:rPr>
              <a:t>http://www.iqads.ro/mediacontinut/prezentari</a:t>
            </a:r>
            <a:r>
              <a:rPr lang="ro-RO" sz="1600" dirty="0" smtClean="0">
                <a:hlinkClick r:id="rId3"/>
              </a:rPr>
              <a:t>/The_Creator_Promovare_si_rezultate_competitii.pdf</a:t>
            </a:r>
            <a:endParaRPr lang="ro-RO" sz="1600" dirty="0" smtClean="0"/>
          </a:p>
          <a:p>
            <a:pPr marL="0" indent="0">
              <a:spcBef>
                <a:spcPts val="200"/>
              </a:spcBef>
              <a:buNone/>
            </a:pPr>
            <a:r>
              <a:rPr lang="en-US" sz="1600" dirty="0">
                <a:hlinkClick r:id="rId4"/>
              </a:rPr>
              <a:t>http://www.iqads.ro/mediacontinut/prezentari</a:t>
            </a:r>
            <a:r>
              <a:rPr lang="ro-RO" sz="1600" dirty="0" smtClean="0">
                <a:hlinkClick r:id="rId4"/>
              </a:rPr>
              <a:t>/The_Creator_Promovare_si_rezultate_competitii.pptx</a:t>
            </a:r>
            <a:r>
              <a:rPr lang="ro-RO" sz="1600" dirty="0" smtClean="0"/>
              <a:t> </a:t>
            </a:r>
            <a:endParaRPr lang="ro-RO" sz="1600" dirty="0"/>
          </a:p>
          <a:p>
            <a:pPr marL="0" indent="0">
              <a:spcBef>
                <a:spcPts val="200"/>
              </a:spcBef>
              <a:buNone/>
            </a:pPr>
            <a:endParaRPr lang="ro-RO" sz="1600" dirty="0" smtClean="0"/>
          </a:p>
          <a:p>
            <a:pPr marL="0" indent="0">
              <a:spcBef>
                <a:spcPts val="200"/>
              </a:spcBef>
              <a:buNone/>
            </a:pPr>
            <a:r>
              <a:rPr lang="ro-RO" sz="1600" dirty="0" smtClean="0"/>
              <a:t> </a:t>
            </a:r>
            <a:r>
              <a:rPr lang="en-US" sz="1600" dirty="0" smtClean="0"/>
              <a:t/>
            </a:r>
            <a:br>
              <a:rPr lang="en-US" sz="1600" dirty="0" smtClean="0"/>
            </a:br>
            <a:endParaRPr lang="ro-RO" sz="1600" dirty="0" smtClean="0"/>
          </a:p>
        </p:txBody>
      </p:sp>
      <p:sp>
        <p:nvSpPr>
          <p:cNvPr id="4" name="Title 1"/>
          <p:cNvSpPr txBox="1">
            <a:spLocks/>
          </p:cNvSpPr>
          <p:nvPr/>
        </p:nvSpPr>
        <p:spPr>
          <a:xfrm>
            <a:off x="457200" y="274638"/>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o-RO" sz="4000" dirty="0" smtClean="0"/>
              <a:t>Mai multe resurse despre TheCreator</a:t>
            </a:r>
            <a:endParaRPr lang="en-US" sz="4000" dirty="0"/>
          </a:p>
        </p:txBody>
      </p:sp>
      <p:pic>
        <p:nvPicPr>
          <p:cNvPr id="6" name="Picture 2" descr="C:\PROIECTE\BUSINESS\Blue Idea\All-in-One\Logos\_Blue Idea\The Creator\logo_the_creator_500x500.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9512" y="5698380"/>
            <a:ext cx="1042987"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5797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394f3860-f88f-4027-8904-9d13ddeb40d0" descr="6339B26B-CA3B-41F0-949B-E04ECA3F4C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19" y="2011219"/>
            <a:ext cx="9138437" cy="162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3861048"/>
            <a:ext cx="9144000" cy="461665"/>
          </a:xfrm>
          <a:prstGeom prst="rect">
            <a:avLst/>
          </a:prstGeom>
          <a:noFill/>
        </p:spPr>
        <p:txBody>
          <a:bodyPr wrap="square" rtlCol="0">
            <a:spAutoFit/>
          </a:bodyPr>
          <a:lstStyle/>
          <a:p>
            <a:pPr algn="ctr"/>
            <a:r>
              <a:rPr lang="ro-RO" sz="2400" b="1" dirty="0" err="1"/>
              <a:t>s</a:t>
            </a:r>
            <a:r>
              <a:rPr lang="ro-RO" sz="2400" b="1" dirty="0" err="1" smtClean="0"/>
              <a:t>ponsorship</a:t>
            </a:r>
            <a:r>
              <a:rPr lang="ro-RO" sz="2400" b="1" dirty="0" smtClean="0"/>
              <a:t> opportunities </a:t>
            </a:r>
            <a:r>
              <a:rPr lang="en-US" sz="2400" b="1" dirty="0" smtClean="0"/>
              <a:t>for </a:t>
            </a:r>
            <a:r>
              <a:rPr lang="ro-RO" sz="2400" b="1" dirty="0" smtClean="0"/>
              <a:t>marcomm </a:t>
            </a:r>
            <a:r>
              <a:rPr lang="en-US" sz="2400" b="1" dirty="0" smtClean="0"/>
              <a:t>events in 2014</a:t>
            </a:r>
          </a:p>
        </p:txBody>
      </p:sp>
    </p:spTree>
    <p:extLst>
      <p:ext uri="{BB962C8B-B14F-4D97-AF65-F5344CB8AC3E}">
        <p14:creationId xmlns:p14="http://schemas.microsoft.com/office/powerpoint/2010/main" val="3291106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61069" t="39470" r="27757" b="49148"/>
          <a:stretch/>
        </p:blipFill>
        <p:spPr bwMode="auto">
          <a:xfrm>
            <a:off x="6893582" y="1700808"/>
            <a:ext cx="1453926" cy="832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593" t="40308" r="64348" b="48729"/>
          <a:stretch/>
        </p:blipFill>
        <p:spPr bwMode="auto">
          <a:xfrm>
            <a:off x="2051720" y="1762898"/>
            <a:ext cx="1178708" cy="802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013581" y="1368264"/>
            <a:ext cx="7524328" cy="830997"/>
          </a:xfrm>
          <a:prstGeom prst="rect">
            <a:avLst/>
          </a:prstGeom>
          <a:noFill/>
        </p:spPr>
        <p:txBody>
          <a:bodyPr wrap="square" rtlCol="0">
            <a:spAutoFit/>
          </a:bodyPr>
          <a:lstStyle/>
          <a:p>
            <a:r>
              <a:rPr lang="en-US" sz="1600" dirty="0" smtClean="0">
                <a:solidFill>
                  <a:schemeClr val="bg1">
                    <a:lumMod val="65000"/>
                  </a:schemeClr>
                </a:solidFill>
              </a:rPr>
              <a:t>                      </a:t>
            </a:r>
            <a:r>
              <a:rPr lang="en-US" sz="1600" dirty="0" err="1" smtClean="0">
                <a:solidFill>
                  <a:schemeClr val="bg1">
                    <a:lumMod val="65000"/>
                  </a:schemeClr>
                </a:solidFill>
              </a:rPr>
              <a:t>antrenat</a:t>
            </a:r>
            <a:r>
              <a:rPr lang="en-US" sz="1600" dirty="0" smtClean="0">
                <a:solidFill>
                  <a:schemeClr val="bg1">
                    <a:lumMod val="65000"/>
                  </a:schemeClr>
                </a:solidFill>
              </a:rPr>
              <a:t> de            </a:t>
            </a:r>
            <a:r>
              <a:rPr lang="en-US" sz="1600" dirty="0" err="1" smtClean="0">
                <a:solidFill>
                  <a:schemeClr val="bg1">
                    <a:lumMod val="65000"/>
                  </a:schemeClr>
                </a:solidFill>
              </a:rPr>
              <a:t>depozitat</a:t>
            </a:r>
            <a:r>
              <a:rPr lang="en-US" sz="1600" dirty="0" smtClean="0">
                <a:solidFill>
                  <a:schemeClr val="bg1">
                    <a:lumMod val="65000"/>
                  </a:schemeClr>
                </a:solidFill>
              </a:rPr>
              <a:t> de          </a:t>
            </a:r>
            <a:r>
              <a:rPr lang="en-US" sz="1600" dirty="0" err="1" smtClean="0">
                <a:solidFill>
                  <a:schemeClr val="bg1">
                    <a:lumMod val="65000"/>
                  </a:schemeClr>
                </a:solidFill>
              </a:rPr>
              <a:t>strategi</a:t>
            </a:r>
            <a:r>
              <a:rPr lang="en-US" sz="1600" dirty="0" smtClean="0">
                <a:solidFill>
                  <a:schemeClr val="bg1">
                    <a:lumMod val="65000"/>
                  </a:schemeClr>
                </a:solidFill>
              </a:rPr>
              <a:t> </a:t>
            </a:r>
            <a:r>
              <a:rPr lang="en-US" sz="1600" dirty="0" err="1" smtClean="0">
                <a:solidFill>
                  <a:schemeClr val="bg1">
                    <a:lumMod val="65000"/>
                  </a:schemeClr>
                </a:solidFill>
              </a:rPr>
              <a:t>ai</a:t>
            </a:r>
            <a:r>
              <a:rPr lang="en-US" sz="1600" dirty="0" smtClean="0">
                <a:solidFill>
                  <a:schemeClr val="bg1">
                    <a:lumMod val="65000"/>
                  </a:schemeClr>
                </a:solidFill>
              </a:rPr>
              <a:t> </a:t>
            </a:r>
            <a:r>
              <a:rPr lang="en-US" sz="1600" dirty="0" err="1" smtClean="0">
                <a:solidFill>
                  <a:schemeClr val="bg1">
                    <a:lumMod val="65000"/>
                  </a:schemeClr>
                </a:solidFill>
              </a:rPr>
              <a:t>datelor</a:t>
            </a:r>
            <a:r>
              <a:rPr lang="en-US" sz="1600" dirty="0" smtClean="0">
                <a:solidFill>
                  <a:schemeClr val="bg1">
                    <a:lumMod val="65000"/>
                  </a:schemeClr>
                </a:solidFill>
              </a:rPr>
              <a:t>            </a:t>
            </a:r>
            <a:r>
              <a:rPr lang="en-US" sz="1600" dirty="0" err="1" smtClean="0">
                <a:solidFill>
                  <a:schemeClr val="bg1">
                    <a:lumMod val="65000"/>
                  </a:schemeClr>
                </a:solidFill>
              </a:rPr>
              <a:t>aromat</a:t>
            </a:r>
            <a:r>
              <a:rPr lang="en-US" sz="1600" dirty="0" smtClean="0">
                <a:solidFill>
                  <a:schemeClr val="bg1">
                    <a:lumMod val="65000"/>
                  </a:schemeClr>
                </a:solidFill>
              </a:rPr>
              <a:t> de   </a:t>
            </a:r>
          </a:p>
          <a:p>
            <a:r>
              <a:rPr lang="en-US" sz="1600" b="1" dirty="0" smtClean="0"/>
              <a:t/>
            </a:r>
            <a:br>
              <a:rPr lang="en-US" sz="1600" b="1" dirty="0" smtClean="0"/>
            </a:br>
            <a:r>
              <a:rPr lang="en-US" sz="1600" b="1" dirty="0" smtClean="0"/>
              <a:t>                   </a:t>
            </a:r>
          </a:p>
        </p:txBody>
      </p:sp>
      <p:sp>
        <p:nvSpPr>
          <p:cNvPr id="10" name="Rectangle 2"/>
          <p:cNvSpPr txBox="1">
            <a:spLocks noChangeArrowheads="1"/>
          </p:cNvSpPr>
          <p:nvPr/>
        </p:nvSpPr>
        <p:spPr bwMode="auto">
          <a:xfrm>
            <a:off x="0" y="3810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1600">
                <a:solidFill>
                  <a:schemeClr val="tx1"/>
                </a:solidFill>
                <a:latin typeface="Trebuchet MS" charset="0"/>
                <a:ea typeface="MS PGothic" charset="0"/>
                <a:cs typeface="MS PGothic" charset="0"/>
              </a:defRPr>
            </a:lvl1pPr>
            <a:lvl2pPr marL="742950" indent="-285750">
              <a:defRPr sz="1600">
                <a:solidFill>
                  <a:schemeClr val="tx1"/>
                </a:solidFill>
                <a:latin typeface="Trebuchet MS" charset="0"/>
                <a:ea typeface="MS PGothic" charset="0"/>
                <a:cs typeface="MS PGothic" charset="0"/>
              </a:defRPr>
            </a:lvl2pPr>
            <a:lvl3pPr marL="1143000" indent="-228600">
              <a:defRPr sz="1600">
                <a:solidFill>
                  <a:schemeClr val="tx1"/>
                </a:solidFill>
                <a:latin typeface="Trebuchet MS" charset="0"/>
                <a:ea typeface="MS PGothic" charset="0"/>
                <a:cs typeface="MS PGothic" charset="0"/>
              </a:defRPr>
            </a:lvl3pPr>
            <a:lvl4pPr marL="1600200" indent="-228600">
              <a:defRPr sz="1600">
                <a:solidFill>
                  <a:schemeClr val="tx1"/>
                </a:solidFill>
                <a:latin typeface="Trebuchet MS" charset="0"/>
                <a:ea typeface="MS PGothic" charset="0"/>
                <a:cs typeface="MS PGothic" charset="0"/>
              </a:defRPr>
            </a:lvl4pPr>
            <a:lvl5pPr marL="2057400" indent="-228600">
              <a:defRPr sz="1600">
                <a:solidFill>
                  <a:schemeClr val="tx1"/>
                </a:solidFill>
                <a:latin typeface="Trebuchet MS"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Trebuchet MS"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Trebuchet MS"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Trebuchet MS"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Trebuchet MS" charset="0"/>
                <a:ea typeface="MS PGothic" charset="0"/>
                <a:cs typeface="MS PGothic" charset="0"/>
              </a:defRPr>
            </a:lvl9pPr>
          </a:lstStyle>
          <a:p>
            <a:r>
              <a:rPr lang="en-US" sz="2400" b="1" dirty="0" smtClean="0">
                <a:latin typeface="Calibri"/>
                <a:cs typeface="Calibri"/>
              </a:rPr>
              <a:t>   Association model / 4 examples:</a:t>
            </a:r>
            <a:endParaRPr lang="en-US" sz="2400" b="1" dirty="0">
              <a:latin typeface="Calibri"/>
              <a:cs typeface="Calibri"/>
            </a:endParaRPr>
          </a:p>
        </p:txBody>
      </p:sp>
      <p:pic>
        <p:nvPicPr>
          <p:cNvPr id="1026" name="Picture 2" descr="http://knowhow.smark.ro/media/photo/112013/249fa79e52086b024f0ddc7ebd8d91f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65" t="15737" r="48231" b="10824"/>
          <a:stretch/>
        </p:blipFill>
        <p:spPr bwMode="auto">
          <a:xfrm>
            <a:off x="379277" y="2658606"/>
            <a:ext cx="1337896" cy="7581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knowhow.smark.ro/media/photo/parteneri/f0eb99a173d1d26f9b7fda240c32dee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3012518"/>
            <a:ext cx="811624" cy="55974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01546" y="2215577"/>
            <a:ext cx="7524328" cy="338554"/>
          </a:xfrm>
          <a:prstGeom prst="rect">
            <a:avLst/>
          </a:prstGeom>
          <a:noFill/>
        </p:spPr>
        <p:txBody>
          <a:bodyPr wrap="square" rtlCol="0">
            <a:spAutoFit/>
          </a:bodyPr>
          <a:lstStyle/>
          <a:p>
            <a:r>
              <a:rPr lang="en-US" sz="1600" dirty="0" smtClean="0">
                <a:solidFill>
                  <a:schemeClr val="bg1">
                    <a:lumMod val="65000"/>
                  </a:schemeClr>
                </a:solidFill>
              </a:rPr>
              <a:t>Past examples:</a:t>
            </a:r>
            <a:endParaRPr lang="en-US" sz="1050" dirty="0" smtClean="0">
              <a:solidFill>
                <a:schemeClr val="bg1">
                  <a:lumMod val="65000"/>
                </a:schemeClr>
              </a:solidFill>
            </a:endParaRPr>
          </a:p>
        </p:txBody>
      </p:sp>
      <p:sp>
        <p:nvSpPr>
          <p:cNvPr id="11" name="TextBox 10"/>
          <p:cNvSpPr txBox="1"/>
          <p:nvPr/>
        </p:nvSpPr>
        <p:spPr>
          <a:xfrm>
            <a:off x="-540568" y="2747210"/>
            <a:ext cx="8280920" cy="338554"/>
          </a:xfrm>
          <a:prstGeom prst="rect">
            <a:avLst/>
          </a:prstGeom>
          <a:noFill/>
        </p:spPr>
        <p:txBody>
          <a:bodyPr wrap="square" rtlCol="0">
            <a:spAutoFit/>
          </a:bodyPr>
          <a:lstStyle/>
          <a:p>
            <a:r>
              <a:rPr lang="en-US" sz="1600" dirty="0" smtClean="0">
                <a:solidFill>
                  <a:schemeClr val="bg1">
                    <a:lumMod val="65000"/>
                  </a:schemeClr>
                </a:solidFill>
              </a:rPr>
              <a:t>                                                                    data strategists             activated by            trust providers</a:t>
            </a:r>
          </a:p>
        </p:txBody>
      </p:sp>
      <p:pic>
        <p:nvPicPr>
          <p:cNvPr id="1030" name="Picture 6" descr="http://knowhow.smark.ro/media/photo/parteneri/9174531063fa00b830b38ffba37f1ce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8184" y="3082143"/>
            <a:ext cx="919578" cy="4629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knowhow.smark.ro/media/photo/parteneri/9f893f14de5ca23d5d899a4370a92c4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3808" y="3037354"/>
            <a:ext cx="1035161" cy="54256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9364" y="3880131"/>
            <a:ext cx="1048435" cy="852204"/>
          </a:xfrm>
          <a:prstGeom prst="rect">
            <a:avLst/>
          </a:prstGeom>
        </p:spPr>
      </p:pic>
      <p:pic>
        <p:nvPicPr>
          <p:cNvPr id="1034" name="Picture 10" descr="http://knowhow.smark.ro/media/photo/parteneri/d73d8060de69db7ba517cb6c6dea542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53193" y="4202240"/>
            <a:ext cx="1478847" cy="60210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knowhow.smark.ro/media/photo/parteneri/20d4fd8a844f5bceed9909a57977ea7b.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52120" y="4351447"/>
            <a:ext cx="997234" cy="3808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068386" y="3848494"/>
            <a:ext cx="7968110" cy="338554"/>
          </a:xfrm>
          <a:prstGeom prst="rect">
            <a:avLst/>
          </a:prstGeom>
          <a:noFill/>
        </p:spPr>
        <p:txBody>
          <a:bodyPr wrap="square" rtlCol="0">
            <a:spAutoFit/>
          </a:bodyPr>
          <a:lstStyle/>
          <a:p>
            <a:r>
              <a:rPr lang="en-US" sz="1600" dirty="0" smtClean="0">
                <a:solidFill>
                  <a:schemeClr val="bg1">
                    <a:lumMod val="65000"/>
                  </a:schemeClr>
                </a:solidFill>
              </a:rPr>
              <a:t>                  </a:t>
            </a:r>
            <a:r>
              <a:rPr lang="ro-RO" sz="1600" dirty="0" smtClean="0">
                <a:solidFill>
                  <a:schemeClr val="bg1">
                    <a:lumMod val="65000"/>
                  </a:schemeClr>
                </a:solidFill>
              </a:rPr>
              <a:t>                                  </a:t>
            </a:r>
            <a:r>
              <a:rPr lang="en-US" sz="1600" dirty="0" smtClean="0">
                <a:solidFill>
                  <a:schemeClr val="bg1">
                    <a:lumMod val="65000"/>
                  </a:schemeClr>
                </a:solidFill>
              </a:rPr>
              <a:t>   youth expert                promotionals by</a:t>
            </a:r>
          </a:p>
        </p:txBody>
      </p:sp>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0886" y="5108346"/>
            <a:ext cx="1288200" cy="768926"/>
          </a:xfrm>
          <a:prstGeom prst="rect">
            <a:avLst/>
          </a:prstGeom>
        </p:spPr>
      </p:pic>
      <p:pic>
        <p:nvPicPr>
          <p:cNvPr id="1038" name="Picture 14" descr="http://knowhow.smark.ro/media/photo/parteneri/b4b8bf5e10c0c6e3cba0d75f97a0c617.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99992" y="5427583"/>
            <a:ext cx="1381125" cy="31432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knowhow.smark.ro/media/photo/parteneri/8120c09bf812e93970c4c883421545fc.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23784" y="5444186"/>
            <a:ext cx="905260" cy="31215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knowhow.smark.ro/media/photo/parteneri/bb767db9436c261f72d7618e76ac7d09.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30102" y="5203230"/>
            <a:ext cx="1005794" cy="63122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072015" y="5013176"/>
            <a:ext cx="7524328" cy="338554"/>
          </a:xfrm>
          <a:prstGeom prst="rect">
            <a:avLst/>
          </a:prstGeom>
          <a:noFill/>
        </p:spPr>
        <p:txBody>
          <a:bodyPr wrap="square" rtlCol="0">
            <a:spAutoFit/>
          </a:bodyPr>
          <a:lstStyle/>
          <a:p>
            <a:r>
              <a:rPr lang="en-US" sz="1600" dirty="0" smtClean="0">
                <a:solidFill>
                  <a:schemeClr val="bg1">
                    <a:lumMod val="65000"/>
                  </a:schemeClr>
                </a:solidFill>
              </a:rPr>
              <a:t>                       </a:t>
            </a:r>
            <a:r>
              <a:rPr lang="ro-RO" sz="1600" dirty="0" smtClean="0">
                <a:solidFill>
                  <a:schemeClr val="bg1">
                    <a:lumMod val="65000"/>
                  </a:schemeClr>
                </a:solidFill>
              </a:rPr>
              <a:t>         </a:t>
            </a:r>
            <a:r>
              <a:rPr lang="en-US" sz="1600" dirty="0" smtClean="0">
                <a:solidFill>
                  <a:schemeClr val="bg1">
                    <a:lumMod val="65000"/>
                  </a:schemeClr>
                </a:solidFill>
              </a:rPr>
              <a:t>protected by           </a:t>
            </a:r>
            <a:r>
              <a:rPr lang="ro-RO" sz="1600" dirty="0" smtClean="0">
                <a:solidFill>
                  <a:schemeClr val="bg1">
                    <a:lumMod val="65000"/>
                  </a:schemeClr>
                </a:solidFill>
              </a:rPr>
              <a:t>   </a:t>
            </a:r>
            <a:r>
              <a:rPr lang="en-US" sz="1600" dirty="0" smtClean="0">
                <a:solidFill>
                  <a:schemeClr val="bg1">
                    <a:lumMod val="65000"/>
                  </a:schemeClr>
                </a:solidFill>
              </a:rPr>
              <a:t>      men specialist           </a:t>
            </a:r>
            <a:r>
              <a:rPr lang="ro-RO" sz="1600" dirty="0" smtClean="0">
                <a:solidFill>
                  <a:schemeClr val="bg1">
                    <a:lumMod val="65000"/>
                  </a:schemeClr>
                </a:solidFill>
              </a:rPr>
              <a:t>  </a:t>
            </a:r>
            <a:r>
              <a:rPr lang="en-US" sz="1600" dirty="0" smtClean="0">
                <a:solidFill>
                  <a:schemeClr val="bg1">
                    <a:lumMod val="65000"/>
                  </a:schemeClr>
                </a:solidFill>
              </a:rPr>
              <a:t>       leathered by</a:t>
            </a:r>
          </a:p>
        </p:txBody>
      </p:sp>
      <p:sp>
        <p:nvSpPr>
          <p:cNvPr id="21" name="TextBox 20"/>
          <p:cNvSpPr txBox="1"/>
          <p:nvPr/>
        </p:nvSpPr>
        <p:spPr>
          <a:xfrm>
            <a:off x="273938" y="6233720"/>
            <a:ext cx="2857902" cy="338554"/>
          </a:xfrm>
          <a:prstGeom prst="rect">
            <a:avLst/>
          </a:prstGeom>
          <a:noFill/>
        </p:spPr>
        <p:txBody>
          <a:bodyPr wrap="square" rtlCol="0">
            <a:spAutoFit/>
          </a:bodyPr>
          <a:lstStyle/>
          <a:p>
            <a:r>
              <a:rPr lang="en-US" sz="1600" dirty="0" smtClean="0">
                <a:solidFill>
                  <a:schemeClr val="bg1">
                    <a:lumMod val="65000"/>
                  </a:schemeClr>
                </a:solidFill>
              </a:rPr>
              <a:t>Other partner agencies in 2013</a:t>
            </a:r>
            <a:endParaRPr lang="en-US" sz="1050" dirty="0" smtClean="0">
              <a:solidFill>
                <a:schemeClr val="bg1">
                  <a:lumMod val="65000"/>
                </a:schemeClr>
              </a:solidFill>
            </a:endParaRPr>
          </a:p>
        </p:txBody>
      </p:sp>
      <p:pic>
        <p:nvPicPr>
          <p:cNvPr id="1044" name="Picture 20" descr="http://knowhow.smark.ro/media/photo/parteneri/ab25a827475f35a9979871d0d362879a.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29245" y="6096265"/>
            <a:ext cx="1010707" cy="68309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knowhow.smark.ro/media/photo/parteneri/5e399f8907f28df5fe794c6bb532d9d5.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98987" y="6264512"/>
            <a:ext cx="1381125" cy="46672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knowhow.smark.ro/media/photo/parteneri/1d74f6c38b471c82171c2b532e0c4cc1.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11155" y="6364221"/>
            <a:ext cx="1381125" cy="333376"/>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http://knowhow.smark.ro/media/photo/parteneri/7bb99c849768d0b4fa684525cd3f736f.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295331" y="6131664"/>
            <a:ext cx="1381125" cy="6477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179512" y="2544668"/>
            <a:ext cx="87129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79512" y="3717032"/>
            <a:ext cx="87129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70886" y="4908666"/>
            <a:ext cx="87129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70886" y="6021288"/>
            <a:ext cx="8712968"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79277" y="1002214"/>
            <a:ext cx="7524328" cy="338554"/>
          </a:xfrm>
          <a:prstGeom prst="rect">
            <a:avLst/>
          </a:prstGeom>
          <a:noFill/>
        </p:spPr>
        <p:txBody>
          <a:bodyPr wrap="square" rtlCol="0">
            <a:spAutoFit/>
          </a:bodyPr>
          <a:lstStyle/>
          <a:p>
            <a:r>
              <a:rPr lang="en-US" sz="1600" dirty="0" smtClean="0">
                <a:solidFill>
                  <a:schemeClr val="bg1">
                    <a:lumMod val="65000"/>
                  </a:schemeClr>
                </a:solidFill>
              </a:rPr>
              <a:t>Most recent event:</a:t>
            </a:r>
            <a:endParaRPr lang="en-US" sz="1050" dirty="0" smtClean="0">
              <a:solidFill>
                <a:schemeClr val="bg1">
                  <a:lumMod val="65000"/>
                </a:schemeClr>
              </a:solidFill>
            </a:endParaRPr>
          </a:p>
        </p:txBody>
      </p:sp>
      <p:pic>
        <p:nvPicPr>
          <p:cNvPr id="12" name="Picture 2"/>
          <p:cNvPicPr>
            <a:picLocks noChangeAspect="1" noChangeArrowheads="1"/>
          </p:cNvPicPr>
          <p:nvPr/>
        </p:nvPicPr>
        <p:blipFill rotWithShape="1">
          <a:blip r:embed="rId19">
            <a:extLst>
              <a:ext uri="{28A0092B-C50C-407E-A947-70E740481C1C}">
                <a14:useLocalDpi xmlns:a14="http://schemas.microsoft.com/office/drawing/2010/main" val="0"/>
              </a:ext>
            </a:extLst>
          </a:blip>
          <a:srcRect l="21236" t="8909" r="63295" b="68365"/>
          <a:stretch/>
        </p:blipFill>
        <p:spPr bwMode="auto">
          <a:xfrm>
            <a:off x="467544" y="1314400"/>
            <a:ext cx="1165244" cy="962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rotWithShape="1">
          <a:blip r:embed="rId20">
            <a:extLst>
              <a:ext uri="{28A0092B-C50C-407E-A947-70E740481C1C}">
                <a14:useLocalDpi xmlns:a14="http://schemas.microsoft.com/office/drawing/2010/main" val="0"/>
              </a:ext>
            </a:extLst>
          </a:blip>
          <a:srcRect l="36295" t="40191" r="53759" b="50259"/>
          <a:stretch/>
        </p:blipFill>
        <p:spPr bwMode="auto">
          <a:xfrm>
            <a:off x="3494023" y="1700808"/>
            <a:ext cx="1294001" cy="698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rotWithShape="1">
          <a:blip r:embed="rId21">
            <a:extLst>
              <a:ext uri="{28A0092B-C50C-407E-A947-70E740481C1C}">
                <a14:useLocalDpi xmlns:a14="http://schemas.microsoft.com/office/drawing/2010/main" val="0"/>
              </a:ext>
            </a:extLst>
          </a:blip>
          <a:srcRect l="47992" t="40163" r="40325" b="49654"/>
          <a:stretch/>
        </p:blipFill>
        <p:spPr bwMode="auto">
          <a:xfrm>
            <a:off x="5076056" y="1700808"/>
            <a:ext cx="1520041" cy="744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1365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412776"/>
            <a:ext cx="8784976" cy="4351338"/>
          </a:xfrm>
        </p:spPr>
        <p:txBody>
          <a:bodyPr>
            <a:noAutofit/>
          </a:bodyPr>
          <a:lstStyle/>
          <a:p>
            <a:pPr marL="0" indent="0">
              <a:buNone/>
            </a:pPr>
            <a:r>
              <a:rPr lang="en-AU" sz="1600" b="1" dirty="0" smtClean="0"/>
              <a:t>For agencies: </a:t>
            </a:r>
            <a:r>
              <a:rPr lang="en-AU" sz="1600" dirty="0" smtClean="0"/>
              <a:t>a great context for smart activations and building awareness for brands that target marketing professionals or simply people with a good financial situation. The collaboration can also be based on content: you bring international keynote speakers at the event.</a:t>
            </a:r>
          </a:p>
          <a:p>
            <a:pPr marL="0" indent="0">
              <a:buNone/>
            </a:pPr>
            <a:r>
              <a:rPr lang="en-AU" sz="1600" b="1" dirty="0" smtClean="0"/>
              <a:t>For brands: </a:t>
            </a:r>
            <a:r>
              <a:rPr lang="en-AU" sz="1600" dirty="0" smtClean="0"/>
              <a:t>the place where these people gather for 2 days, 6 times a year, and where they are quite receptive to promotional activities, especially when they are tailored for the event</a:t>
            </a:r>
          </a:p>
          <a:p>
            <a:pPr marL="0" indent="0">
              <a:buNone/>
            </a:pPr>
            <a:r>
              <a:rPr lang="en-AU" sz="1600" b="1" dirty="0" smtClean="0"/>
              <a:t>For the participants: </a:t>
            </a:r>
            <a:r>
              <a:rPr lang="en-AU" sz="1600" dirty="0" smtClean="0"/>
              <a:t>an important knowhow source on themes that are not frequently approached at other marketing conferences</a:t>
            </a:r>
          </a:p>
          <a:p>
            <a:pPr marL="0" indent="0">
              <a:buNone/>
            </a:pPr>
            <a:endParaRPr lang="en-AU" sz="1600" dirty="0"/>
          </a:p>
          <a:p>
            <a:pPr marL="0" indent="0">
              <a:buNone/>
            </a:pPr>
            <a:r>
              <a:rPr lang="en-AU" sz="1600" b="1" dirty="0" smtClean="0"/>
              <a:t>The knowhow partners confirmed so far:</a:t>
            </a:r>
          </a:p>
          <a:p>
            <a:pPr marL="0" indent="0">
              <a:buNone/>
            </a:pPr>
            <a:r>
              <a:rPr lang="en-AU" sz="1600" dirty="0" smtClean="0"/>
              <a:t>Promotions Now 2014: Ad Production, </a:t>
            </a:r>
            <a:r>
              <a:rPr lang="en-AU" sz="1600" dirty="0" err="1" smtClean="0"/>
              <a:t>Edenred</a:t>
            </a:r>
            <a:r>
              <a:rPr lang="en-AU" sz="1600" dirty="0" smtClean="0"/>
              <a:t>, </a:t>
            </a:r>
            <a:r>
              <a:rPr lang="en-AU" sz="1600" dirty="0" err="1" smtClean="0"/>
              <a:t>Bioderma</a:t>
            </a:r>
            <a:r>
              <a:rPr lang="ro-RO" sz="1600" dirty="0" smtClean="0"/>
              <a:t>, </a:t>
            </a:r>
            <a:r>
              <a:rPr lang="ro-RO" sz="1600" dirty="0" err="1" smtClean="0"/>
              <a:t>Samdam</a:t>
            </a:r>
            <a:endParaRPr lang="en-AU" sz="1600" dirty="0" smtClean="0"/>
          </a:p>
          <a:p>
            <a:pPr marL="0" indent="0">
              <a:buNone/>
            </a:pPr>
            <a:r>
              <a:rPr lang="en-AU" sz="1600" dirty="0" smtClean="0"/>
              <a:t>Brands &amp; Communities 2014: </a:t>
            </a:r>
            <a:r>
              <a:rPr lang="ro-RO" sz="1600" dirty="0" err="1" smtClean="0"/>
              <a:t>Ascendis</a:t>
            </a:r>
            <a:r>
              <a:rPr lang="ro-RO" sz="1600" dirty="0" smtClean="0"/>
              <a:t>,</a:t>
            </a:r>
            <a:r>
              <a:rPr lang="en-AU" sz="1600" dirty="0" smtClean="0"/>
              <a:t> Spoon Media, </a:t>
            </a:r>
            <a:r>
              <a:rPr lang="ro-RO" sz="1600" dirty="0" err="1" smtClean="0"/>
              <a:t>Euroministorage</a:t>
            </a:r>
            <a:r>
              <a:rPr lang="ro-RO" sz="1600" dirty="0" smtClean="0"/>
              <a:t>, </a:t>
            </a:r>
            <a:r>
              <a:rPr lang="en-US" sz="1600" dirty="0" smtClean="0"/>
              <a:t>Nestlé Professional</a:t>
            </a:r>
            <a:endParaRPr lang="en-AU" sz="1600" dirty="0"/>
          </a:p>
          <a:p>
            <a:pPr marL="0" indent="0">
              <a:buNone/>
            </a:pPr>
            <a:endParaRPr lang="en-US" sz="1600" dirty="0"/>
          </a:p>
        </p:txBody>
      </p:sp>
      <p:sp>
        <p:nvSpPr>
          <p:cNvPr id="5" name="Rectangle 2"/>
          <p:cNvSpPr txBox="1">
            <a:spLocks noChangeArrowheads="1"/>
          </p:cNvSpPr>
          <p:nvPr/>
        </p:nvSpPr>
        <p:spPr bwMode="auto">
          <a:xfrm>
            <a:off x="324544" y="3810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1600">
                <a:solidFill>
                  <a:schemeClr val="tx1"/>
                </a:solidFill>
                <a:latin typeface="Trebuchet MS" charset="0"/>
                <a:ea typeface="MS PGothic" charset="0"/>
                <a:cs typeface="MS PGothic" charset="0"/>
              </a:defRPr>
            </a:lvl1pPr>
            <a:lvl2pPr marL="742950" indent="-285750">
              <a:defRPr sz="1600">
                <a:solidFill>
                  <a:schemeClr val="tx1"/>
                </a:solidFill>
                <a:latin typeface="Trebuchet MS" charset="0"/>
                <a:ea typeface="MS PGothic" charset="0"/>
                <a:cs typeface="MS PGothic" charset="0"/>
              </a:defRPr>
            </a:lvl2pPr>
            <a:lvl3pPr marL="1143000" indent="-228600">
              <a:defRPr sz="1600">
                <a:solidFill>
                  <a:schemeClr val="tx1"/>
                </a:solidFill>
                <a:latin typeface="Trebuchet MS" charset="0"/>
                <a:ea typeface="MS PGothic" charset="0"/>
                <a:cs typeface="MS PGothic" charset="0"/>
              </a:defRPr>
            </a:lvl3pPr>
            <a:lvl4pPr marL="1600200" indent="-228600">
              <a:defRPr sz="1600">
                <a:solidFill>
                  <a:schemeClr val="tx1"/>
                </a:solidFill>
                <a:latin typeface="Trebuchet MS" charset="0"/>
                <a:ea typeface="MS PGothic" charset="0"/>
                <a:cs typeface="MS PGothic" charset="0"/>
              </a:defRPr>
            </a:lvl4pPr>
            <a:lvl5pPr marL="2057400" indent="-228600">
              <a:defRPr sz="1600">
                <a:solidFill>
                  <a:schemeClr val="tx1"/>
                </a:solidFill>
                <a:latin typeface="Trebuchet MS"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Trebuchet MS"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Trebuchet MS"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Trebuchet MS"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Trebuchet MS" charset="0"/>
                <a:ea typeface="MS PGothic" charset="0"/>
                <a:cs typeface="MS PGothic" charset="0"/>
              </a:defRPr>
            </a:lvl9pPr>
          </a:lstStyle>
          <a:p>
            <a:pPr eaLnBrk="1" hangingPunct="1"/>
            <a:r>
              <a:rPr lang="ro-RO" sz="2400" b="1" dirty="0" smtClean="0">
                <a:latin typeface="Calibri" charset="0"/>
                <a:cs typeface="Calibri" charset="0"/>
              </a:rPr>
              <a:t>Main </a:t>
            </a:r>
            <a:r>
              <a:rPr lang="ro-RO" sz="2400" b="1" dirty="0" err="1" smtClean="0">
                <a:latin typeface="Calibri" charset="0"/>
                <a:cs typeface="Calibri" charset="0"/>
              </a:rPr>
              <a:t>benefits</a:t>
            </a:r>
            <a:endParaRPr lang="en-US" sz="2400" b="1" dirty="0">
              <a:latin typeface="Calibri" charset="0"/>
              <a:cs typeface="Calibri" charset="0"/>
            </a:endParaRPr>
          </a:p>
        </p:txBody>
      </p:sp>
      <p:pic>
        <p:nvPicPr>
          <p:cNvPr id="4" name="394f3860-f88f-4027-8904-9d13ddeb40d0" descr="6339B26B-CA3B-41F0-949B-E04ECA3F4C00"/>
          <p:cNvPicPr>
            <a:picLocks noChangeAspect="1" noChangeArrowheads="1"/>
          </p:cNvPicPr>
          <p:nvPr/>
        </p:nvPicPr>
        <p:blipFill rotWithShape="1">
          <a:blip r:embed="rId2">
            <a:extLst>
              <a:ext uri="{28A0092B-C50C-407E-A947-70E740481C1C}">
                <a14:useLocalDpi xmlns:a14="http://schemas.microsoft.com/office/drawing/2010/main" val="0"/>
              </a:ext>
            </a:extLst>
          </a:blip>
          <a:srcRect t="-1856" r="83453" b="1856"/>
          <a:stretch/>
        </p:blipFill>
        <p:spPr bwMode="auto">
          <a:xfrm>
            <a:off x="107504" y="5423510"/>
            <a:ext cx="1296144" cy="138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5773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ro-RO" altLang="en-US" dirty="0" smtClean="0"/>
              <a:t>Totul într-o propoziție</a:t>
            </a:r>
            <a:endParaRPr lang="en-US" altLang="en-US" dirty="0" smtClean="0"/>
          </a:p>
        </p:txBody>
      </p:sp>
      <p:sp>
        <p:nvSpPr>
          <p:cNvPr id="5123" name="Rectangle 3"/>
          <p:cNvSpPr>
            <a:spLocks noGrp="1" noChangeArrowheads="1"/>
          </p:cNvSpPr>
          <p:nvPr>
            <p:ph type="body" idx="1"/>
          </p:nvPr>
        </p:nvSpPr>
        <p:spPr>
          <a:xfrm>
            <a:off x="457200" y="1196975"/>
            <a:ext cx="8579296" cy="4929188"/>
          </a:xfrm>
        </p:spPr>
        <p:txBody>
          <a:bodyPr/>
          <a:lstStyle/>
          <a:p>
            <a:pPr marL="0" indent="0" eaLnBrk="1" hangingPunct="1">
              <a:lnSpc>
                <a:spcPct val="90000"/>
              </a:lnSpc>
              <a:buNone/>
            </a:pPr>
            <a:endParaRPr lang="ro-RO" altLang="en-US" sz="2000" b="1" dirty="0" smtClean="0"/>
          </a:p>
          <a:p>
            <a:pPr marL="0" indent="0" eaLnBrk="1" hangingPunct="1">
              <a:lnSpc>
                <a:spcPct val="90000"/>
              </a:lnSpc>
              <a:buNone/>
            </a:pPr>
            <a:endParaRPr lang="ro-RO" altLang="en-US" sz="2000" b="1" dirty="0" smtClean="0"/>
          </a:p>
          <a:p>
            <a:pPr marL="0" indent="0">
              <a:buNone/>
            </a:pPr>
            <a:r>
              <a:rPr lang="ro-RO" sz="2000" b="1" dirty="0" err="1" smtClean="0"/>
              <a:t>ADfel</a:t>
            </a:r>
            <a:r>
              <a:rPr lang="ro-RO" sz="2000" b="1" dirty="0" smtClean="0"/>
              <a:t> e </a:t>
            </a:r>
            <a:r>
              <a:rPr lang="en-US" sz="2000" b="1" dirty="0" err="1" smtClean="0"/>
              <a:t>locul</a:t>
            </a:r>
            <a:r>
              <a:rPr lang="en-US" sz="2000" b="1" dirty="0" smtClean="0"/>
              <a:t> </a:t>
            </a:r>
            <a:r>
              <a:rPr lang="en-US" sz="2000" b="1" dirty="0" err="1" smtClean="0"/>
              <a:t>unde</a:t>
            </a:r>
            <a:r>
              <a:rPr lang="ro-RO" sz="2000" b="1" dirty="0" smtClean="0"/>
              <a:t> în fiecare an ieșitul în oraș are final neașteptat:</a:t>
            </a:r>
            <a:br>
              <a:rPr lang="ro-RO" sz="2000" b="1" dirty="0" smtClean="0"/>
            </a:br>
            <a:r>
              <a:rPr lang="ro-RO" sz="2000" b="1" dirty="0" smtClean="0"/>
              <a:t>singurul </a:t>
            </a:r>
            <a:r>
              <a:rPr lang="ro-RO" sz="2000" b="1" dirty="0"/>
              <a:t>eveniment </a:t>
            </a:r>
            <a:r>
              <a:rPr lang="ro-RO" sz="2000" b="1" dirty="0" smtClean="0"/>
              <a:t>de </a:t>
            </a:r>
            <a:r>
              <a:rPr lang="en-AU" sz="2000" b="1" dirty="0" smtClean="0"/>
              <a:t>branded entertainment</a:t>
            </a:r>
            <a:r>
              <a:rPr lang="ro-RO" sz="2000" b="1" dirty="0"/>
              <a:t> </a:t>
            </a:r>
            <a:r>
              <a:rPr lang="en-AU" sz="2000" b="1" dirty="0" smtClean="0"/>
              <a:t>din </a:t>
            </a:r>
            <a:r>
              <a:rPr lang="ro-RO" sz="2000" b="1" dirty="0" smtClean="0"/>
              <a:t>România</a:t>
            </a:r>
            <a:r>
              <a:rPr lang="en-US" sz="2000" b="1" dirty="0" smtClean="0"/>
              <a:t/>
            </a:r>
            <a:br>
              <a:rPr lang="en-US" sz="2000" b="1" dirty="0" smtClean="0"/>
            </a:br>
            <a:r>
              <a:rPr lang="ro-RO" sz="2000" dirty="0" smtClean="0"/>
              <a:t>și cel </a:t>
            </a:r>
            <a:r>
              <a:rPr lang="ro-RO" sz="2000" dirty="0"/>
              <a:t>mai mișto playground al publicității </a:t>
            </a:r>
            <a:r>
              <a:rPr lang="ro-RO" sz="2000" dirty="0" smtClean="0"/>
              <a:t>create la noi,</a:t>
            </a:r>
            <a:br>
              <a:rPr lang="ro-RO" sz="2000" dirty="0" smtClean="0"/>
            </a:br>
            <a:r>
              <a:rPr lang="ro-RO" sz="2000" dirty="0" smtClean="0"/>
              <a:t>unde vin peste 7.000 </a:t>
            </a:r>
            <a:r>
              <a:rPr lang="ro-RO" sz="2000" dirty="0"/>
              <a:t>de oameni </a:t>
            </a:r>
            <a:r>
              <a:rPr lang="ro-RO" sz="2000" dirty="0" smtClean="0"/>
              <a:t>ca să fie surprinși,</a:t>
            </a:r>
            <a:br>
              <a:rPr lang="ro-RO" sz="2000" dirty="0" smtClean="0"/>
            </a:br>
            <a:r>
              <a:rPr lang="ro-RO" sz="2000" dirty="0" smtClean="0"/>
              <a:t>în 7 </a:t>
            </a:r>
            <a:r>
              <a:rPr lang="ro-RO" sz="2000" dirty="0"/>
              <a:t>zile de activări </a:t>
            </a:r>
            <a:r>
              <a:rPr lang="ro-RO" sz="2000" dirty="0" smtClean="0"/>
              <a:t>neconvenționale și proiecții,</a:t>
            </a:r>
            <a:r>
              <a:rPr lang="ro-RO" sz="2000" dirty="0"/>
              <a:t/>
            </a:r>
            <a:br>
              <a:rPr lang="ro-RO" sz="2000" dirty="0"/>
            </a:br>
            <a:r>
              <a:rPr lang="ro-RO" sz="2000" dirty="0" smtClean="0"/>
              <a:t>de la 100 </a:t>
            </a:r>
            <a:r>
              <a:rPr lang="ro-RO" sz="2000" dirty="0"/>
              <a:t>de </a:t>
            </a:r>
            <a:r>
              <a:rPr lang="ro-RO" sz="2000" dirty="0" smtClean="0"/>
              <a:t>branduri și organizații implicate,</a:t>
            </a:r>
            <a:br>
              <a:rPr lang="ro-RO" sz="2000" dirty="0" smtClean="0"/>
            </a:br>
            <a:r>
              <a:rPr lang="ro-RO" sz="2000" dirty="0" smtClean="0"/>
              <a:t>cu peste </a:t>
            </a:r>
            <a:r>
              <a:rPr lang="ro-RO" sz="2000" dirty="0"/>
              <a:t>400 de idei </a:t>
            </a:r>
            <a:r>
              <a:rPr lang="ro-RO" sz="2000" dirty="0" smtClean="0"/>
              <a:t>implementate,</a:t>
            </a:r>
            <a:br>
              <a:rPr lang="ro-RO" sz="2000" dirty="0" smtClean="0"/>
            </a:br>
            <a:r>
              <a:rPr lang="ro-RO" sz="2000" dirty="0" smtClean="0"/>
              <a:t>în </a:t>
            </a:r>
            <a:r>
              <a:rPr lang="ro-RO" sz="2000" dirty="0"/>
              <a:t>cele 8 ediții de până </a:t>
            </a:r>
            <a:r>
              <a:rPr lang="ro-RO" sz="2000" dirty="0" smtClean="0"/>
              <a:t>acum.</a:t>
            </a:r>
            <a:endParaRPr lang="ro-RO" sz="2000" dirty="0"/>
          </a:p>
          <a:p>
            <a:pPr marL="0" indent="0">
              <a:buNone/>
            </a:pPr>
            <a:endParaRPr lang="ro-RO" sz="2000" dirty="0"/>
          </a:p>
          <a:p>
            <a:pPr marL="0" indent="0">
              <a:buNone/>
            </a:pPr>
            <a:r>
              <a:rPr lang="ro-RO" sz="2000" b="1" dirty="0" smtClean="0"/>
              <a:t>Merită să vezi </a:t>
            </a:r>
            <a:r>
              <a:rPr lang="ro-RO" sz="2000" b="1" dirty="0" err="1" smtClean="0"/>
              <a:t>best</a:t>
            </a:r>
            <a:r>
              <a:rPr lang="ro-RO" sz="2000" b="1" dirty="0" smtClean="0"/>
              <a:t> of </a:t>
            </a:r>
            <a:r>
              <a:rPr lang="ro-RO" sz="2000" b="1" dirty="0" err="1" smtClean="0"/>
              <a:t>ADfel</a:t>
            </a:r>
            <a:r>
              <a:rPr lang="ro-RO" sz="2000" b="1" dirty="0" smtClean="0"/>
              <a:t> 2013</a:t>
            </a:r>
          </a:p>
          <a:p>
            <a:pPr marL="0" indent="0">
              <a:buNone/>
            </a:pPr>
            <a:r>
              <a:rPr lang="ro-RO" sz="2000" dirty="0" smtClean="0"/>
              <a:t>   Video</a:t>
            </a:r>
            <a:r>
              <a:rPr lang="ro-RO" sz="2000" dirty="0"/>
              <a:t>, 5 minute: </a:t>
            </a:r>
            <a:r>
              <a:rPr lang="ro-RO" sz="2000" u="sng" dirty="0" smtClean="0">
                <a:hlinkClick r:id="rId2" action="ppaction://hlinkfile"/>
              </a:rPr>
              <a:t>iqads.ro/</a:t>
            </a:r>
            <a:r>
              <a:rPr lang="ro-RO" sz="2000" u="sng" dirty="0" err="1" smtClean="0">
                <a:hlinkClick r:id="rId2" action="ppaction://hlinkfile"/>
              </a:rPr>
              <a:t>podcast</a:t>
            </a:r>
            <a:r>
              <a:rPr lang="ro-RO" sz="2000" u="sng" dirty="0" smtClean="0">
                <a:hlinkClick r:id="rId2" action="ppaction://hlinkfile"/>
              </a:rPr>
              <a:t>/1050</a:t>
            </a:r>
            <a:endParaRPr lang="ro-RO" sz="2000" dirty="0"/>
          </a:p>
          <a:p>
            <a:pPr marL="0" indent="0">
              <a:buNone/>
            </a:pPr>
            <a:r>
              <a:rPr lang="ro-RO" sz="2000" dirty="0" smtClean="0"/>
              <a:t>   Articol</a:t>
            </a:r>
            <a:r>
              <a:rPr lang="ro-RO" sz="2000" dirty="0"/>
              <a:t>, 5 minute: </a:t>
            </a:r>
            <a:r>
              <a:rPr lang="ro-RO" sz="2000" u="sng" dirty="0">
                <a:hlinkClick r:id="rId3"/>
              </a:rPr>
              <a:t>iqads.ro/articol/26772/</a:t>
            </a:r>
            <a:r>
              <a:rPr lang="ro-RO" sz="2000" dirty="0"/>
              <a:t> </a:t>
            </a:r>
            <a:endParaRPr lang="en-US" sz="2000" dirty="0"/>
          </a:p>
        </p:txBody>
      </p:sp>
      <p:pic>
        <p:nvPicPr>
          <p:cNvPr id="4" name="Picture 9" descr="ADfel_logo_TRANSPAR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6003180"/>
            <a:ext cx="10080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8682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2776"/>
            <a:ext cx="8686800" cy="4752528"/>
          </a:xfrm>
        </p:spPr>
        <p:txBody>
          <a:bodyPr>
            <a:normAutofit/>
          </a:bodyPr>
          <a:lstStyle/>
          <a:p>
            <a:pPr marL="0" indent="0">
              <a:buNone/>
            </a:pPr>
            <a:r>
              <a:rPr lang="en-US" sz="1600" b="1" dirty="0" smtClean="0">
                <a:solidFill>
                  <a:srgbClr val="FF5500"/>
                </a:solidFill>
              </a:rPr>
              <a:t>Workshop</a:t>
            </a:r>
            <a:r>
              <a:rPr lang="en-US" sz="1600" b="1" dirty="0" smtClean="0"/>
              <a:t/>
            </a:r>
            <a:br>
              <a:rPr lang="en-US" sz="1600" b="1" dirty="0" smtClean="0"/>
            </a:br>
            <a:r>
              <a:rPr lang="en-US" sz="1600" dirty="0"/>
              <a:t>2-hour session with a smaller group of the conference participants with local / global brand leader.</a:t>
            </a:r>
            <a:br>
              <a:rPr lang="en-US" sz="1600" dirty="0"/>
            </a:br>
            <a:r>
              <a:rPr lang="en-US" sz="1600" dirty="0"/>
              <a:t>E.g.: Spoon held a </a:t>
            </a:r>
            <a:r>
              <a:rPr lang="en-US" sz="1600" dirty="0">
                <a:hlinkClick r:id="rId2"/>
              </a:rPr>
              <a:t>workshop</a:t>
            </a:r>
            <a:r>
              <a:rPr lang="en-US" sz="1600" dirty="0"/>
              <a:t> about wearable technologies at Brands &amp; Communities 2014. </a:t>
            </a:r>
            <a:r>
              <a:rPr lang="en-US" sz="1600" b="1" dirty="0"/>
              <a:t/>
            </a:r>
            <a:br>
              <a:rPr lang="en-US" sz="1600" b="1" dirty="0"/>
            </a:br>
            <a:endParaRPr lang="en-US" sz="1600" b="1" dirty="0" smtClean="0"/>
          </a:p>
          <a:p>
            <a:pPr marL="0" indent="0">
              <a:buNone/>
            </a:pPr>
            <a:r>
              <a:rPr lang="en-US" sz="1600" b="1" dirty="0" smtClean="0">
                <a:solidFill>
                  <a:srgbClr val="FF5500"/>
                </a:solidFill>
              </a:rPr>
              <a:t>Activations</a:t>
            </a:r>
            <a:r>
              <a:rPr lang="en-US" sz="1600" dirty="0" smtClean="0"/>
              <a:t/>
            </a:r>
            <a:br>
              <a:rPr lang="en-US" sz="1600" dirty="0" smtClean="0"/>
            </a:br>
            <a:r>
              <a:rPr lang="en-US" sz="1600" dirty="0"/>
              <a:t>your dedicated area on location or branded mini-events during the event, </a:t>
            </a:r>
            <a:br>
              <a:rPr lang="en-US" sz="1600" dirty="0"/>
            </a:br>
            <a:r>
              <a:rPr lang="en-US" sz="1600" dirty="0"/>
              <a:t>creative materials in the event folders, digital presentation sent to all the participants post event</a:t>
            </a:r>
          </a:p>
          <a:p>
            <a:pPr marL="0" indent="0">
              <a:buNone/>
            </a:pPr>
            <a:r>
              <a:rPr lang="en-US" sz="1600" dirty="0" smtClean="0"/>
              <a:t>Activation </a:t>
            </a:r>
            <a:r>
              <a:rPr lang="en-US" sz="1600" dirty="0" err="1"/>
              <a:t>exemples</a:t>
            </a:r>
            <a:r>
              <a:rPr lang="en-US" sz="1600" dirty="0"/>
              <a:t>: </a:t>
            </a:r>
            <a:br>
              <a:rPr lang="en-US" sz="1600" dirty="0"/>
            </a:br>
            <a:r>
              <a:rPr lang="en-US" sz="1600" b="1" dirty="0">
                <a:solidFill>
                  <a:srgbClr val="FF5500"/>
                </a:solidFill>
              </a:rPr>
              <a:t>a. before the event: </a:t>
            </a:r>
            <a:r>
              <a:rPr lang="en-US" sz="1600" dirty="0"/>
              <a:t>a custom training for the speakers, offered by </a:t>
            </a:r>
            <a:r>
              <a:rPr lang="en-US" sz="1600" dirty="0" smtClean="0"/>
              <a:t>brand</a:t>
            </a:r>
            <a:r>
              <a:rPr lang="en-US" sz="1600" dirty="0"/>
              <a:t/>
            </a:r>
            <a:br>
              <a:rPr lang="en-US" sz="1600" dirty="0"/>
            </a:br>
            <a:r>
              <a:rPr lang="en-US" sz="1600" dirty="0"/>
              <a:t>with 10-15 of the speakers and other relevant top professionals in the room (knowhow by </a:t>
            </a:r>
            <a:r>
              <a:rPr lang="en-US" sz="1600" dirty="0" err="1"/>
              <a:t>Ascendis</a:t>
            </a:r>
            <a:r>
              <a:rPr lang="en-US" sz="1600" dirty="0"/>
              <a:t>)</a:t>
            </a:r>
            <a:br>
              <a:rPr lang="en-US" sz="1600" dirty="0"/>
            </a:br>
            <a:r>
              <a:rPr lang="en-US" sz="1600" b="1" dirty="0">
                <a:solidFill>
                  <a:srgbClr val="FF5500"/>
                </a:solidFill>
              </a:rPr>
              <a:t>b. during the event: </a:t>
            </a:r>
            <a:r>
              <a:rPr lang="en-US" sz="1600" dirty="0"/>
              <a:t>branded lounge, on premise</a:t>
            </a:r>
            <a:br>
              <a:rPr lang="en-US" sz="1600" dirty="0"/>
            </a:br>
            <a:r>
              <a:rPr lang="en-US" sz="1600" b="1" dirty="0">
                <a:solidFill>
                  <a:srgbClr val="FF5500"/>
                </a:solidFill>
              </a:rPr>
              <a:t>c. after the event: </a:t>
            </a:r>
            <a:r>
              <a:rPr lang="en-US" sz="1600" dirty="0"/>
              <a:t>networking lunch after the training or after the workshop(s)</a:t>
            </a:r>
          </a:p>
          <a:p>
            <a:pPr marL="0" indent="0">
              <a:buNone/>
            </a:pPr>
            <a:endParaRPr lang="en-US" sz="1600" b="1" dirty="0" smtClean="0">
              <a:solidFill>
                <a:srgbClr val="FF5500"/>
              </a:solidFill>
            </a:endParaRPr>
          </a:p>
          <a:p>
            <a:pPr marL="0" indent="0">
              <a:buNone/>
            </a:pPr>
            <a:r>
              <a:rPr lang="en-US" sz="1600" b="1" dirty="0" smtClean="0">
                <a:solidFill>
                  <a:srgbClr val="FF5500"/>
                </a:solidFill>
              </a:rPr>
              <a:t>Promotional Campaign</a:t>
            </a:r>
            <a:r>
              <a:rPr lang="en-US" sz="1600" dirty="0" smtClean="0"/>
              <a:t/>
            </a:r>
            <a:br>
              <a:rPr lang="en-US" sz="1600" dirty="0" smtClean="0"/>
            </a:br>
            <a:r>
              <a:rPr lang="en-US" sz="1600" dirty="0" smtClean="0"/>
              <a:t>featuring you as the partner agency, part of the event extended communication</a:t>
            </a:r>
            <a:endParaRPr lang="en-US" sz="1600" dirty="0"/>
          </a:p>
          <a:p>
            <a:pPr marL="0" indent="0">
              <a:buNone/>
            </a:pPr>
            <a:endParaRPr lang="en-US" sz="1600" dirty="0"/>
          </a:p>
          <a:p>
            <a:pPr marL="0" indent="0">
              <a:buNone/>
            </a:pPr>
            <a:endParaRPr lang="en-US" sz="1600" dirty="0"/>
          </a:p>
          <a:p>
            <a:pPr marL="0" indent="0">
              <a:buNone/>
            </a:pPr>
            <a:endParaRPr lang="en-US" sz="1600" dirty="0" smtClean="0"/>
          </a:p>
          <a:p>
            <a:pPr marL="0" indent="0">
              <a:buNone/>
            </a:pPr>
            <a:endParaRPr lang="en-GB" sz="1600" dirty="0" smtClean="0"/>
          </a:p>
          <a:p>
            <a:pPr marL="0" indent="0">
              <a:buNone/>
            </a:pPr>
            <a:endParaRPr lang="en-GB" sz="1600" dirty="0" smtClean="0"/>
          </a:p>
          <a:p>
            <a:pPr marL="0" indent="0">
              <a:buNone/>
            </a:pPr>
            <a:endParaRPr lang="en-GB" sz="1600" dirty="0"/>
          </a:p>
        </p:txBody>
      </p:sp>
      <p:sp>
        <p:nvSpPr>
          <p:cNvPr id="5" name="Rectangle 2"/>
          <p:cNvSpPr txBox="1">
            <a:spLocks noChangeArrowheads="1"/>
          </p:cNvSpPr>
          <p:nvPr/>
        </p:nvSpPr>
        <p:spPr bwMode="auto">
          <a:xfrm>
            <a:off x="324544" y="381000"/>
            <a:ext cx="91440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1600">
                <a:solidFill>
                  <a:schemeClr val="tx1"/>
                </a:solidFill>
                <a:latin typeface="Trebuchet MS" charset="0"/>
                <a:ea typeface="MS PGothic" charset="0"/>
                <a:cs typeface="MS PGothic" charset="0"/>
              </a:defRPr>
            </a:lvl1pPr>
            <a:lvl2pPr marL="742950" indent="-285750">
              <a:defRPr sz="1600">
                <a:solidFill>
                  <a:schemeClr val="tx1"/>
                </a:solidFill>
                <a:latin typeface="Trebuchet MS" charset="0"/>
                <a:ea typeface="MS PGothic" charset="0"/>
                <a:cs typeface="MS PGothic" charset="0"/>
              </a:defRPr>
            </a:lvl2pPr>
            <a:lvl3pPr marL="1143000" indent="-228600">
              <a:defRPr sz="1600">
                <a:solidFill>
                  <a:schemeClr val="tx1"/>
                </a:solidFill>
                <a:latin typeface="Trebuchet MS" charset="0"/>
                <a:ea typeface="MS PGothic" charset="0"/>
                <a:cs typeface="MS PGothic" charset="0"/>
              </a:defRPr>
            </a:lvl3pPr>
            <a:lvl4pPr marL="1600200" indent="-228600">
              <a:defRPr sz="1600">
                <a:solidFill>
                  <a:schemeClr val="tx1"/>
                </a:solidFill>
                <a:latin typeface="Trebuchet MS" charset="0"/>
                <a:ea typeface="MS PGothic" charset="0"/>
                <a:cs typeface="MS PGothic" charset="0"/>
              </a:defRPr>
            </a:lvl4pPr>
            <a:lvl5pPr marL="2057400" indent="-228600">
              <a:defRPr sz="1600">
                <a:solidFill>
                  <a:schemeClr val="tx1"/>
                </a:solidFill>
                <a:latin typeface="Trebuchet MS"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Trebuchet MS"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Trebuchet MS"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Trebuchet MS"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Trebuchet MS" charset="0"/>
                <a:ea typeface="MS PGothic" charset="0"/>
                <a:cs typeface="MS PGothic" charset="0"/>
              </a:defRPr>
            </a:lvl9pPr>
          </a:lstStyle>
          <a:p>
            <a:pPr eaLnBrk="1" hangingPunct="1"/>
            <a:r>
              <a:rPr lang="en-US" sz="2400" b="1" dirty="0" smtClean="0">
                <a:latin typeface="Calibri" charset="0"/>
                <a:cs typeface="Calibri" charset="0"/>
              </a:rPr>
              <a:t>Main activities</a:t>
            </a:r>
            <a:endParaRPr lang="en-US" sz="2400" b="1" dirty="0">
              <a:latin typeface="Calibri" charset="0"/>
              <a:cs typeface="Calibri" charset="0"/>
            </a:endParaRPr>
          </a:p>
        </p:txBody>
      </p:sp>
      <p:pic>
        <p:nvPicPr>
          <p:cNvPr id="4" name="394f3860-f88f-4027-8904-9d13ddeb40d0" descr="6339B26B-CA3B-41F0-949B-E04ECA3F4C00"/>
          <p:cNvPicPr>
            <a:picLocks noChangeAspect="1" noChangeArrowheads="1"/>
          </p:cNvPicPr>
          <p:nvPr/>
        </p:nvPicPr>
        <p:blipFill rotWithShape="1">
          <a:blip r:embed="rId3">
            <a:extLst>
              <a:ext uri="{28A0092B-C50C-407E-A947-70E740481C1C}">
                <a14:useLocalDpi xmlns:a14="http://schemas.microsoft.com/office/drawing/2010/main" val="0"/>
              </a:ext>
            </a:extLst>
          </a:blip>
          <a:srcRect t="-1856" r="83453" b="1856"/>
          <a:stretch/>
        </p:blipFill>
        <p:spPr bwMode="auto">
          <a:xfrm>
            <a:off x="107504" y="5423510"/>
            <a:ext cx="1296144" cy="138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768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980728"/>
            <a:ext cx="8604448" cy="5877272"/>
          </a:xfrm>
        </p:spPr>
        <p:txBody>
          <a:bodyPr>
            <a:noAutofit/>
          </a:bodyPr>
          <a:lstStyle/>
          <a:p>
            <a:pPr marL="0" indent="0">
              <a:buNone/>
            </a:pPr>
            <a:endParaRPr lang="en-US" sz="1600" dirty="0" smtClean="0"/>
          </a:p>
          <a:p>
            <a:pPr marL="0" indent="0">
              <a:buNone/>
            </a:pPr>
            <a:r>
              <a:rPr lang="en-US" sz="1600" b="1" dirty="0" smtClean="0"/>
              <a:t>Direct: 150 participants + 20-30 speakers per event</a:t>
            </a:r>
            <a:r>
              <a:rPr lang="ro-RO" sz="1600" b="1" dirty="0" smtClean="0"/>
              <a:t> </a:t>
            </a:r>
            <a:endParaRPr lang="en-US" sz="1600" b="1" dirty="0" smtClean="0"/>
          </a:p>
          <a:p>
            <a:r>
              <a:rPr lang="en-US" sz="1600" b="1" dirty="0" smtClean="0"/>
              <a:t>Clients, 37%: </a:t>
            </a:r>
            <a:r>
              <a:rPr lang="en-US" sz="1600" dirty="0" smtClean="0"/>
              <a:t>brand managers, marketing managers, managing directors, entrepreneurs</a:t>
            </a:r>
          </a:p>
          <a:p>
            <a:r>
              <a:rPr lang="en-US" sz="1600" b="1" dirty="0" smtClean="0"/>
              <a:t>Agencies / ATL, 22%: </a:t>
            </a:r>
            <a:r>
              <a:rPr lang="en-US" sz="1600" dirty="0" smtClean="0"/>
              <a:t>creatives, planners, account managers, media people, online</a:t>
            </a:r>
          </a:p>
          <a:p>
            <a:r>
              <a:rPr lang="en-US" sz="1600" b="1" dirty="0" smtClean="0"/>
              <a:t>Research, 13%: </a:t>
            </a:r>
            <a:r>
              <a:rPr lang="en-US" sz="1600" dirty="0" smtClean="0"/>
              <a:t>agencies and specialized marketing people</a:t>
            </a:r>
          </a:p>
          <a:p>
            <a:r>
              <a:rPr lang="en-US" sz="1600" b="1" dirty="0" smtClean="0"/>
              <a:t>Production / BTL, </a:t>
            </a:r>
            <a:r>
              <a:rPr lang="en-US" sz="1600" b="1" dirty="0"/>
              <a:t>6%: </a:t>
            </a:r>
            <a:r>
              <a:rPr lang="en-US" sz="1600" dirty="0"/>
              <a:t>BTL &amp; events, production &amp; implementation</a:t>
            </a:r>
          </a:p>
          <a:p>
            <a:r>
              <a:rPr lang="en-US" sz="1600" b="1" dirty="0" smtClean="0"/>
              <a:t>Others</a:t>
            </a:r>
            <a:r>
              <a:rPr lang="en-US" sz="1600" dirty="0" smtClean="0"/>
              <a:t>: consultants, </a:t>
            </a:r>
            <a:r>
              <a:rPr lang="en-GB" sz="1600" dirty="0" smtClean="0"/>
              <a:t>journalists, people </a:t>
            </a:r>
            <a:r>
              <a:rPr lang="en-GB" sz="1600" dirty="0"/>
              <a:t>interested in new </a:t>
            </a:r>
            <a:r>
              <a:rPr lang="en-GB" sz="1600" dirty="0" smtClean="0"/>
              <a:t>ideas</a:t>
            </a:r>
            <a:endParaRPr lang="en-US" sz="1600" dirty="0" smtClean="0"/>
          </a:p>
          <a:p>
            <a:pPr marL="0" indent="0">
              <a:buNone/>
            </a:pPr>
            <a:r>
              <a:rPr lang="en-US" sz="1600" dirty="0" smtClean="0"/>
              <a:t> </a:t>
            </a:r>
          </a:p>
          <a:p>
            <a:pPr marL="0" indent="0">
              <a:buNone/>
            </a:pPr>
            <a:r>
              <a:rPr lang="en-US" sz="1600" b="1" dirty="0" smtClean="0"/>
              <a:t>Extended: 250.000 people reached per event:</a:t>
            </a:r>
          </a:p>
          <a:p>
            <a:pPr lvl="1"/>
            <a:r>
              <a:rPr lang="en-US" sz="1600" dirty="0" smtClean="0"/>
              <a:t>Pre- and post-campaign – a 6 week campaign</a:t>
            </a:r>
          </a:p>
          <a:p>
            <a:pPr lvl="1"/>
            <a:r>
              <a:rPr lang="en-US" sz="1600" dirty="0" smtClean="0"/>
              <a:t>The most important community of creative people &amp; the community of marketing specialists – reached by the content we generate on IQads and SMARK about each event</a:t>
            </a:r>
          </a:p>
          <a:p>
            <a:pPr lvl="1"/>
            <a:r>
              <a:rPr lang="en-US" sz="1600" dirty="0" smtClean="0"/>
              <a:t>A more general urban target – reached through our media partners </a:t>
            </a:r>
          </a:p>
          <a:p>
            <a:pPr marL="0" indent="0">
              <a:buNone/>
            </a:pPr>
            <a:endParaRPr lang="en-US" sz="1600" dirty="0" smtClean="0"/>
          </a:p>
          <a:p>
            <a:pPr marL="0" indent="0">
              <a:buNone/>
            </a:pPr>
            <a:endParaRPr lang="en-US" sz="1600" dirty="0" smtClean="0"/>
          </a:p>
        </p:txBody>
      </p:sp>
      <p:sp>
        <p:nvSpPr>
          <p:cNvPr id="5" name="Rectangle 2"/>
          <p:cNvSpPr txBox="1">
            <a:spLocks noChangeArrowheads="1"/>
          </p:cNvSpPr>
          <p:nvPr/>
        </p:nvSpPr>
        <p:spPr bwMode="auto">
          <a:xfrm>
            <a:off x="0" y="381000"/>
            <a:ext cx="914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1600">
                <a:solidFill>
                  <a:schemeClr val="tx1"/>
                </a:solidFill>
                <a:latin typeface="Trebuchet MS" charset="0"/>
                <a:ea typeface="MS PGothic" charset="0"/>
                <a:cs typeface="MS PGothic" charset="0"/>
              </a:defRPr>
            </a:lvl1pPr>
            <a:lvl2pPr marL="742950" indent="-285750">
              <a:defRPr sz="1600">
                <a:solidFill>
                  <a:schemeClr val="tx1"/>
                </a:solidFill>
                <a:latin typeface="Trebuchet MS" charset="0"/>
                <a:ea typeface="MS PGothic" charset="0"/>
                <a:cs typeface="MS PGothic" charset="0"/>
              </a:defRPr>
            </a:lvl2pPr>
            <a:lvl3pPr marL="1143000" indent="-228600">
              <a:defRPr sz="1600">
                <a:solidFill>
                  <a:schemeClr val="tx1"/>
                </a:solidFill>
                <a:latin typeface="Trebuchet MS" charset="0"/>
                <a:ea typeface="MS PGothic" charset="0"/>
                <a:cs typeface="MS PGothic" charset="0"/>
              </a:defRPr>
            </a:lvl3pPr>
            <a:lvl4pPr marL="1600200" indent="-228600">
              <a:defRPr sz="1600">
                <a:solidFill>
                  <a:schemeClr val="tx1"/>
                </a:solidFill>
                <a:latin typeface="Trebuchet MS" charset="0"/>
                <a:ea typeface="MS PGothic" charset="0"/>
                <a:cs typeface="MS PGothic" charset="0"/>
              </a:defRPr>
            </a:lvl4pPr>
            <a:lvl5pPr marL="2057400" indent="-228600">
              <a:defRPr sz="1600">
                <a:solidFill>
                  <a:schemeClr val="tx1"/>
                </a:solidFill>
                <a:latin typeface="Trebuchet MS"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Trebuchet MS"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Trebuchet MS"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Trebuchet MS"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Trebuchet MS" charset="0"/>
                <a:ea typeface="MS PGothic" charset="0"/>
                <a:cs typeface="MS PGothic" charset="0"/>
              </a:defRPr>
            </a:lvl9pPr>
          </a:lstStyle>
          <a:p>
            <a:pPr eaLnBrk="1" hangingPunct="1"/>
            <a:r>
              <a:rPr lang="en-US" sz="2400" b="1" dirty="0" smtClean="0">
                <a:latin typeface="Calibri" charset="0"/>
                <a:cs typeface="Calibri" charset="0"/>
              </a:rPr>
              <a:t>   Event target</a:t>
            </a:r>
            <a:endParaRPr lang="en-US" sz="2400" b="1" dirty="0">
              <a:latin typeface="Calibri" charset="0"/>
              <a:cs typeface="Calibri" charset="0"/>
            </a:endParaRPr>
          </a:p>
        </p:txBody>
      </p:sp>
      <p:pic>
        <p:nvPicPr>
          <p:cNvPr id="4" name="394f3860-f88f-4027-8904-9d13ddeb40d0" descr="6339B26B-CA3B-41F0-949B-E04ECA3F4C00"/>
          <p:cNvPicPr>
            <a:picLocks noChangeAspect="1" noChangeArrowheads="1"/>
          </p:cNvPicPr>
          <p:nvPr/>
        </p:nvPicPr>
        <p:blipFill rotWithShape="1">
          <a:blip r:embed="rId2">
            <a:extLst>
              <a:ext uri="{28A0092B-C50C-407E-A947-70E740481C1C}">
                <a14:useLocalDpi xmlns:a14="http://schemas.microsoft.com/office/drawing/2010/main" val="0"/>
              </a:ext>
            </a:extLst>
          </a:blip>
          <a:srcRect t="-1856" r="83453" b="1856"/>
          <a:stretch/>
        </p:blipFill>
        <p:spPr bwMode="auto">
          <a:xfrm>
            <a:off x="107504" y="5423510"/>
            <a:ext cx="1296144" cy="138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4646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39552" y="980728"/>
            <a:ext cx="8604448" cy="5016758"/>
          </a:xfrm>
          <a:prstGeom prst="rect">
            <a:avLst/>
          </a:prstGeom>
          <a:noFill/>
        </p:spPr>
        <p:txBody>
          <a:bodyPr wrap="square" rtlCol="0">
            <a:spAutoFit/>
          </a:bodyPr>
          <a:lstStyle/>
          <a:p>
            <a:endParaRPr lang="en-US" sz="1600" b="1" dirty="0" smtClean="0"/>
          </a:p>
          <a:p>
            <a:r>
              <a:rPr lang="en-US" sz="1600" b="1" dirty="0" smtClean="0"/>
              <a:t>FOR ONE SINGLE EVENT</a:t>
            </a:r>
          </a:p>
          <a:p>
            <a:r>
              <a:rPr lang="en-US" sz="1600" b="1" dirty="0" smtClean="0"/>
              <a:t>1. </a:t>
            </a:r>
            <a:r>
              <a:rPr lang="ro-RO" sz="1600" b="1" dirty="0" smtClean="0"/>
              <a:t>Main Brand Partner:</a:t>
            </a:r>
            <a:r>
              <a:rPr lang="en-US" sz="1600" b="1" dirty="0" smtClean="0"/>
              <a:t> 3.500 EUR</a:t>
            </a:r>
          </a:p>
          <a:p>
            <a:pPr marL="517525" indent="-285750">
              <a:buFont typeface="Arial" panose="020B0604020202020204" pitchFamily="34" charset="0"/>
              <a:buChar char="•"/>
            </a:pPr>
            <a:r>
              <a:rPr lang="en-US" sz="1600" dirty="0" smtClean="0">
                <a:solidFill>
                  <a:srgbClr val="FF5500"/>
                </a:solidFill>
              </a:rPr>
              <a:t>Reputation</a:t>
            </a:r>
            <a:r>
              <a:rPr lang="en-US" sz="1600" dirty="0" smtClean="0">
                <a:solidFill>
                  <a:srgbClr val="FF0000"/>
                </a:solidFill>
              </a:rPr>
              <a:t> </a:t>
            </a:r>
            <a:r>
              <a:rPr lang="en-US" sz="1600" dirty="0" smtClean="0"/>
              <a:t>as </a:t>
            </a:r>
            <a:r>
              <a:rPr lang="ro-RO" sz="1600" dirty="0" smtClean="0"/>
              <a:t>brand </a:t>
            </a:r>
            <a:r>
              <a:rPr lang="en-US" sz="1600" dirty="0" smtClean="0"/>
              <a:t>partner of the event</a:t>
            </a:r>
          </a:p>
          <a:p>
            <a:pPr marL="517525" indent="-285750">
              <a:buFont typeface="Arial" panose="020B0604020202020204" pitchFamily="34" charset="0"/>
              <a:buChar char="•"/>
            </a:pPr>
            <a:r>
              <a:rPr lang="en-US" sz="1600" dirty="0" smtClean="0">
                <a:solidFill>
                  <a:srgbClr val="FF5500"/>
                </a:solidFill>
              </a:rPr>
              <a:t>Engagement</a:t>
            </a:r>
            <a:r>
              <a:rPr lang="en-US" sz="1600" dirty="0" smtClean="0"/>
              <a:t> via activations at the event</a:t>
            </a:r>
          </a:p>
          <a:p>
            <a:pPr marL="517525" indent="-285750">
              <a:buFont typeface="Arial" panose="020B0604020202020204" pitchFamily="34" charset="0"/>
              <a:buChar char="•"/>
            </a:pPr>
            <a:r>
              <a:rPr lang="en-US" sz="1600" dirty="0">
                <a:solidFill>
                  <a:srgbClr val="FF5500"/>
                </a:solidFill>
              </a:rPr>
              <a:t>Networking </a:t>
            </a:r>
            <a:r>
              <a:rPr lang="en-US" sz="1600" dirty="0" smtClean="0"/>
              <a:t>with premium business participants</a:t>
            </a:r>
            <a:endParaRPr lang="en-US" sz="1600" dirty="0"/>
          </a:p>
          <a:p>
            <a:pPr marL="517525" indent="-285750">
              <a:buFont typeface="Arial" panose="020B0604020202020204" pitchFamily="34" charset="0"/>
              <a:buChar char="•"/>
            </a:pPr>
            <a:r>
              <a:rPr lang="en-US" sz="1600" dirty="0" smtClean="0">
                <a:solidFill>
                  <a:srgbClr val="FF5500"/>
                </a:solidFill>
              </a:rPr>
              <a:t>Promotion</a:t>
            </a:r>
            <a:r>
              <a:rPr lang="en-US" sz="1600" dirty="0" smtClean="0">
                <a:solidFill>
                  <a:srgbClr val="FF0000"/>
                </a:solidFill>
              </a:rPr>
              <a:t> </a:t>
            </a:r>
            <a:r>
              <a:rPr lang="en-US" sz="1600" dirty="0" smtClean="0"/>
              <a:t>via </a:t>
            </a:r>
            <a:r>
              <a:rPr lang="en-US" sz="1600" dirty="0"/>
              <a:t>visibility in the event’s campaign &amp; </a:t>
            </a:r>
            <a:r>
              <a:rPr lang="en-US" sz="1600" dirty="0" smtClean="0"/>
              <a:t>PR</a:t>
            </a:r>
            <a:endParaRPr lang="en-US" sz="1600" dirty="0"/>
          </a:p>
          <a:p>
            <a:pPr marL="517525" indent="-285750">
              <a:buFont typeface="Arial" panose="020B0604020202020204" pitchFamily="34" charset="0"/>
              <a:buChar char="•"/>
            </a:pPr>
            <a:r>
              <a:rPr lang="en-US" sz="1600" dirty="0">
                <a:solidFill>
                  <a:srgbClr val="FF5500"/>
                </a:solidFill>
              </a:rPr>
              <a:t>Extra benefits</a:t>
            </a:r>
            <a:r>
              <a:rPr lang="en-US" sz="1600" dirty="0"/>
              <a:t>: advertorial, </a:t>
            </a:r>
            <a:r>
              <a:rPr lang="en-US" sz="1600" dirty="0" smtClean="0"/>
              <a:t>invitations</a:t>
            </a:r>
          </a:p>
          <a:p>
            <a:pPr marL="517525" lvl="1" indent="-285750">
              <a:buFont typeface="Arial" panose="020B0604020202020204" pitchFamily="34" charset="0"/>
              <a:buChar char="•"/>
            </a:pPr>
            <a:r>
              <a:rPr lang="en-US" sz="1600" dirty="0" smtClean="0">
                <a:solidFill>
                  <a:srgbClr val="FF5500"/>
                </a:solidFill>
              </a:rPr>
              <a:t>Dedicated </a:t>
            </a:r>
            <a:r>
              <a:rPr lang="en-US" sz="1600" dirty="0">
                <a:solidFill>
                  <a:srgbClr val="FF5500"/>
                </a:solidFill>
              </a:rPr>
              <a:t>promo </a:t>
            </a:r>
            <a:r>
              <a:rPr lang="en-US" sz="1600" dirty="0" smtClean="0"/>
              <a:t>via activation and/or campaign </a:t>
            </a:r>
            <a:endParaRPr lang="ro-RO" sz="1600" dirty="0" smtClean="0"/>
          </a:p>
          <a:p>
            <a:pPr marL="517525" lvl="1" indent="-285750">
              <a:buFont typeface="Arial" panose="020B0604020202020204" pitchFamily="34" charset="0"/>
              <a:buChar char="•"/>
            </a:pPr>
            <a:endParaRPr lang="ro-RO" sz="1600" dirty="0"/>
          </a:p>
          <a:p>
            <a:r>
              <a:rPr lang="ro-RO" sz="1600" b="1" dirty="0" smtClean="0"/>
              <a:t>2</a:t>
            </a:r>
            <a:r>
              <a:rPr lang="en-US" sz="1600" b="1" dirty="0" smtClean="0"/>
              <a:t>. </a:t>
            </a:r>
            <a:r>
              <a:rPr lang="en-US" sz="1600" b="1" dirty="0"/>
              <a:t>Main </a:t>
            </a:r>
            <a:r>
              <a:rPr lang="ro-RO" sz="1600" b="1" dirty="0" smtClean="0"/>
              <a:t>Agency Partner</a:t>
            </a:r>
            <a:r>
              <a:rPr lang="en-US" sz="1600" b="1" dirty="0" smtClean="0"/>
              <a:t>: </a:t>
            </a:r>
            <a:r>
              <a:rPr lang="en-US" sz="1600" b="1" dirty="0"/>
              <a:t>2.500 EUR</a:t>
            </a:r>
          </a:p>
          <a:p>
            <a:pPr marL="517525" indent="-285750">
              <a:buFont typeface="Arial" panose="020B0604020202020204" pitchFamily="34" charset="0"/>
              <a:buChar char="•"/>
            </a:pPr>
            <a:r>
              <a:rPr lang="en-US" sz="1600" dirty="0">
                <a:solidFill>
                  <a:srgbClr val="FF5500"/>
                </a:solidFill>
              </a:rPr>
              <a:t>Reputation</a:t>
            </a:r>
            <a:r>
              <a:rPr lang="en-US" sz="1600" dirty="0">
                <a:solidFill>
                  <a:srgbClr val="FF0000"/>
                </a:solidFill>
              </a:rPr>
              <a:t> </a:t>
            </a:r>
            <a:r>
              <a:rPr lang="en-US" sz="1600" dirty="0"/>
              <a:t>as </a:t>
            </a:r>
            <a:r>
              <a:rPr lang="ro-RO" sz="1600" dirty="0" err="1" smtClean="0"/>
              <a:t>agency</a:t>
            </a:r>
            <a:r>
              <a:rPr lang="ro-RO" sz="1600" dirty="0" smtClean="0"/>
              <a:t> </a:t>
            </a:r>
            <a:r>
              <a:rPr lang="en-US" sz="1600" dirty="0" smtClean="0"/>
              <a:t>partner </a:t>
            </a:r>
            <a:r>
              <a:rPr lang="en-US" sz="1600" dirty="0"/>
              <a:t>of the event</a:t>
            </a:r>
          </a:p>
          <a:p>
            <a:pPr marL="517525" indent="-285750">
              <a:buFont typeface="Arial" panose="020B0604020202020204" pitchFamily="34" charset="0"/>
              <a:buChar char="•"/>
            </a:pPr>
            <a:r>
              <a:rPr lang="en-US" sz="1600" dirty="0">
                <a:solidFill>
                  <a:srgbClr val="FF5500"/>
                </a:solidFill>
              </a:rPr>
              <a:t>Engagement</a:t>
            </a:r>
            <a:r>
              <a:rPr lang="en-US" sz="1600" dirty="0"/>
              <a:t> via activations at the event</a:t>
            </a:r>
          </a:p>
          <a:p>
            <a:pPr marL="517525" indent="-285750">
              <a:buFont typeface="Arial" panose="020B0604020202020204" pitchFamily="34" charset="0"/>
              <a:buChar char="•"/>
            </a:pPr>
            <a:r>
              <a:rPr lang="en-US" sz="1600" dirty="0">
                <a:solidFill>
                  <a:srgbClr val="FF5500"/>
                </a:solidFill>
              </a:rPr>
              <a:t>Networking </a:t>
            </a:r>
            <a:r>
              <a:rPr lang="en-US" sz="1600" dirty="0"/>
              <a:t>with premium business participants</a:t>
            </a:r>
          </a:p>
          <a:p>
            <a:pPr marL="517525" indent="-285750">
              <a:buFont typeface="Arial" panose="020B0604020202020204" pitchFamily="34" charset="0"/>
              <a:buChar char="•"/>
            </a:pPr>
            <a:r>
              <a:rPr lang="ro-RO" sz="1600" dirty="0" smtClean="0">
                <a:solidFill>
                  <a:srgbClr val="FF5500"/>
                </a:solidFill>
              </a:rPr>
              <a:t>Limited p</a:t>
            </a:r>
            <a:r>
              <a:rPr lang="en-US" sz="1600" dirty="0" err="1" smtClean="0">
                <a:solidFill>
                  <a:srgbClr val="FF5500"/>
                </a:solidFill>
              </a:rPr>
              <a:t>romotion</a:t>
            </a:r>
            <a:r>
              <a:rPr lang="en-US" sz="1600" dirty="0" smtClean="0">
                <a:solidFill>
                  <a:srgbClr val="FF0000"/>
                </a:solidFill>
              </a:rPr>
              <a:t> </a:t>
            </a:r>
            <a:r>
              <a:rPr lang="en-US" sz="1600" dirty="0"/>
              <a:t>via visibility in the event’s campaign &amp; PR</a:t>
            </a:r>
          </a:p>
          <a:p>
            <a:pPr marL="517525" indent="-285750">
              <a:buFont typeface="Arial" panose="020B0604020202020204" pitchFamily="34" charset="0"/>
              <a:buChar char="•"/>
            </a:pPr>
            <a:r>
              <a:rPr lang="en-US" sz="1600" dirty="0">
                <a:solidFill>
                  <a:srgbClr val="FF5500"/>
                </a:solidFill>
              </a:rPr>
              <a:t>Extra benefits</a:t>
            </a:r>
            <a:r>
              <a:rPr lang="en-US" sz="1600" dirty="0"/>
              <a:t>: advertorial, </a:t>
            </a:r>
            <a:r>
              <a:rPr lang="en-US" sz="1600" dirty="0" smtClean="0"/>
              <a:t>invitations</a:t>
            </a:r>
          </a:p>
          <a:p>
            <a:pPr lvl="1"/>
            <a:endParaRPr lang="en-US" sz="1600" dirty="0" smtClean="0"/>
          </a:p>
          <a:p>
            <a:pPr marL="0" lvl="1"/>
            <a:r>
              <a:rPr lang="en-US" sz="1600" b="1" dirty="0" smtClean="0"/>
              <a:t>FOR SEVERAL EVENTS</a:t>
            </a:r>
            <a:r>
              <a:rPr lang="ro-RO" sz="1600" b="1" dirty="0" smtClean="0"/>
              <a:t>: </a:t>
            </a:r>
            <a:r>
              <a:rPr lang="en-US" sz="1600" dirty="0" err="1" smtClean="0"/>
              <a:t>tbd</a:t>
            </a:r>
            <a:endParaRPr lang="en-US" sz="1600" dirty="0"/>
          </a:p>
          <a:p>
            <a:pPr marL="0" lvl="1"/>
            <a:endParaRPr lang="en-US" sz="1600" dirty="0"/>
          </a:p>
          <a:p>
            <a:pPr marL="800100" lvl="1" indent="-342900">
              <a:buFont typeface="Arial" panose="020B0604020202020204" pitchFamily="34" charset="0"/>
              <a:buChar char="•"/>
            </a:pPr>
            <a:endParaRPr lang="en-US" sz="1600" dirty="0"/>
          </a:p>
        </p:txBody>
      </p:sp>
      <p:sp>
        <p:nvSpPr>
          <p:cNvPr id="8" name="Rectangle 2"/>
          <p:cNvSpPr txBox="1">
            <a:spLocks noChangeArrowheads="1"/>
          </p:cNvSpPr>
          <p:nvPr/>
        </p:nvSpPr>
        <p:spPr bwMode="auto">
          <a:xfrm>
            <a:off x="0" y="381000"/>
            <a:ext cx="925252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1600">
                <a:solidFill>
                  <a:schemeClr val="tx1"/>
                </a:solidFill>
                <a:latin typeface="Trebuchet MS" charset="0"/>
                <a:ea typeface="MS PGothic" charset="0"/>
                <a:cs typeface="MS PGothic" charset="0"/>
              </a:defRPr>
            </a:lvl1pPr>
            <a:lvl2pPr marL="742950" indent="-285750">
              <a:defRPr sz="1600">
                <a:solidFill>
                  <a:schemeClr val="tx1"/>
                </a:solidFill>
                <a:latin typeface="Trebuchet MS" charset="0"/>
                <a:ea typeface="MS PGothic" charset="0"/>
                <a:cs typeface="MS PGothic" charset="0"/>
              </a:defRPr>
            </a:lvl2pPr>
            <a:lvl3pPr marL="1143000" indent="-228600">
              <a:defRPr sz="1600">
                <a:solidFill>
                  <a:schemeClr val="tx1"/>
                </a:solidFill>
                <a:latin typeface="Trebuchet MS" charset="0"/>
                <a:ea typeface="MS PGothic" charset="0"/>
                <a:cs typeface="MS PGothic" charset="0"/>
              </a:defRPr>
            </a:lvl3pPr>
            <a:lvl4pPr marL="1600200" indent="-228600">
              <a:defRPr sz="1600">
                <a:solidFill>
                  <a:schemeClr val="tx1"/>
                </a:solidFill>
                <a:latin typeface="Trebuchet MS" charset="0"/>
                <a:ea typeface="MS PGothic" charset="0"/>
                <a:cs typeface="MS PGothic" charset="0"/>
              </a:defRPr>
            </a:lvl4pPr>
            <a:lvl5pPr marL="2057400" indent="-228600">
              <a:defRPr sz="1600">
                <a:solidFill>
                  <a:schemeClr val="tx1"/>
                </a:solidFill>
                <a:latin typeface="Trebuchet MS"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Trebuchet MS"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Trebuchet MS"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Trebuchet MS"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Trebuchet MS" charset="0"/>
                <a:ea typeface="MS PGothic" charset="0"/>
                <a:cs typeface="MS PGothic" charset="0"/>
              </a:defRPr>
            </a:lvl9pPr>
          </a:lstStyle>
          <a:p>
            <a:r>
              <a:rPr lang="en-US" sz="2400" b="1" dirty="0" smtClean="0">
                <a:latin typeface="Calibri"/>
                <a:cs typeface="Calibri"/>
              </a:rPr>
              <a:t>   Budget</a:t>
            </a:r>
            <a:endParaRPr lang="en-US" sz="2400" b="1" dirty="0">
              <a:latin typeface="Calibri"/>
              <a:cs typeface="Calibri"/>
            </a:endParaRPr>
          </a:p>
        </p:txBody>
      </p:sp>
      <p:pic>
        <p:nvPicPr>
          <p:cNvPr id="4" name="394f3860-f88f-4027-8904-9d13ddeb40d0" descr="6339B26B-CA3B-41F0-949B-E04ECA3F4C00"/>
          <p:cNvPicPr>
            <a:picLocks noChangeAspect="1" noChangeArrowheads="1"/>
          </p:cNvPicPr>
          <p:nvPr/>
        </p:nvPicPr>
        <p:blipFill rotWithShape="1">
          <a:blip r:embed="rId2">
            <a:extLst>
              <a:ext uri="{28A0092B-C50C-407E-A947-70E740481C1C}">
                <a14:useLocalDpi xmlns:a14="http://schemas.microsoft.com/office/drawing/2010/main" val="0"/>
              </a:ext>
            </a:extLst>
          </a:blip>
          <a:srcRect t="-1856" r="83453" b="1856"/>
          <a:stretch/>
        </p:blipFill>
        <p:spPr bwMode="auto">
          <a:xfrm>
            <a:off x="107504" y="5423510"/>
            <a:ext cx="1296144" cy="138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26496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39552" y="980728"/>
            <a:ext cx="8604448" cy="2062103"/>
          </a:xfrm>
          <a:prstGeom prst="rect">
            <a:avLst/>
          </a:prstGeom>
          <a:noFill/>
        </p:spPr>
        <p:txBody>
          <a:bodyPr wrap="square" rtlCol="0">
            <a:spAutoFit/>
          </a:bodyPr>
          <a:lstStyle/>
          <a:p>
            <a:endParaRPr lang="en-US" sz="1600" b="1" dirty="0" smtClean="0"/>
          </a:p>
          <a:p>
            <a:r>
              <a:rPr lang="en-US" sz="1600" dirty="0" smtClean="0"/>
              <a:t>For a better understanding of the project or to create customized sponsorship proposals for your brands or clients, more resources are available:</a:t>
            </a:r>
          </a:p>
          <a:p>
            <a:endParaRPr lang="en-US" sz="1600" dirty="0"/>
          </a:p>
          <a:p>
            <a:r>
              <a:rPr lang="en-US" sz="1600" dirty="0" smtClean="0"/>
              <a:t>SMARK KnowHow 2014: general presentation of the series:</a:t>
            </a:r>
          </a:p>
          <a:p>
            <a:r>
              <a:rPr lang="en-US" sz="1600" u="sng" dirty="0">
                <a:hlinkClick r:id="rId2"/>
              </a:rPr>
              <a:t>http://www.iqads.ro/mediacontinut/prezentari</a:t>
            </a:r>
            <a:r>
              <a:rPr lang="ro-RO" sz="1600" u="sng" dirty="0" smtClean="0">
                <a:hlinkClick r:id="rId2"/>
              </a:rPr>
              <a:t>/SMARK_KnowHow_2014_EN_General.pdf</a:t>
            </a:r>
            <a:endParaRPr lang="en-US" sz="1600" u="sng" dirty="0"/>
          </a:p>
          <a:p>
            <a:r>
              <a:rPr lang="en-US" sz="1600" u="sng" dirty="0">
                <a:hlinkClick r:id="rId3"/>
              </a:rPr>
              <a:t>http://www.iqads.ro/mediacontinut/prezentari</a:t>
            </a:r>
            <a:r>
              <a:rPr lang="ro-RO" sz="1600" u="sng" dirty="0" smtClean="0">
                <a:hlinkClick r:id="rId3"/>
              </a:rPr>
              <a:t>/SMARK_KnowHow_2014_EN_General.p</a:t>
            </a:r>
            <a:r>
              <a:rPr lang="en-US" sz="1600" u="sng" dirty="0" err="1" smtClean="0">
                <a:hlinkClick r:id="rId3"/>
              </a:rPr>
              <a:t>ptx</a:t>
            </a:r>
            <a:endParaRPr lang="en-US" sz="1600" u="sng" dirty="0" smtClean="0"/>
          </a:p>
          <a:p>
            <a:endParaRPr lang="en-US" sz="1600" u="sng" dirty="0"/>
          </a:p>
        </p:txBody>
      </p:sp>
      <p:sp>
        <p:nvSpPr>
          <p:cNvPr id="8" name="Rectangle 2"/>
          <p:cNvSpPr txBox="1">
            <a:spLocks noChangeArrowheads="1"/>
          </p:cNvSpPr>
          <p:nvPr/>
        </p:nvSpPr>
        <p:spPr bwMode="auto">
          <a:xfrm>
            <a:off x="0" y="381000"/>
            <a:ext cx="925252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1600">
                <a:solidFill>
                  <a:schemeClr val="tx1"/>
                </a:solidFill>
                <a:latin typeface="Trebuchet MS" charset="0"/>
                <a:ea typeface="MS PGothic" charset="0"/>
                <a:cs typeface="MS PGothic" charset="0"/>
              </a:defRPr>
            </a:lvl1pPr>
            <a:lvl2pPr marL="742950" indent="-285750">
              <a:defRPr sz="1600">
                <a:solidFill>
                  <a:schemeClr val="tx1"/>
                </a:solidFill>
                <a:latin typeface="Trebuchet MS" charset="0"/>
                <a:ea typeface="MS PGothic" charset="0"/>
                <a:cs typeface="MS PGothic" charset="0"/>
              </a:defRPr>
            </a:lvl2pPr>
            <a:lvl3pPr marL="1143000" indent="-228600">
              <a:defRPr sz="1600">
                <a:solidFill>
                  <a:schemeClr val="tx1"/>
                </a:solidFill>
                <a:latin typeface="Trebuchet MS" charset="0"/>
                <a:ea typeface="MS PGothic" charset="0"/>
                <a:cs typeface="MS PGothic" charset="0"/>
              </a:defRPr>
            </a:lvl3pPr>
            <a:lvl4pPr marL="1600200" indent="-228600">
              <a:defRPr sz="1600">
                <a:solidFill>
                  <a:schemeClr val="tx1"/>
                </a:solidFill>
                <a:latin typeface="Trebuchet MS" charset="0"/>
                <a:ea typeface="MS PGothic" charset="0"/>
                <a:cs typeface="MS PGothic" charset="0"/>
              </a:defRPr>
            </a:lvl4pPr>
            <a:lvl5pPr marL="2057400" indent="-228600">
              <a:defRPr sz="1600">
                <a:solidFill>
                  <a:schemeClr val="tx1"/>
                </a:solidFill>
                <a:latin typeface="Trebuchet MS" charset="0"/>
                <a:ea typeface="MS PGothic" charset="0"/>
                <a:cs typeface="MS PGothic" charset="0"/>
              </a:defRPr>
            </a:lvl5pPr>
            <a:lvl6pPr marL="2514600" indent="-228600" eaLnBrk="0" fontAlgn="base" hangingPunct="0">
              <a:spcBef>
                <a:spcPct val="0"/>
              </a:spcBef>
              <a:spcAft>
                <a:spcPct val="0"/>
              </a:spcAft>
              <a:defRPr sz="1600">
                <a:solidFill>
                  <a:schemeClr val="tx1"/>
                </a:solidFill>
                <a:latin typeface="Trebuchet MS" charset="0"/>
                <a:ea typeface="MS PGothic" charset="0"/>
                <a:cs typeface="MS PGothic" charset="0"/>
              </a:defRPr>
            </a:lvl6pPr>
            <a:lvl7pPr marL="2971800" indent="-228600" eaLnBrk="0" fontAlgn="base" hangingPunct="0">
              <a:spcBef>
                <a:spcPct val="0"/>
              </a:spcBef>
              <a:spcAft>
                <a:spcPct val="0"/>
              </a:spcAft>
              <a:defRPr sz="1600">
                <a:solidFill>
                  <a:schemeClr val="tx1"/>
                </a:solidFill>
                <a:latin typeface="Trebuchet MS" charset="0"/>
                <a:ea typeface="MS PGothic" charset="0"/>
                <a:cs typeface="MS PGothic" charset="0"/>
              </a:defRPr>
            </a:lvl7pPr>
            <a:lvl8pPr marL="3429000" indent="-228600" eaLnBrk="0" fontAlgn="base" hangingPunct="0">
              <a:spcBef>
                <a:spcPct val="0"/>
              </a:spcBef>
              <a:spcAft>
                <a:spcPct val="0"/>
              </a:spcAft>
              <a:defRPr sz="1600">
                <a:solidFill>
                  <a:schemeClr val="tx1"/>
                </a:solidFill>
                <a:latin typeface="Trebuchet MS" charset="0"/>
                <a:ea typeface="MS PGothic" charset="0"/>
                <a:cs typeface="MS PGothic" charset="0"/>
              </a:defRPr>
            </a:lvl8pPr>
            <a:lvl9pPr marL="3886200" indent="-228600" eaLnBrk="0" fontAlgn="base" hangingPunct="0">
              <a:spcBef>
                <a:spcPct val="0"/>
              </a:spcBef>
              <a:spcAft>
                <a:spcPct val="0"/>
              </a:spcAft>
              <a:defRPr sz="1600">
                <a:solidFill>
                  <a:schemeClr val="tx1"/>
                </a:solidFill>
                <a:latin typeface="Trebuchet MS" charset="0"/>
                <a:ea typeface="MS PGothic" charset="0"/>
                <a:cs typeface="MS PGothic" charset="0"/>
              </a:defRPr>
            </a:lvl9pPr>
          </a:lstStyle>
          <a:p>
            <a:r>
              <a:rPr lang="en-US" sz="2400" b="1" dirty="0" smtClean="0">
                <a:latin typeface="Calibri"/>
                <a:cs typeface="Calibri"/>
              </a:rPr>
              <a:t>   </a:t>
            </a:r>
            <a:r>
              <a:rPr lang="en-US" sz="2400" b="1" dirty="0" smtClean="0">
                <a:latin typeface="Calibri"/>
                <a:cs typeface="Calibri"/>
              </a:rPr>
              <a:t>Resources</a:t>
            </a:r>
            <a:endParaRPr lang="en-US" sz="2400" b="1" dirty="0">
              <a:latin typeface="Calibri"/>
              <a:cs typeface="Calibri"/>
            </a:endParaRPr>
          </a:p>
        </p:txBody>
      </p:sp>
      <p:pic>
        <p:nvPicPr>
          <p:cNvPr id="4" name="394f3860-f88f-4027-8904-9d13ddeb40d0" descr="6339B26B-CA3B-41F0-949B-E04ECA3F4C00"/>
          <p:cNvPicPr>
            <a:picLocks noChangeAspect="1" noChangeArrowheads="1"/>
          </p:cNvPicPr>
          <p:nvPr/>
        </p:nvPicPr>
        <p:blipFill rotWithShape="1">
          <a:blip r:embed="rId4">
            <a:extLst>
              <a:ext uri="{28A0092B-C50C-407E-A947-70E740481C1C}">
                <a14:useLocalDpi xmlns:a14="http://schemas.microsoft.com/office/drawing/2010/main" val="0"/>
              </a:ext>
            </a:extLst>
          </a:blip>
          <a:srcRect t="-1856" r="83453" b="1856"/>
          <a:stretch/>
        </p:blipFill>
        <p:spPr bwMode="auto">
          <a:xfrm>
            <a:off x="107504" y="5423510"/>
            <a:ext cx="1296144" cy="138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7673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3212976"/>
            <a:ext cx="8805664" cy="625860"/>
          </a:xfrm>
        </p:spPr>
        <p:txBody>
          <a:bodyPr>
            <a:normAutofit fontScale="90000"/>
          </a:bodyPr>
          <a:lstStyle/>
          <a:p>
            <a:r>
              <a:rPr lang="ro-RO" sz="3600" dirty="0" smtClean="0"/>
              <a:t>Evenimentele </a:t>
            </a:r>
            <a:r>
              <a:rPr lang="ro-RO" sz="3600" dirty="0" smtClean="0"/>
              <a:t>IQads și SMARK de la început de 2015</a:t>
            </a:r>
            <a:endParaRPr lang="en-US" sz="3600" dirty="0"/>
          </a:p>
        </p:txBody>
      </p:sp>
    </p:spTree>
    <p:extLst>
      <p:ext uri="{BB962C8B-B14F-4D97-AF65-F5344CB8AC3E}">
        <p14:creationId xmlns:p14="http://schemas.microsoft.com/office/powerpoint/2010/main" val="1704303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30424" y="115669"/>
            <a:ext cx="5051576" cy="646331"/>
          </a:xfrm>
          <a:prstGeom prst="rect">
            <a:avLst/>
          </a:prstGeom>
          <a:noFill/>
        </p:spPr>
        <p:txBody>
          <a:bodyPr wrap="none" rtlCol="0">
            <a:spAutoFit/>
          </a:bodyPr>
          <a:lstStyle/>
          <a:p>
            <a:pPr algn="ctr"/>
            <a:r>
              <a:rPr lang="en-US" sz="3600" smtClean="0">
                <a:latin typeface="Trebuchet MS" panose="020B0603020202020204" pitchFamily="34" charset="0"/>
              </a:rPr>
              <a:t>Cupa Agen</a:t>
            </a:r>
            <a:r>
              <a:rPr lang="ro-RO" sz="3600" smtClean="0">
                <a:latin typeface="Trebuchet MS" panose="020B0603020202020204" pitchFamily="34" charset="0"/>
              </a:rPr>
              <a:t>țiilor la Gătit</a:t>
            </a:r>
            <a:endParaRPr lang="en-US" sz="3600">
              <a:latin typeface="Trebuchet MS" panose="020B0603020202020204" pitchFamily="34" charset="0"/>
            </a:endParaRPr>
          </a:p>
        </p:txBody>
      </p:sp>
      <p:sp>
        <p:nvSpPr>
          <p:cNvPr id="7" name="Rectangle 6"/>
          <p:cNvSpPr/>
          <p:nvPr/>
        </p:nvSpPr>
        <p:spPr>
          <a:xfrm>
            <a:off x="2843808" y="6248400"/>
            <a:ext cx="6264696" cy="646331"/>
          </a:xfrm>
          <a:prstGeom prst="rect">
            <a:avLst/>
          </a:prstGeom>
        </p:spPr>
        <p:txBody>
          <a:bodyPr wrap="square">
            <a:spAutoFit/>
          </a:bodyPr>
          <a:lstStyle/>
          <a:p>
            <a:pPr algn="r">
              <a:defRPr/>
            </a:pPr>
            <a:endParaRPr lang="en-US" dirty="0" smtClean="0">
              <a:latin typeface="Trebuchet MS" panose="020B0603020202020204" pitchFamily="34" charset="0"/>
              <a:cs typeface="Helvetica" pitchFamily="34" charset="0"/>
            </a:endParaRPr>
          </a:p>
          <a:p>
            <a:pPr algn="r">
              <a:defRPr/>
            </a:pPr>
            <a:r>
              <a:rPr lang="ro-RO" dirty="0" smtClean="0">
                <a:latin typeface="Trebuchet MS" panose="020B0603020202020204" pitchFamily="34" charset="0"/>
                <a:cs typeface="Helvetica" pitchFamily="34" charset="0"/>
              </a:rPr>
              <a:t>Video, 4 minute: </a:t>
            </a:r>
            <a:r>
              <a:rPr lang="ro-RO" dirty="0" smtClean="0">
                <a:latin typeface="Trebuchet MS" panose="020B0603020202020204" pitchFamily="34" charset="0"/>
                <a:cs typeface="Helvetica" pitchFamily="34" charset="0"/>
                <a:hlinkClick r:id="rId2"/>
              </a:rPr>
              <a:t>follow-up Cupa Agențiilor la Gătit </a:t>
            </a:r>
            <a:r>
              <a:rPr lang="ro-RO" dirty="0">
                <a:latin typeface="Trebuchet MS" panose="020B0603020202020204" pitchFamily="34" charset="0"/>
                <a:cs typeface="Helvetica" pitchFamily="34" charset="0"/>
                <a:hlinkClick r:id="rId2"/>
              </a:rPr>
              <a:t>2013</a:t>
            </a:r>
            <a:endParaRPr lang="en-US" dirty="0">
              <a:latin typeface="Trebuchet MS" panose="020B0603020202020204" pitchFamily="34" charset="0"/>
              <a:cs typeface="Helvetica" pitchFamily="34" charset="0"/>
            </a:endParaRPr>
          </a:p>
        </p:txBody>
      </p:sp>
      <p:sp>
        <p:nvSpPr>
          <p:cNvPr id="10" name="Rectangle 9"/>
          <p:cNvSpPr/>
          <p:nvPr/>
        </p:nvSpPr>
        <p:spPr>
          <a:xfrm>
            <a:off x="2479025" y="1340768"/>
            <a:ext cx="6436375" cy="4770537"/>
          </a:xfrm>
          <a:prstGeom prst="rect">
            <a:avLst/>
          </a:prstGeom>
        </p:spPr>
        <p:txBody>
          <a:bodyPr wrap="square">
            <a:spAutoFit/>
          </a:bodyPr>
          <a:lstStyle/>
          <a:p>
            <a:pPr marL="285750" indent="-285750">
              <a:buFont typeface="Arial" panose="020B0604020202020204" pitchFamily="34" charset="0"/>
              <a:buChar char="•"/>
            </a:pPr>
            <a:r>
              <a:rPr lang="ro-RO" sz="1600" dirty="0">
                <a:latin typeface="Trebuchet MS" pitchFamily="34" charset="0"/>
              </a:rPr>
              <a:t>C</a:t>
            </a:r>
            <a:r>
              <a:rPr lang="ro-RO" sz="1600" dirty="0" smtClean="0">
                <a:latin typeface="Trebuchet MS" pitchFamily="34" charset="0"/>
              </a:rPr>
              <a:t>el mai important eveniment culinar pentru industria creativă din România va ajunge la </a:t>
            </a:r>
            <a:r>
              <a:rPr lang="en-US" sz="1600" dirty="0" smtClean="0">
                <a:latin typeface="Trebuchet MS" pitchFamily="34" charset="0"/>
              </a:rPr>
              <a:t>a </a:t>
            </a:r>
            <a:r>
              <a:rPr lang="ro-RO" sz="1600" dirty="0" smtClean="0">
                <a:latin typeface="Trebuchet MS" pitchFamily="34" charset="0"/>
              </a:rPr>
              <a:t>treia ediție în </a:t>
            </a:r>
            <a:r>
              <a:rPr lang="it-IT" sz="1600" dirty="0" smtClean="0">
                <a:latin typeface="Trebuchet MS" panose="020B0603020202020204" pitchFamily="34" charset="0"/>
              </a:rPr>
              <a:t>aprilie </a:t>
            </a:r>
            <a:r>
              <a:rPr lang="ro-RO" sz="1600" dirty="0" smtClean="0">
                <a:latin typeface="Trebuchet MS" panose="020B0603020202020204" pitchFamily="34" charset="0"/>
              </a:rPr>
              <a:t>2015.</a:t>
            </a:r>
            <a:br>
              <a:rPr lang="ro-RO" sz="1600" dirty="0" smtClean="0">
                <a:latin typeface="Trebuchet MS" panose="020B0603020202020204" pitchFamily="34" charset="0"/>
              </a:rPr>
            </a:br>
            <a:r>
              <a:rPr lang="ro-RO" sz="1600" dirty="0" smtClean="0">
                <a:latin typeface="Trebuchet MS" panose="020B0603020202020204" pitchFamily="34" charset="0"/>
              </a:rPr>
              <a:t>Probabil tot la </a:t>
            </a:r>
            <a:r>
              <a:rPr lang="ro-RO" sz="1600" dirty="0" err="1" smtClean="0">
                <a:latin typeface="Trebuchet MS" panose="020B0603020202020204" pitchFamily="34" charset="0"/>
                <a:hlinkClick r:id="rId3"/>
              </a:rPr>
              <a:t>Kuxa</a:t>
            </a:r>
            <a:r>
              <a:rPr lang="ro-RO" sz="1600" dirty="0" smtClean="0">
                <a:latin typeface="Trebuchet MS" panose="020B0603020202020204" pitchFamily="34" charset="0"/>
                <a:hlinkClick r:id="rId3"/>
              </a:rPr>
              <a:t> </a:t>
            </a:r>
            <a:r>
              <a:rPr lang="ro-RO" sz="1600" dirty="0" smtClean="0">
                <a:latin typeface="Trebuchet MS" panose="020B0603020202020204" pitchFamily="34" charset="0"/>
                <a:hlinkClick r:id="rId3"/>
              </a:rPr>
              <a:t>Studio</a:t>
            </a:r>
            <a:r>
              <a:rPr lang="ro-RO" sz="1600" dirty="0" smtClean="0">
                <a:latin typeface="Trebuchet MS" panose="020B0603020202020204" pitchFamily="34" charset="0"/>
              </a:rPr>
              <a:t>, dar putem schimba locația în funcție de parteneri.</a:t>
            </a:r>
            <a:endParaRPr lang="ro-RO" sz="1600" dirty="0" smtClean="0">
              <a:latin typeface="Trebuchet MS" panose="020B0603020202020204" pitchFamily="34" charset="0"/>
            </a:endParaRPr>
          </a:p>
          <a:p>
            <a:pPr marL="285750" indent="-285750">
              <a:buFont typeface="Arial" panose="020B0604020202020204" pitchFamily="34" charset="0"/>
              <a:buChar char="•"/>
            </a:pPr>
            <a:endParaRPr lang="ro-RO" sz="1600" dirty="0" smtClean="0">
              <a:latin typeface="Trebuchet MS" panose="020B0603020202020204" pitchFamily="34" charset="0"/>
            </a:endParaRPr>
          </a:p>
          <a:p>
            <a:pPr marL="285750" indent="-285750">
              <a:buFont typeface="Arial" panose="020B0604020202020204" pitchFamily="34" charset="0"/>
              <a:buChar char="•"/>
            </a:pPr>
            <a:r>
              <a:rPr lang="vi-VN" sz="1600" dirty="0">
                <a:latin typeface="Trebuchet MS" panose="020B0603020202020204" pitchFamily="34" charset="0"/>
              </a:rPr>
              <a:t>O competiție de ego, creativitate și gătit între toate marile agenții, care activează întreaga industrie locală: agențiile își fac embleme, șorțuri, mesaje de participare, preselecții și traininguri de gătit, postări și </a:t>
            </a:r>
            <a:r>
              <a:rPr lang="vi-VN" sz="1600" dirty="0" smtClean="0">
                <a:latin typeface="Trebuchet MS" panose="020B0603020202020204" pitchFamily="34" charset="0"/>
              </a:rPr>
              <a:t>laude</a:t>
            </a:r>
            <a:r>
              <a:rPr lang="ro-RO" sz="1600" dirty="0" smtClean="0">
                <a:latin typeface="Trebuchet MS" panose="020B0603020202020204" pitchFamily="34" charset="0"/>
              </a:rPr>
              <a:t>, </a:t>
            </a:r>
            <a:r>
              <a:rPr lang="vi-VN" sz="1600" dirty="0" smtClean="0">
                <a:latin typeface="Trebuchet MS" panose="020B0603020202020204" pitchFamily="34" charset="0"/>
              </a:rPr>
              <a:t>mai </a:t>
            </a:r>
            <a:r>
              <a:rPr lang="vi-VN" sz="1600" dirty="0">
                <a:latin typeface="Trebuchet MS" panose="020B0603020202020204" pitchFamily="34" charset="0"/>
              </a:rPr>
              <a:t>ceva ca la festivalurile de creativitate</a:t>
            </a:r>
            <a:r>
              <a:rPr lang="vi-VN" sz="1600" dirty="0" smtClean="0">
                <a:latin typeface="Trebuchet MS" panose="020B0603020202020204" pitchFamily="34" charset="0"/>
              </a:rPr>
              <a:t>.</a:t>
            </a:r>
            <a:endParaRPr lang="ro-RO" sz="1600" dirty="0" smtClean="0">
              <a:latin typeface="Trebuchet MS" panose="020B0603020202020204" pitchFamily="34" charset="0"/>
            </a:endParaRPr>
          </a:p>
          <a:p>
            <a:pPr marL="285750" indent="-285750">
              <a:buFont typeface="Arial" panose="020B0604020202020204" pitchFamily="34" charset="0"/>
              <a:buChar char="•"/>
            </a:pPr>
            <a:endParaRPr lang="vi-VN" sz="1600" dirty="0">
              <a:latin typeface="Trebuchet MS" panose="020B0603020202020204" pitchFamily="34" charset="0"/>
            </a:endParaRPr>
          </a:p>
          <a:p>
            <a:pPr marL="285750" indent="-285750">
              <a:buFont typeface="Arial" panose="020B0604020202020204" pitchFamily="34" charset="0"/>
              <a:buChar char="•"/>
            </a:pPr>
            <a:r>
              <a:rPr lang="vi-VN" sz="1600" dirty="0">
                <a:latin typeface="Trebuchet MS" panose="020B0603020202020204" pitchFamily="34" charset="0"/>
              </a:rPr>
              <a:t>Publicitarii concurează în echipe de câte 2-4 oameni pentru titlul de Agenția Anului la Gătit și alte premii: Cea mai frumoasă farfurie, Cel mai interesant nume de preparat, Cel mai creativ design de șorț, Cea mai creativă emblemă și </a:t>
            </a:r>
            <a:r>
              <a:rPr lang="vi-VN" sz="1600" dirty="0" smtClean="0">
                <a:latin typeface="Trebuchet MS" panose="020B0603020202020204" pitchFamily="34" charset="0"/>
              </a:rPr>
              <a:t>altele.</a:t>
            </a:r>
            <a:r>
              <a:rPr lang="ro-RO" sz="1600" dirty="0" smtClean="0">
                <a:latin typeface="Trebuchet MS" panose="020B0603020202020204" pitchFamily="34" charset="0"/>
              </a:rPr>
              <a:t> </a:t>
            </a:r>
          </a:p>
          <a:p>
            <a:pPr marL="285750" indent="-285750">
              <a:buFont typeface="Arial" panose="020B0604020202020204" pitchFamily="34" charset="0"/>
              <a:buChar char="•"/>
            </a:pPr>
            <a:endParaRPr lang="ro-RO" sz="1600" b="1" dirty="0">
              <a:solidFill>
                <a:srgbClr val="C00000"/>
              </a:solidFill>
              <a:latin typeface="Trebuchet MS" panose="020B0603020202020204" pitchFamily="34" charset="0"/>
            </a:endParaRPr>
          </a:p>
          <a:p>
            <a:pPr marL="285750" indent="-285750">
              <a:buFont typeface="Arial" panose="020B0604020202020204" pitchFamily="34" charset="0"/>
              <a:buChar char="•"/>
            </a:pPr>
            <a:r>
              <a:rPr lang="ro-RO" sz="1600" b="1" dirty="0" smtClean="0">
                <a:solidFill>
                  <a:srgbClr val="C00000"/>
                </a:solidFill>
                <a:latin typeface="Trebuchet MS" panose="020B0603020202020204" pitchFamily="34" charset="0"/>
              </a:rPr>
              <a:t>Cupa </a:t>
            </a:r>
            <a:r>
              <a:rPr lang="ro-RO" sz="1600" b="1" dirty="0">
                <a:solidFill>
                  <a:srgbClr val="C00000"/>
                </a:solidFill>
                <a:latin typeface="Trebuchet MS" panose="020B0603020202020204" pitchFamily="34" charset="0"/>
              </a:rPr>
              <a:t>va reuni cele mai importante </a:t>
            </a:r>
            <a:r>
              <a:rPr lang="en-US" sz="1600" b="1" dirty="0">
                <a:solidFill>
                  <a:srgbClr val="C00000"/>
                </a:solidFill>
                <a:latin typeface="Trebuchet MS" panose="020B0603020202020204" pitchFamily="34" charset="0"/>
              </a:rPr>
              <a:t>20+</a:t>
            </a:r>
            <a:r>
              <a:rPr lang="ro-RO" sz="1600" b="1" dirty="0">
                <a:solidFill>
                  <a:srgbClr val="C00000"/>
                </a:solidFill>
                <a:latin typeface="Trebuchet MS" panose="020B0603020202020204" pitchFamily="34" charset="0"/>
              </a:rPr>
              <a:t> echipe din prima ligă a industriei </a:t>
            </a:r>
            <a:r>
              <a:rPr lang="ro-RO" sz="1600" b="1" dirty="0" smtClean="0">
                <a:solidFill>
                  <a:srgbClr val="C00000"/>
                </a:solidFill>
                <a:latin typeface="Trebuchet MS" panose="020B0603020202020204" pitchFamily="34" charset="0"/>
              </a:rPr>
              <a:t>marcomm. </a:t>
            </a:r>
            <a:r>
              <a:rPr lang="vi-VN" sz="1600" dirty="0">
                <a:latin typeface="Trebuchet MS" panose="020B0603020202020204" pitchFamily="34" charset="0"/>
              </a:rPr>
              <a:t>Aceștia sunt jurizați de către profesioniști ai gătitului: bucătari profesioniști, food stylists, food bloggers. </a:t>
            </a:r>
            <a:endParaRPr lang="en-US" sz="1600" dirty="0" smtClean="0">
              <a:latin typeface="Trebuchet MS" panose="020B0603020202020204" pitchFamily="34" charset="0"/>
            </a:endParaRPr>
          </a:p>
        </p:txBody>
      </p:sp>
      <p:sp>
        <p:nvSpPr>
          <p:cNvPr id="11" name="Rectangle 10"/>
          <p:cNvSpPr/>
          <p:nvPr/>
        </p:nvSpPr>
        <p:spPr>
          <a:xfrm>
            <a:off x="3330424" y="685800"/>
            <a:ext cx="5051575" cy="683264"/>
          </a:xfrm>
          <a:prstGeom prst="rect">
            <a:avLst/>
          </a:prstGeom>
        </p:spPr>
        <p:txBody>
          <a:bodyPr wrap="square">
            <a:spAutoFit/>
          </a:bodyPr>
          <a:lstStyle/>
          <a:p>
            <a:pPr marL="285750" indent="-285750" algn="ctr">
              <a:lnSpc>
                <a:spcPct val="120000"/>
              </a:lnSpc>
              <a:buNone/>
              <a:defRPr/>
            </a:pPr>
            <a:r>
              <a:rPr lang="ro-RO" sz="1600" b="1" smtClean="0">
                <a:solidFill>
                  <a:srgbClr val="FF0000"/>
                </a:solidFill>
                <a:latin typeface="Trebuchet MS" panose="020B0603020202020204" pitchFamily="34" charset="0"/>
                <a:cs typeface="Calibri" pitchFamily="34" charset="0"/>
              </a:rPr>
              <a:t>Gătitul e la mare modă, </a:t>
            </a:r>
            <a:endParaRPr lang="en-US" sz="1600" b="1" smtClean="0">
              <a:solidFill>
                <a:srgbClr val="FF0000"/>
              </a:solidFill>
              <a:latin typeface="Trebuchet MS" panose="020B0603020202020204" pitchFamily="34" charset="0"/>
              <a:cs typeface="Calibri" pitchFamily="34" charset="0"/>
            </a:endParaRPr>
          </a:p>
          <a:p>
            <a:pPr marL="285750" indent="-285750" algn="ctr">
              <a:lnSpc>
                <a:spcPct val="120000"/>
              </a:lnSpc>
              <a:buNone/>
              <a:defRPr/>
            </a:pPr>
            <a:r>
              <a:rPr lang="ro-RO" sz="1600" b="1" smtClean="0">
                <a:solidFill>
                  <a:srgbClr val="FF0000"/>
                </a:solidFill>
                <a:latin typeface="Trebuchet MS" panose="020B0603020202020204" pitchFamily="34" charset="0"/>
                <a:cs typeface="Calibri" pitchFamily="34" charset="0"/>
              </a:rPr>
              <a:t>să facem o petrecere din asta!</a:t>
            </a:r>
            <a:endParaRPr lang="en-US" sz="1600" b="1" dirty="0">
              <a:latin typeface="Trebuchet MS" panose="020B0603020202020204" pitchFamily="34" charset="0"/>
            </a:endParaRPr>
          </a:p>
        </p:txBody>
      </p:sp>
      <p:pic>
        <p:nvPicPr>
          <p:cNvPr id="8" name="Picture 3" descr="C:\Users\Adriana\Desktop\WORK\CAG 2013\cag ziua 1\cag ziua 1 (183).JPG"/>
          <p:cNvPicPr>
            <a:picLocks noChangeAspect="1" noChangeArrowheads="1"/>
          </p:cNvPicPr>
          <p:nvPr/>
        </p:nvPicPr>
        <p:blipFill>
          <a:blip r:embed="rId4" cstate="print"/>
          <a:srcRect l="8130"/>
          <a:stretch>
            <a:fillRect/>
          </a:stretch>
        </p:blipFill>
        <p:spPr bwMode="auto">
          <a:xfrm>
            <a:off x="0" y="0"/>
            <a:ext cx="2476500" cy="1692275"/>
          </a:xfrm>
          <a:prstGeom prst="rect">
            <a:avLst/>
          </a:prstGeom>
          <a:noFill/>
        </p:spPr>
      </p:pic>
      <p:pic>
        <p:nvPicPr>
          <p:cNvPr id="9" name="Picture 4" descr="C:\Users\Adriana\Desktop\WORK\CAG 2013\cag ziua 2 si 3\IMG_0788.JPG"/>
          <p:cNvPicPr>
            <a:picLocks noChangeAspect="1" noChangeArrowheads="1"/>
          </p:cNvPicPr>
          <p:nvPr/>
        </p:nvPicPr>
        <p:blipFill>
          <a:blip r:embed="rId5" cstate="print"/>
          <a:srcRect/>
          <a:stretch>
            <a:fillRect/>
          </a:stretch>
        </p:blipFill>
        <p:spPr bwMode="auto">
          <a:xfrm>
            <a:off x="0" y="1778000"/>
            <a:ext cx="2476500" cy="1651000"/>
          </a:xfrm>
          <a:prstGeom prst="rect">
            <a:avLst/>
          </a:prstGeom>
          <a:noFill/>
        </p:spPr>
      </p:pic>
      <p:pic>
        <p:nvPicPr>
          <p:cNvPr id="12" name="Picture 6" descr="C:\Users\Adriana\Desktop\WORK\CAG 2013\cag ziua 2 si 3\IMG_0884.JPG"/>
          <p:cNvPicPr>
            <a:picLocks noChangeAspect="1" noChangeArrowheads="1"/>
          </p:cNvPicPr>
          <p:nvPr/>
        </p:nvPicPr>
        <p:blipFill>
          <a:blip r:embed="rId6" cstate="print"/>
          <a:srcRect l="10667" r="5333"/>
          <a:stretch>
            <a:fillRect/>
          </a:stretch>
        </p:blipFill>
        <p:spPr bwMode="auto">
          <a:xfrm>
            <a:off x="0" y="3520924"/>
            <a:ext cx="2476500" cy="1965476"/>
          </a:xfrm>
          <a:prstGeom prst="rect">
            <a:avLst/>
          </a:prstGeom>
          <a:noFill/>
        </p:spPr>
      </p:pic>
      <p:pic>
        <p:nvPicPr>
          <p:cNvPr id="13" name="Picture 7" descr="C:\Users\Adriana\Desktop\WORK\CAG 2013\Ziua 2\DSC_9970.jpg"/>
          <p:cNvPicPr>
            <a:picLocks noChangeAspect="1" noChangeArrowheads="1"/>
          </p:cNvPicPr>
          <p:nvPr/>
        </p:nvPicPr>
        <p:blipFill rotWithShape="1">
          <a:blip r:embed="rId7" cstate="print"/>
          <a:srcRect l="8743" t="17921" r="4346" b="15010"/>
          <a:stretch/>
        </p:blipFill>
        <p:spPr bwMode="auto">
          <a:xfrm>
            <a:off x="0" y="5589035"/>
            <a:ext cx="2476500" cy="1268966"/>
          </a:xfrm>
          <a:prstGeom prst="rect">
            <a:avLst/>
          </a:prstGeom>
          <a:noFill/>
        </p:spPr>
      </p:pic>
    </p:spTree>
    <p:extLst>
      <p:ext uri="{BB962C8B-B14F-4D97-AF65-F5344CB8AC3E}">
        <p14:creationId xmlns:p14="http://schemas.microsoft.com/office/powerpoint/2010/main" val="1054794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38114" y="115669"/>
            <a:ext cx="4636206" cy="646331"/>
          </a:xfrm>
          <a:prstGeom prst="rect">
            <a:avLst/>
          </a:prstGeom>
          <a:noFill/>
        </p:spPr>
        <p:txBody>
          <a:bodyPr wrap="none" rtlCol="0">
            <a:spAutoFit/>
          </a:bodyPr>
          <a:lstStyle/>
          <a:p>
            <a:pPr algn="ctr"/>
            <a:r>
              <a:rPr lang="ro-RO" sz="3600" dirty="0" smtClean="0">
                <a:latin typeface="Trebuchet MS" panose="020B0603020202020204" pitchFamily="34" charset="0"/>
              </a:rPr>
              <a:t>Beneficii ale asocierii</a:t>
            </a:r>
            <a:endParaRPr lang="en-US" sz="3600" dirty="0">
              <a:latin typeface="Trebuchet MS" panose="020B0603020202020204" pitchFamily="34" charset="0"/>
            </a:endParaRPr>
          </a:p>
        </p:txBody>
      </p:sp>
      <p:sp>
        <p:nvSpPr>
          <p:cNvPr id="10" name="Rectangle 9"/>
          <p:cNvSpPr/>
          <p:nvPr/>
        </p:nvSpPr>
        <p:spPr>
          <a:xfrm>
            <a:off x="2479025" y="980728"/>
            <a:ext cx="6436375" cy="6494085"/>
          </a:xfrm>
          <a:prstGeom prst="rect">
            <a:avLst/>
          </a:prstGeom>
        </p:spPr>
        <p:txBody>
          <a:bodyPr wrap="square">
            <a:spAutoFit/>
          </a:bodyPr>
          <a:lstStyle/>
          <a:p>
            <a:pPr marL="285750" lvl="0" indent="-285750">
              <a:buFont typeface="Arial" panose="020B0604020202020204" pitchFamily="34" charset="0"/>
              <a:buChar char="•"/>
            </a:pPr>
            <a:r>
              <a:rPr lang="ro-RO" sz="1600" b="1" dirty="0"/>
              <a:t>Pentru agenții: </a:t>
            </a:r>
            <a:r>
              <a:rPr lang="ro-RO" sz="1600" dirty="0"/>
              <a:t>locul unde se pot realiza evenimente, demo creativ și competiții dedicate pentru branduri din zona de gătit, ingrediente, electrocasnice, lifestyle, spirit de echipă /  competiție etc., pentru un public superpremium, cu efect viral important în industria de marcomm</a:t>
            </a:r>
            <a:endParaRPr lang="en-US" sz="1600" dirty="0"/>
          </a:p>
          <a:p>
            <a:pPr marL="285750" lvl="0" indent="-285750">
              <a:buFont typeface="Arial" panose="020B0604020202020204" pitchFamily="34" charset="0"/>
              <a:buChar char="•"/>
            </a:pPr>
            <a:r>
              <a:rPr lang="ro-RO" sz="1600" b="1" dirty="0"/>
              <a:t>Pentru branduri: </a:t>
            </a:r>
            <a:r>
              <a:rPr lang="ro-RO" sz="1600" dirty="0"/>
              <a:t>locul se strâng cei mai creativi dintre bucătari, care fac spectacol în </a:t>
            </a:r>
            <a:r>
              <a:rPr lang="ro-RO" sz="1600" dirty="0" smtClean="0"/>
              <a:t>bucătărie și </a:t>
            </a:r>
            <a:r>
              <a:rPr lang="ro-RO" sz="1600" dirty="0"/>
              <a:t>a căror evoluție e urmărită dincolo de publicitate</a:t>
            </a:r>
            <a:endParaRPr lang="en-US" sz="1600" dirty="0"/>
          </a:p>
          <a:p>
            <a:pPr marL="285750" lvl="0" indent="-285750">
              <a:buFont typeface="Arial" panose="020B0604020202020204" pitchFamily="34" charset="0"/>
              <a:buChar char="•"/>
            </a:pPr>
            <a:r>
              <a:rPr lang="ro-RO" sz="1600" b="1" dirty="0"/>
              <a:t>Pentru participanți: </a:t>
            </a:r>
            <a:r>
              <a:rPr lang="ro-RO" sz="1600" dirty="0"/>
              <a:t>locul unui teambuilding și chiul creativ cu industria, luptă de ego și </a:t>
            </a:r>
            <a:r>
              <a:rPr lang="ro-RO" sz="1600" dirty="0" smtClean="0"/>
              <a:t>talent</a:t>
            </a:r>
          </a:p>
          <a:p>
            <a:pPr marL="285750" lvl="0" indent="-285750">
              <a:buFont typeface="Arial" panose="020B0604020202020204" pitchFamily="34" charset="0"/>
              <a:buChar char="•"/>
            </a:pPr>
            <a:endParaRPr lang="ro-RO" sz="1600" dirty="0"/>
          </a:p>
          <a:p>
            <a:pPr marL="285750" lvl="0" indent="-285750">
              <a:buFont typeface="Arial" panose="020B0604020202020204" pitchFamily="34" charset="0"/>
              <a:buChar char="•"/>
            </a:pPr>
            <a:endParaRPr lang="ro-RO" sz="1600" dirty="0" smtClean="0"/>
          </a:p>
          <a:p>
            <a:pPr marL="285750" indent="-285750">
              <a:buFont typeface="Arial" panose="020B0604020202020204" pitchFamily="34" charset="0"/>
              <a:buChar char="•"/>
            </a:pPr>
            <a:endParaRPr lang="ro-RO" sz="1600" dirty="0" smtClean="0"/>
          </a:p>
          <a:p>
            <a:pPr marL="285750" indent="-285750">
              <a:buFont typeface="Arial" panose="020B0604020202020204" pitchFamily="34" charset="0"/>
              <a:buChar char="•"/>
            </a:pPr>
            <a:endParaRPr lang="ro-RO" sz="1600" dirty="0" smtClean="0"/>
          </a:p>
          <a:p>
            <a:pPr marL="285750" indent="-285750">
              <a:buFont typeface="Arial" panose="020B0604020202020204" pitchFamily="34" charset="0"/>
              <a:buChar char="•"/>
            </a:pPr>
            <a:r>
              <a:rPr lang="ro-RO" sz="1600" dirty="0" smtClean="0"/>
              <a:t>De </a:t>
            </a:r>
            <a:r>
              <a:rPr lang="ro-RO" sz="1600" dirty="0"/>
              <a:t>la pasionații care practică arta culinară ca pe un hobby constant, la începătorii pentru care bucătăria este un loc de joacă și de distracție din când în când, la colegii-suporteri care îi susțin creativ.</a:t>
            </a:r>
            <a:br>
              <a:rPr lang="ro-RO" sz="1600" dirty="0"/>
            </a:br>
            <a:r>
              <a:rPr lang="ro-RO" sz="1600" dirty="0"/>
              <a:t>Fac spectacol în oricare dintre cazuri, sunt încurajați să participe în oricare dintre cazuri</a:t>
            </a:r>
            <a:endParaRPr lang="en-US" sz="1600" dirty="0"/>
          </a:p>
          <a:p>
            <a:r>
              <a:rPr lang="ro-RO" sz="1600" b="1" dirty="0"/>
              <a:t> </a:t>
            </a:r>
            <a:endParaRPr lang="en-US" sz="1600" dirty="0"/>
          </a:p>
          <a:p>
            <a:pPr marL="285750" indent="-285750">
              <a:buFont typeface="Arial" panose="020B0604020202020204" pitchFamily="34" charset="0"/>
              <a:buChar char="•"/>
            </a:pPr>
            <a:r>
              <a:rPr lang="ro-RO" sz="1600" b="1" dirty="0"/>
              <a:t>Participanți direcți</a:t>
            </a:r>
            <a:r>
              <a:rPr lang="ro-RO" sz="1600" dirty="0"/>
              <a:t>: 220+ în cele 3 zile de competiție (30X4 participanți + 100 suporteri)</a:t>
            </a:r>
            <a:endParaRPr lang="en-US" sz="1600" dirty="0"/>
          </a:p>
          <a:p>
            <a:pPr marL="285750" indent="-285750">
              <a:buFont typeface="Arial" panose="020B0604020202020204" pitchFamily="34" charset="0"/>
              <a:buChar char="•"/>
            </a:pPr>
            <a:r>
              <a:rPr lang="ro-RO" sz="1600" b="1" dirty="0"/>
              <a:t>Reach brand</a:t>
            </a:r>
            <a:r>
              <a:rPr lang="ro-RO" sz="1600" dirty="0"/>
              <a:t>: 500.000+, pentru brandurile cele mai vizibile la Cupă</a:t>
            </a:r>
            <a:endParaRPr lang="en-US" sz="1600" dirty="0"/>
          </a:p>
          <a:p>
            <a:pPr marL="285750" indent="-285750">
              <a:buFont typeface="Arial" panose="020B0604020202020204" pitchFamily="34" charset="0"/>
              <a:buChar char="•"/>
            </a:pPr>
            <a:r>
              <a:rPr lang="ro-RO" sz="1600" b="1" dirty="0"/>
              <a:t>Durată campanie</a:t>
            </a:r>
            <a:r>
              <a:rPr lang="ro-RO" sz="1600" dirty="0"/>
              <a:t>: 10 săptămâni</a:t>
            </a:r>
            <a:endParaRPr lang="en-US" sz="1600" dirty="0"/>
          </a:p>
          <a:p>
            <a:r>
              <a:rPr lang="ro-RO" sz="1600" dirty="0"/>
              <a:t> </a:t>
            </a:r>
            <a:endParaRPr lang="en-US" sz="1600" dirty="0"/>
          </a:p>
          <a:p>
            <a:pPr marL="285750" lvl="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b="1" dirty="0">
              <a:solidFill>
                <a:srgbClr val="C00000"/>
              </a:solidFill>
              <a:latin typeface="Trebuchet MS" panose="020B060302020202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26149"/>
            <a:ext cx="2476501" cy="164439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535" y="1705992"/>
            <a:ext cx="2486446" cy="1651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83" y="3429000"/>
            <a:ext cx="2539364" cy="1686138"/>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12" y="5189361"/>
            <a:ext cx="2513012" cy="1668639"/>
          </a:xfrm>
          <a:prstGeom prst="rect">
            <a:avLst/>
          </a:prstGeom>
        </p:spPr>
      </p:pic>
      <p:sp>
        <p:nvSpPr>
          <p:cNvPr id="15" name="TextBox 14"/>
          <p:cNvSpPr txBox="1"/>
          <p:nvPr/>
        </p:nvSpPr>
        <p:spPr>
          <a:xfrm>
            <a:off x="3775472" y="3284984"/>
            <a:ext cx="3843489" cy="646331"/>
          </a:xfrm>
          <a:prstGeom prst="rect">
            <a:avLst/>
          </a:prstGeom>
          <a:noFill/>
        </p:spPr>
        <p:txBody>
          <a:bodyPr wrap="none" rtlCol="0">
            <a:spAutoFit/>
          </a:bodyPr>
          <a:lstStyle/>
          <a:p>
            <a:pPr algn="ctr"/>
            <a:r>
              <a:rPr lang="ro-RO" sz="3600" dirty="0" smtClean="0">
                <a:latin typeface="Trebuchet MS" panose="020B0603020202020204" pitchFamily="34" charset="0"/>
              </a:rPr>
              <a:t>Profil participanţi</a:t>
            </a:r>
            <a:endParaRPr lang="en-US" sz="3600" dirty="0">
              <a:latin typeface="Trebuchet MS" panose="020B0603020202020204" pitchFamily="34" charset="0"/>
            </a:endParaRPr>
          </a:p>
        </p:txBody>
      </p:sp>
    </p:spTree>
    <p:extLst>
      <p:ext uri="{BB962C8B-B14F-4D97-AF65-F5344CB8AC3E}">
        <p14:creationId xmlns:p14="http://schemas.microsoft.com/office/powerpoint/2010/main" val="1717444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91100" y="115669"/>
            <a:ext cx="2730236" cy="646331"/>
          </a:xfrm>
          <a:prstGeom prst="rect">
            <a:avLst/>
          </a:prstGeom>
          <a:noFill/>
        </p:spPr>
        <p:txBody>
          <a:bodyPr wrap="none" rtlCol="0">
            <a:spAutoFit/>
          </a:bodyPr>
          <a:lstStyle/>
          <a:p>
            <a:pPr algn="ctr"/>
            <a:r>
              <a:rPr lang="ro-RO" sz="3600" dirty="0" smtClean="0">
                <a:latin typeface="Trebuchet MS" panose="020B0603020202020204" pitchFamily="34" charset="0"/>
              </a:rPr>
              <a:t>Case studies</a:t>
            </a:r>
            <a:endParaRPr lang="en-US" sz="3600" dirty="0">
              <a:latin typeface="Trebuchet MS" panose="020B0603020202020204" pitchFamily="34" charset="0"/>
            </a:endParaRPr>
          </a:p>
        </p:txBody>
      </p:sp>
      <p:sp>
        <p:nvSpPr>
          <p:cNvPr id="10" name="Rectangle 9"/>
          <p:cNvSpPr/>
          <p:nvPr/>
        </p:nvSpPr>
        <p:spPr>
          <a:xfrm>
            <a:off x="2479025" y="908720"/>
            <a:ext cx="6436375" cy="6986528"/>
          </a:xfrm>
          <a:prstGeom prst="rect">
            <a:avLst/>
          </a:prstGeom>
        </p:spPr>
        <p:txBody>
          <a:bodyPr wrap="square">
            <a:spAutoFit/>
          </a:bodyPr>
          <a:lstStyle/>
          <a:p>
            <a:pPr marL="285750" indent="-285750">
              <a:buFont typeface="Arial" panose="020B0604020202020204" pitchFamily="34" charset="0"/>
              <a:buChar char="•"/>
            </a:pPr>
            <a:r>
              <a:rPr lang="ro-RO" sz="1600" dirty="0"/>
              <a:t>Ideile și implementarea pentru Cupa Agențiilor la Gătit sunt realizate </a:t>
            </a:r>
            <a:r>
              <a:rPr lang="ro-RO" sz="1600" dirty="0" smtClean="0"/>
              <a:t>de</a:t>
            </a:r>
            <a:r>
              <a:rPr lang="ro-RO" sz="1600" dirty="0"/>
              <a:t>: </a:t>
            </a:r>
            <a:r>
              <a:rPr lang="ro-RO" sz="1600" dirty="0" smtClean="0"/>
              <a:t>agenții / departamente </a:t>
            </a:r>
            <a:r>
              <a:rPr lang="ro-RO" sz="1600" dirty="0"/>
              <a:t>de marketing </a:t>
            </a:r>
            <a:r>
              <a:rPr lang="ro-RO" sz="1600" dirty="0" smtClean="0"/>
              <a:t>/ IQads / IQads + agenții.</a:t>
            </a:r>
            <a:br>
              <a:rPr lang="ro-RO" sz="1600" dirty="0" smtClean="0"/>
            </a:br>
            <a:r>
              <a:rPr lang="ro-RO" sz="1600" dirty="0" smtClean="0"/>
              <a:t>IQads </a:t>
            </a:r>
            <a:r>
              <a:rPr lang="ro-RO" sz="1600" dirty="0"/>
              <a:t>oferă sprijin pentru oricare din ideile </a:t>
            </a:r>
            <a:r>
              <a:rPr lang="ro-RO" sz="1600" dirty="0" smtClean="0"/>
              <a:t>implementate: </a:t>
            </a:r>
            <a:br>
              <a:rPr lang="ro-RO" sz="1600" dirty="0" smtClean="0"/>
            </a:br>
            <a:r>
              <a:rPr lang="ro-RO" sz="1600" dirty="0" smtClean="0"/>
              <a:t>de </a:t>
            </a:r>
            <a:r>
              <a:rPr lang="ro-RO" sz="1600" dirty="0"/>
              <a:t>la strategie, la prezentare, la implementare</a:t>
            </a:r>
            <a:r>
              <a:rPr lang="ro-RO" sz="1600" dirty="0" smtClean="0"/>
              <a:t>.</a:t>
            </a:r>
          </a:p>
          <a:p>
            <a:pPr marL="285750" indent="-285750">
              <a:buFont typeface="Arial" panose="020B0604020202020204" pitchFamily="34" charset="0"/>
              <a:buChar char="•"/>
            </a:pPr>
            <a:endParaRPr lang="en-US" sz="1600" dirty="0"/>
          </a:p>
          <a:p>
            <a:pPr marL="342900" indent="-342900">
              <a:buFont typeface="+mj-lt"/>
              <a:buAutoNum type="arabicPeriod"/>
            </a:pPr>
            <a:r>
              <a:rPr lang="en-US" sz="1600" b="1" dirty="0" smtClean="0"/>
              <a:t>[</a:t>
            </a:r>
            <a:r>
              <a:rPr lang="en-US" sz="1600" b="1" dirty="0" err="1" smtClean="0"/>
              <a:t>Cupa</a:t>
            </a:r>
            <a:r>
              <a:rPr lang="en-US" sz="1600" b="1" dirty="0" smtClean="0"/>
              <a:t> </a:t>
            </a:r>
            <a:r>
              <a:rPr lang="en-US" sz="1600" b="1" dirty="0" err="1"/>
              <a:t>Agen</a:t>
            </a:r>
            <a:r>
              <a:rPr lang="ro-RO" sz="1600" b="1" dirty="0"/>
              <a:t>țiilor la Gătit 2013</a:t>
            </a:r>
            <a:r>
              <a:rPr lang="en-US" sz="1600" b="1" dirty="0"/>
              <a:t>] </a:t>
            </a:r>
            <a:r>
              <a:rPr lang="ro-RO" sz="1600" b="1" dirty="0" err="1" smtClean="0"/>
              <a:t>Floriol</a:t>
            </a:r>
            <a:r>
              <a:rPr lang="ro-RO" sz="1600" b="1" dirty="0" smtClean="0"/>
              <a:t>, idee </a:t>
            </a:r>
            <a:r>
              <a:rPr lang="ro-RO" sz="1600" b="1" dirty="0"/>
              <a:t>și implementare by Floriol</a:t>
            </a:r>
            <a:r>
              <a:rPr lang="ro-RO" sz="1600" dirty="0"/>
              <a:t> </a:t>
            </a:r>
            <a:endParaRPr lang="en-US" sz="1600" dirty="0"/>
          </a:p>
          <a:p>
            <a:r>
              <a:rPr lang="ro-RO" sz="1600" dirty="0"/>
              <a:t> </a:t>
            </a:r>
            <a:r>
              <a:rPr lang="ro-RO" sz="1600" dirty="0" smtClean="0"/>
              <a:t>       Naming </a:t>
            </a:r>
            <a:r>
              <a:rPr lang="ro-RO" sz="1600" dirty="0"/>
              <a:t>sponsor fondator (la fel și în 2014), Floriol a avut cea mai </a:t>
            </a:r>
            <a:r>
              <a:rPr lang="ro-RO" sz="1600" dirty="0" smtClean="0"/>
              <a:t>mare</a:t>
            </a:r>
          </a:p>
          <a:p>
            <a:r>
              <a:rPr lang="ro-RO" sz="1600" dirty="0" smtClean="0"/>
              <a:t>        vizibilitate </a:t>
            </a:r>
            <a:r>
              <a:rPr lang="ro-RO" sz="1600" dirty="0"/>
              <a:t>pentru creativi, oferind sampling și trial high profile pentru </a:t>
            </a:r>
            <a:r>
              <a:rPr lang="ro-RO" sz="1600" dirty="0" smtClean="0"/>
              <a:t> </a:t>
            </a:r>
          </a:p>
          <a:p>
            <a:r>
              <a:rPr lang="ro-RO" sz="1600" dirty="0"/>
              <a:t> </a:t>
            </a:r>
            <a:r>
              <a:rPr lang="ro-RO" sz="1600" dirty="0" smtClean="0"/>
              <a:t>       publicitari</a:t>
            </a:r>
            <a:endParaRPr lang="en-US" sz="1600" dirty="0"/>
          </a:p>
          <a:p>
            <a:r>
              <a:rPr lang="ro-RO" sz="1600" dirty="0"/>
              <a:t> </a:t>
            </a:r>
            <a:r>
              <a:rPr lang="ro-RO" sz="1600" dirty="0" smtClean="0"/>
              <a:t>       Video</a:t>
            </a:r>
            <a:r>
              <a:rPr lang="ro-RO" sz="1600" dirty="0"/>
              <a:t>, 4 minute: </a:t>
            </a:r>
            <a:r>
              <a:rPr lang="ro-RO" sz="1600" u="sng" dirty="0">
                <a:hlinkClick r:id="rId2"/>
              </a:rPr>
              <a:t>http://</a:t>
            </a:r>
            <a:r>
              <a:rPr lang="ro-RO" sz="1600" u="sng" dirty="0" smtClean="0">
                <a:hlinkClick r:id="rId2"/>
              </a:rPr>
              <a:t>www.iqads.ro/podcast/968</a:t>
            </a:r>
            <a:endParaRPr lang="ro-RO" sz="1600" dirty="0"/>
          </a:p>
          <a:p>
            <a:endParaRPr lang="ro-RO" sz="1600" b="1" dirty="0"/>
          </a:p>
          <a:p>
            <a:pPr marL="342900" indent="-342900">
              <a:buFont typeface="+mj-lt"/>
              <a:buAutoNum type="arabicPeriod" startAt="2"/>
            </a:pPr>
            <a:r>
              <a:rPr lang="en-US" sz="1600" b="1" dirty="0" smtClean="0"/>
              <a:t>[</a:t>
            </a:r>
            <a:r>
              <a:rPr lang="en-US" sz="1600" b="1" dirty="0" err="1" smtClean="0"/>
              <a:t>Cupa</a:t>
            </a:r>
            <a:r>
              <a:rPr lang="en-US" sz="1600" b="1" dirty="0" smtClean="0"/>
              <a:t> </a:t>
            </a:r>
            <a:r>
              <a:rPr lang="en-US" sz="1600" b="1" dirty="0" err="1"/>
              <a:t>Agen</a:t>
            </a:r>
            <a:r>
              <a:rPr lang="ro-RO" sz="1600" b="1" dirty="0"/>
              <a:t>țiilor la Gătit 2013</a:t>
            </a:r>
            <a:r>
              <a:rPr lang="en-US" sz="1600" b="1" dirty="0"/>
              <a:t>] </a:t>
            </a:r>
            <a:r>
              <a:rPr lang="ro-RO" sz="1600" b="1" dirty="0"/>
              <a:t>Verla</a:t>
            </a:r>
            <a:r>
              <a:rPr lang="ro-RO" sz="1600" dirty="0"/>
              <a:t>, </a:t>
            </a:r>
            <a:r>
              <a:rPr lang="ro-RO" sz="1600" b="1" dirty="0"/>
              <a:t>idee și implementare by IQads</a:t>
            </a:r>
            <a:r>
              <a:rPr lang="ro-RO" sz="1600" dirty="0"/>
              <a:t> </a:t>
            </a:r>
            <a:endParaRPr lang="en-US" sz="1600" dirty="0"/>
          </a:p>
          <a:p>
            <a:r>
              <a:rPr lang="ro-RO" sz="1600" dirty="0" smtClean="0"/>
              <a:t>        Verla </a:t>
            </a:r>
            <a:r>
              <a:rPr lang="ro-RO" sz="1600" dirty="0"/>
              <a:t>(importator de materiale pentru producția publicitară) a intrat în </a:t>
            </a:r>
            <a:endParaRPr lang="ro-RO" sz="1600" dirty="0" smtClean="0"/>
          </a:p>
          <a:p>
            <a:r>
              <a:rPr lang="ro-RO" sz="1600" dirty="0"/>
              <a:t> </a:t>
            </a:r>
            <a:r>
              <a:rPr lang="ro-RO" sz="1600" dirty="0" smtClean="0"/>
              <a:t>       contact </a:t>
            </a:r>
            <a:r>
              <a:rPr lang="ro-RO" sz="1600" dirty="0"/>
              <a:t>cu agențiile în 2013 oferind materialele sale ca suporturi </a:t>
            </a:r>
            <a:endParaRPr lang="ro-RO" sz="1600" dirty="0" smtClean="0"/>
          </a:p>
          <a:p>
            <a:r>
              <a:rPr lang="ro-RO" sz="1600" dirty="0"/>
              <a:t> </a:t>
            </a:r>
            <a:r>
              <a:rPr lang="ro-RO" sz="1600" dirty="0" smtClean="0"/>
              <a:t>       creative </a:t>
            </a:r>
            <a:r>
              <a:rPr lang="ro-RO" sz="1600" dirty="0"/>
              <a:t>pentru publicitari, în 11 puncte de contact: de la competiția </a:t>
            </a:r>
            <a:r>
              <a:rPr lang="ro-RO" sz="1600" dirty="0" smtClean="0"/>
              <a:t> </a:t>
            </a:r>
          </a:p>
          <a:p>
            <a:r>
              <a:rPr lang="ro-RO" sz="1600" dirty="0"/>
              <a:t> </a:t>
            </a:r>
            <a:r>
              <a:rPr lang="ro-RO" sz="1600" dirty="0" smtClean="0"/>
              <a:t>       dedicată </a:t>
            </a:r>
            <a:r>
              <a:rPr lang="ro-RO" sz="1600" dirty="0"/>
              <a:t>de design pe șorțuri de gătit la fotopaneluri, tabela de </a:t>
            </a:r>
            <a:endParaRPr lang="ro-RO" sz="1600" dirty="0" smtClean="0"/>
          </a:p>
          <a:p>
            <a:r>
              <a:rPr lang="ro-RO" sz="1600" dirty="0"/>
              <a:t> </a:t>
            </a:r>
            <a:r>
              <a:rPr lang="ro-RO" sz="1600" dirty="0" smtClean="0"/>
              <a:t>       clasament </a:t>
            </a:r>
            <a:r>
              <a:rPr lang="ro-RO" sz="1600" dirty="0"/>
              <a:t>live, premii personalizate pentru agenții.</a:t>
            </a:r>
            <a:endParaRPr lang="en-US" sz="1600" dirty="0"/>
          </a:p>
          <a:p>
            <a:r>
              <a:rPr lang="ro-RO" sz="1600" dirty="0"/>
              <a:t> </a:t>
            </a:r>
            <a:r>
              <a:rPr lang="ro-RO" sz="1600" dirty="0" smtClean="0"/>
              <a:t>       Video</a:t>
            </a:r>
            <a:r>
              <a:rPr lang="ro-RO" sz="1600" dirty="0"/>
              <a:t>, 4 minute: </a:t>
            </a:r>
            <a:r>
              <a:rPr lang="ro-RO" sz="1600" u="sng" dirty="0">
                <a:hlinkClick r:id="rId3"/>
              </a:rPr>
              <a:t>http://www.iqads.ro/podcast/980</a:t>
            </a:r>
            <a:r>
              <a:rPr lang="ro-RO" sz="1600" dirty="0"/>
              <a:t> </a:t>
            </a:r>
            <a:endParaRPr lang="en-US" sz="1600" dirty="0"/>
          </a:p>
          <a:p>
            <a:pPr marL="285750" lvl="0" indent="-285750">
              <a:buFont typeface="Arial" panose="020B0604020202020204" pitchFamily="34" charset="0"/>
              <a:buChar char="•"/>
            </a:pPr>
            <a:endParaRPr lang="ro-RO" sz="1600" dirty="0" smtClean="0"/>
          </a:p>
          <a:p>
            <a:pPr>
              <a:defRPr/>
            </a:pPr>
            <a:r>
              <a:rPr lang="ro-RO" sz="1600" b="1" dirty="0" smtClean="0">
                <a:latin typeface="Trebuchet MS" panose="020B0603020202020204" pitchFamily="34" charset="0"/>
              </a:rPr>
              <a:t>3. </a:t>
            </a:r>
            <a:r>
              <a:rPr lang="en-US" sz="1600" b="1" dirty="0"/>
              <a:t>[</a:t>
            </a:r>
            <a:r>
              <a:rPr lang="en-US" sz="1600" b="1" dirty="0" err="1"/>
              <a:t>Cupa</a:t>
            </a:r>
            <a:r>
              <a:rPr lang="en-US" sz="1600" b="1" dirty="0"/>
              <a:t> </a:t>
            </a:r>
            <a:r>
              <a:rPr lang="en-US" sz="1600" b="1" dirty="0" err="1"/>
              <a:t>Agen</a:t>
            </a:r>
            <a:r>
              <a:rPr lang="ro-RO" sz="1600" b="1" dirty="0" err="1"/>
              <a:t>țiilor</a:t>
            </a:r>
            <a:r>
              <a:rPr lang="ro-RO" sz="1600" b="1" dirty="0"/>
              <a:t> la Gătit 2013</a:t>
            </a:r>
            <a:r>
              <a:rPr lang="en-US" sz="1600" b="1" dirty="0"/>
              <a:t>] </a:t>
            </a:r>
            <a:r>
              <a:rPr lang="ro-RO" sz="1600" b="1" dirty="0" err="1" smtClean="0"/>
              <a:t>Robofun</a:t>
            </a:r>
            <a:r>
              <a:rPr lang="ro-RO" sz="1600" dirty="0" smtClean="0"/>
              <a:t>, </a:t>
            </a:r>
            <a:r>
              <a:rPr lang="ro-RO" sz="1600" b="1" dirty="0"/>
              <a:t>idee și implementare </a:t>
            </a:r>
            <a:r>
              <a:rPr lang="ro-RO" sz="1600" b="1" dirty="0" err="1" smtClean="0"/>
              <a:t>Robofun</a:t>
            </a:r>
            <a:endParaRPr lang="ro-RO" sz="1600" dirty="0" smtClean="0"/>
          </a:p>
          <a:p>
            <a:pPr marL="342900">
              <a:defRPr/>
            </a:pPr>
            <a:r>
              <a:rPr lang="ro-RO" sz="1600" dirty="0" smtClean="0"/>
              <a:t>Pentru a demonstra agențiilor </a:t>
            </a:r>
            <a:r>
              <a:rPr lang="ro-RO" sz="1600" dirty="0" err="1" smtClean="0"/>
              <a:t>skillurile</a:t>
            </a:r>
            <a:r>
              <a:rPr lang="ro-RO" sz="1600" dirty="0" smtClean="0"/>
              <a:t> de robotehnică pentru branduri, </a:t>
            </a:r>
            <a:r>
              <a:rPr lang="ro-RO" sz="1600" dirty="0" err="1" smtClean="0"/>
              <a:t>Robofun</a:t>
            </a:r>
            <a:r>
              <a:rPr lang="ro-RO" sz="1600" dirty="0" smtClean="0"/>
              <a:t> a inventat la noi un nou instrument: The </a:t>
            </a:r>
            <a:r>
              <a:rPr lang="ro-RO" sz="1600" dirty="0" err="1"/>
              <a:t>Kitchen</a:t>
            </a:r>
            <a:r>
              <a:rPr lang="ro-RO" sz="1600" dirty="0"/>
              <a:t> </a:t>
            </a:r>
            <a:r>
              <a:rPr lang="ro-RO" sz="1600" dirty="0" err="1" smtClean="0"/>
              <a:t>Symphonizer</a:t>
            </a:r>
            <a:r>
              <a:rPr lang="ro-RO" sz="1600" dirty="0" smtClean="0"/>
              <a:t> și a trimis </a:t>
            </a:r>
            <a:r>
              <a:rPr lang="ro-RO" sz="1600" dirty="0"/>
              <a:t>în agenții</a:t>
            </a:r>
            <a:r>
              <a:rPr lang="ro-RO" sz="1600" dirty="0" smtClean="0"/>
              <a:t> Tigaia cu </a:t>
            </a:r>
            <a:r>
              <a:rPr lang="ro-RO" sz="1600" dirty="0" err="1" smtClean="0"/>
              <a:t>like</a:t>
            </a:r>
            <a:r>
              <a:rPr lang="ro-RO" sz="1600" dirty="0" smtClean="0"/>
              <a:t>-uri. Exemplul perfect de cal troian</a:t>
            </a:r>
          </a:p>
          <a:p>
            <a:pPr marL="342900">
              <a:defRPr/>
            </a:pPr>
            <a:r>
              <a:rPr lang="ro-RO" sz="1600" dirty="0" smtClean="0">
                <a:latin typeface="+mj-lt"/>
              </a:rPr>
              <a:t>Articol, 3 minute: </a:t>
            </a:r>
            <a:r>
              <a:rPr lang="ro-RO" sz="1600" dirty="0" smtClean="0">
                <a:latin typeface="+mj-lt"/>
                <a:hlinkClick r:id="rId4"/>
              </a:rPr>
              <a:t>aici</a:t>
            </a:r>
            <a:endParaRPr lang="en-US" sz="1600" dirty="0">
              <a:latin typeface="+mj-lt"/>
            </a:endParaRPr>
          </a:p>
          <a:p>
            <a:pPr marL="285750" lvl="0" indent="-285750">
              <a:buFont typeface="Arial" panose="020B0604020202020204" pitchFamily="34" charset="0"/>
              <a:buChar char="•"/>
            </a:pPr>
            <a:endParaRPr lang="ro-RO" sz="1600" dirty="0"/>
          </a:p>
          <a:p>
            <a:pPr marL="285750" lvl="0" indent="-285750">
              <a:buFont typeface="Arial" panose="020B0604020202020204" pitchFamily="34" charset="0"/>
              <a:buChar char="•"/>
            </a:pPr>
            <a:endParaRPr lang="ro-RO" sz="1600" dirty="0" smtClean="0"/>
          </a:p>
          <a:p>
            <a:pPr marL="285750" indent="-285750">
              <a:buFont typeface="Arial" panose="020B0604020202020204" pitchFamily="34" charset="0"/>
              <a:buChar char="•"/>
            </a:pPr>
            <a:endParaRPr lang="ro-RO" sz="1600" dirty="0" smtClean="0"/>
          </a:p>
          <a:p>
            <a:pPr marL="285750" indent="-285750">
              <a:buFont typeface="Arial" panose="020B0604020202020204" pitchFamily="34" charset="0"/>
              <a:buChar char="•"/>
            </a:pPr>
            <a:endParaRPr lang="en-US" sz="1600" b="1" dirty="0">
              <a:solidFill>
                <a:srgbClr val="C00000"/>
              </a:solidFill>
              <a:latin typeface="Trebuchet MS" panose="020B060302020202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66" y="-5317"/>
            <a:ext cx="2511530" cy="1667656"/>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512" y="1772816"/>
            <a:ext cx="2513012" cy="166864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12" y="3501008"/>
            <a:ext cx="2513012" cy="1668640"/>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265752"/>
            <a:ext cx="2476500" cy="1619631"/>
          </a:xfrm>
          <a:prstGeom prst="rect">
            <a:avLst/>
          </a:prstGeom>
        </p:spPr>
      </p:pic>
    </p:spTree>
    <p:extLst>
      <p:ext uri="{BB962C8B-B14F-4D97-AF65-F5344CB8AC3E}">
        <p14:creationId xmlns:p14="http://schemas.microsoft.com/office/powerpoint/2010/main" val="3651016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C:\Users\User\Downloads\logo\CAF.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0" y="5334000"/>
            <a:ext cx="152400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Downloads\cupe\CAF\1044397_538166846246052_447247059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 y="152400"/>
            <a:ext cx="3022600" cy="22669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Downloads\cupe\CAF\52d01c1b158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9" y="2514600"/>
            <a:ext cx="3022600" cy="20066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er\Downloads\cupe\CAF\52d00528b65f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648200"/>
            <a:ext cx="3027149" cy="200969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531144" y="152400"/>
            <a:ext cx="5308056" cy="646331"/>
          </a:xfrm>
          <a:prstGeom prst="rect">
            <a:avLst/>
          </a:prstGeom>
          <a:noFill/>
        </p:spPr>
        <p:txBody>
          <a:bodyPr wrap="none" rtlCol="0">
            <a:spAutoFit/>
          </a:bodyPr>
          <a:lstStyle/>
          <a:p>
            <a:pPr algn="ctr"/>
            <a:r>
              <a:rPr lang="en-US" sz="3600" smtClean="0">
                <a:latin typeface="Trebuchet MS" panose="020B0603020202020204" pitchFamily="34" charset="0"/>
              </a:rPr>
              <a:t>Cupa Agen</a:t>
            </a:r>
            <a:r>
              <a:rPr lang="ro-RO" sz="3600" smtClean="0">
                <a:latin typeface="Trebuchet MS" panose="020B0603020202020204" pitchFamily="34" charset="0"/>
              </a:rPr>
              <a:t>țiilor la Fotbal</a:t>
            </a:r>
            <a:endParaRPr lang="en-US" sz="3600">
              <a:latin typeface="Trebuchet MS" panose="020B0603020202020204" pitchFamily="34" charset="0"/>
            </a:endParaRPr>
          </a:p>
        </p:txBody>
      </p:sp>
      <p:sp>
        <p:nvSpPr>
          <p:cNvPr id="12" name="Rectangle 11"/>
          <p:cNvSpPr/>
          <p:nvPr/>
        </p:nvSpPr>
        <p:spPr>
          <a:xfrm>
            <a:off x="3146946" y="1450134"/>
            <a:ext cx="5844654" cy="4770537"/>
          </a:xfrm>
          <a:prstGeom prst="rect">
            <a:avLst/>
          </a:prstGeom>
        </p:spPr>
        <p:txBody>
          <a:bodyPr wrap="square">
            <a:spAutoFit/>
          </a:bodyPr>
          <a:lstStyle/>
          <a:p>
            <a:pPr marL="285750" indent="-285750">
              <a:buFont typeface="Arial" panose="020B0604020202020204" pitchFamily="34" charset="0"/>
              <a:buChar char="•"/>
            </a:pPr>
            <a:r>
              <a:rPr lang="ro-RO" sz="1600" dirty="0" smtClean="0">
                <a:latin typeface="Trebuchet MS" pitchFamily="34" charset="0"/>
              </a:rPr>
              <a:t>C</a:t>
            </a:r>
            <a:r>
              <a:rPr lang="en-US" sz="1600" dirty="0" smtClean="0">
                <a:latin typeface="Trebuchet MS" pitchFamily="34" charset="0"/>
              </a:rPr>
              <a:t>el </a:t>
            </a:r>
            <a:r>
              <a:rPr lang="en-US" sz="1600" dirty="0" err="1" smtClean="0">
                <a:latin typeface="Trebuchet MS" pitchFamily="34" charset="0"/>
              </a:rPr>
              <a:t>mai</a:t>
            </a:r>
            <a:r>
              <a:rPr lang="en-US" sz="1600" dirty="0" smtClean="0">
                <a:latin typeface="Trebuchet MS" pitchFamily="34" charset="0"/>
              </a:rPr>
              <a:t> important </a:t>
            </a:r>
            <a:r>
              <a:rPr lang="en-US" sz="1600" dirty="0" err="1" smtClean="0">
                <a:latin typeface="Trebuchet MS" pitchFamily="34" charset="0"/>
              </a:rPr>
              <a:t>eveniment</a:t>
            </a:r>
            <a:r>
              <a:rPr lang="en-US" sz="1600" dirty="0" smtClean="0">
                <a:latin typeface="Trebuchet MS" pitchFamily="34" charset="0"/>
              </a:rPr>
              <a:t> </a:t>
            </a:r>
            <a:r>
              <a:rPr lang="en-US" sz="1600" dirty="0" err="1" smtClean="0">
                <a:latin typeface="Trebuchet MS" pitchFamily="34" charset="0"/>
              </a:rPr>
              <a:t>sportiv</a:t>
            </a:r>
            <a:r>
              <a:rPr lang="en-US" sz="1600" dirty="0" smtClean="0">
                <a:latin typeface="Trebuchet MS" pitchFamily="34" charset="0"/>
              </a:rPr>
              <a:t> </a:t>
            </a:r>
            <a:r>
              <a:rPr lang="en-US" sz="1600" dirty="0" err="1" smtClean="0">
                <a:latin typeface="Trebuchet MS" pitchFamily="34" charset="0"/>
              </a:rPr>
              <a:t>pentru</a:t>
            </a:r>
            <a:r>
              <a:rPr lang="en-US" sz="1600" dirty="0" smtClean="0">
                <a:latin typeface="Trebuchet MS" pitchFamily="34" charset="0"/>
              </a:rPr>
              <a:t> </a:t>
            </a:r>
            <a:r>
              <a:rPr lang="en-US" sz="1600" dirty="0" err="1" smtClean="0">
                <a:latin typeface="Trebuchet MS" pitchFamily="34" charset="0"/>
              </a:rPr>
              <a:t>industria</a:t>
            </a:r>
            <a:r>
              <a:rPr lang="en-US" sz="1600" dirty="0" smtClean="0">
                <a:latin typeface="Trebuchet MS" pitchFamily="34" charset="0"/>
              </a:rPr>
              <a:t> </a:t>
            </a:r>
            <a:r>
              <a:rPr lang="en-US" sz="1600" dirty="0" err="1" smtClean="0">
                <a:latin typeface="Trebuchet MS" pitchFamily="34" charset="0"/>
              </a:rPr>
              <a:t>creativ</a:t>
            </a:r>
            <a:r>
              <a:rPr lang="ro-RO" sz="1600" dirty="0" smtClean="0">
                <a:latin typeface="Trebuchet MS" pitchFamily="34" charset="0"/>
              </a:rPr>
              <a:t>ă din România</a:t>
            </a:r>
            <a:r>
              <a:rPr lang="en-US" sz="1600" dirty="0" smtClean="0">
                <a:latin typeface="Trebuchet MS" pitchFamily="34" charset="0"/>
              </a:rPr>
              <a:t>, </a:t>
            </a:r>
            <a:r>
              <a:rPr lang="en-US" sz="1600" dirty="0" err="1" smtClean="0">
                <a:latin typeface="Trebuchet MS" pitchFamily="34" charset="0"/>
              </a:rPr>
              <a:t>aflat</a:t>
            </a:r>
            <a:r>
              <a:rPr lang="en-US" sz="1600" dirty="0" smtClean="0">
                <a:latin typeface="Trebuchet MS" pitchFamily="34" charset="0"/>
              </a:rPr>
              <a:t> la a </a:t>
            </a:r>
            <a:r>
              <a:rPr lang="ro-RO" sz="1600" dirty="0" smtClean="0">
                <a:latin typeface="Trebuchet MS" pitchFamily="34" charset="0"/>
              </a:rPr>
              <a:t>șapt</a:t>
            </a:r>
            <a:r>
              <a:rPr lang="en-US" sz="1600" dirty="0" err="1" smtClean="0">
                <a:latin typeface="Trebuchet MS" pitchFamily="34" charset="0"/>
              </a:rPr>
              <a:t>ea</a:t>
            </a:r>
            <a:r>
              <a:rPr lang="en-US" sz="1600" dirty="0" smtClean="0">
                <a:latin typeface="Trebuchet MS" pitchFamily="34" charset="0"/>
              </a:rPr>
              <a:t> </a:t>
            </a:r>
            <a:r>
              <a:rPr lang="en-US" sz="1600" dirty="0" err="1" smtClean="0">
                <a:latin typeface="Trebuchet MS" pitchFamily="34" charset="0"/>
              </a:rPr>
              <a:t>edi</a:t>
            </a:r>
            <a:r>
              <a:rPr lang="ro-RO" sz="1600" dirty="0" smtClean="0">
                <a:latin typeface="Trebuchet MS" pitchFamily="34" charset="0"/>
              </a:rPr>
              <a:t>ție pe 29</a:t>
            </a:r>
            <a:r>
              <a:rPr lang="en-US" sz="1600" dirty="0" smtClean="0">
                <a:latin typeface="Trebuchet MS" panose="020B0603020202020204" pitchFamily="34" charset="0"/>
              </a:rPr>
              <a:t> – </a:t>
            </a:r>
            <a:r>
              <a:rPr lang="ro-RO" sz="1600" dirty="0" smtClean="0">
                <a:latin typeface="Trebuchet MS" panose="020B0603020202020204" pitchFamily="34" charset="0"/>
              </a:rPr>
              <a:t>30</a:t>
            </a:r>
            <a:r>
              <a:rPr lang="en-US" sz="1600" dirty="0" smtClean="0">
                <a:latin typeface="Trebuchet MS" panose="020B0603020202020204" pitchFamily="34" charset="0"/>
              </a:rPr>
              <a:t> </a:t>
            </a:r>
            <a:r>
              <a:rPr lang="en-US" sz="1600" dirty="0" err="1" smtClean="0">
                <a:latin typeface="Trebuchet MS" panose="020B0603020202020204" pitchFamily="34" charset="0"/>
              </a:rPr>
              <a:t>mai</a:t>
            </a:r>
            <a:r>
              <a:rPr lang="ro-RO" sz="1600" dirty="0">
                <a:latin typeface="Trebuchet MS" pitchFamily="34" charset="0"/>
              </a:rPr>
              <a:t> </a:t>
            </a:r>
            <a:r>
              <a:rPr lang="ro-RO" sz="1600" dirty="0" smtClean="0">
                <a:latin typeface="Trebuchet MS" pitchFamily="34" charset="0"/>
              </a:rPr>
              <a:t>2014 (joi – vineri, 10:00 – 20:00), la Daimon Club</a:t>
            </a:r>
          </a:p>
          <a:p>
            <a:pPr marL="285750" indent="-285750">
              <a:buFont typeface="Arial" panose="020B0604020202020204" pitchFamily="34" charset="0"/>
              <a:buChar char="•"/>
            </a:pPr>
            <a:endParaRPr lang="ro-RO" sz="1600" dirty="0" smtClean="0">
              <a:latin typeface="Trebuchet MS" pitchFamily="34" charset="0"/>
            </a:endParaRPr>
          </a:p>
          <a:p>
            <a:pPr marL="285750" indent="-285750">
              <a:buFont typeface="Arial" panose="020B0604020202020204" pitchFamily="34" charset="0"/>
              <a:buChar char="•"/>
            </a:pPr>
            <a:r>
              <a:rPr lang="ro-RO" sz="1600" dirty="0" smtClean="0">
                <a:latin typeface="Trebuchet MS" pitchFamily="34" charset="0"/>
              </a:rPr>
              <a:t>Competiția e legătura perfectă între fotbal </a:t>
            </a:r>
            <a:r>
              <a:rPr lang="en-US" sz="1600" dirty="0" smtClean="0">
                <a:latin typeface="Trebuchet MS" pitchFamily="34" charset="0"/>
              </a:rPr>
              <a:t>+ </a:t>
            </a:r>
            <a:r>
              <a:rPr lang="en-US" sz="1600" dirty="0" err="1" smtClean="0">
                <a:latin typeface="Trebuchet MS" pitchFamily="34" charset="0"/>
              </a:rPr>
              <a:t>masculinitate</a:t>
            </a:r>
            <a:r>
              <a:rPr lang="en-US" sz="1600" dirty="0" smtClean="0">
                <a:latin typeface="Trebuchet MS" pitchFamily="34" charset="0"/>
              </a:rPr>
              <a:t> + </a:t>
            </a:r>
            <a:r>
              <a:rPr lang="en-US" sz="1600" dirty="0" err="1" smtClean="0">
                <a:latin typeface="Trebuchet MS" pitchFamily="34" charset="0"/>
              </a:rPr>
              <a:t>creativitate</a:t>
            </a:r>
            <a:r>
              <a:rPr lang="en-US" sz="1600" dirty="0" smtClean="0">
                <a:latin typeface="Trebuchet MS" pitchFamily="34" charset="0"/>
              </a:rPr>
              <a:t>, </a:t>
            </a:r>
            <a:r>
              <a:rPr lang="en-US" sz="1600" dirty="0" err="1" smtClean="0">
                <a:latin typeface="Trebuchet MS" pitchFamily="34" charset="0"/>
              </a:rPr>
              <a:t>pentru</a:t>
            </a:r>
            <a:r>
              <a:rPr lang="en-US" sz="1600" dirty="0" smtClean="0">
                <a:latin typeface="Trebuchet MS" pitchFamily="34" charset="0"/>
              </a:rPr>
              <a:t> a </a:t>
            </a:r>
            <a:r>
              <a:rPr lang="en-US" sz="1600" dirty="0" err="1" smtClean="0">
                <a:latin typeface="Trebuchet MS" pitchFamily="34" charset="0"/>
              </a:rPr>
              <a:t>sus</a:t>
            </a:r>
            <a:r>
              <a:rPr lang="ro-RO" sz="1600" dirty="0" smtClean="0">
                <a:latin typeface="Trebuchet MS" pitchFamily="34" charset="0"/>
              </a:rPr>
              <a:t>ţine perceperea cool a brandului şi a genera trial printre influenceri</a:t>
            </a:r>
          </a:p>
          <a:p>
            <a:pPr marL="285750" indent="-285750">
              <a:buFont typeface="Arial" panose="020B0604020202020204" pitchFamily="34" charset="0"/>
              <a:buChar char="•"/>
            </a:pPr>
            <a:endParaRPr lang="ro-RO" sz="1600" dirty="0">
              <a:latin typeface="Trebuchet MS" pitchFamily="34" charset="0"/>
            </a:endParaRPr>
          </a:p>
          <a:p>
            <a:pPr marL="285750" indent="-285750">
              <a:buFont typeface="Arial" panose="020B0604020202020204" pitchFamily="34" charset="0"/>
              <a:buChar char="•"/>
            </a:pPr>
            <a:r>
              <a:rPr lang="ro-RO" sz="1600" b="1" dirty="0">
                <a:solidFill>
                  <a:srgbClr val="C00000"/>
                </a:solidFill>
                <a:latin typeface="Trebuchet MS" panose="020B0603020202020204" pitchFamily="34" charset="0"/>
              </a:rPr>
              <a:t>Reuneşte cele mai importante </a:t>
            </a:r>
            <a:r>
              <a:rPr lang="ro-RO" sz="1600" b="1" dirty="0" smtClean="0">
                <a:solidFill>
                  <a:srgbClr val="C00000"/>
                </a:solidFill>
                <a:latin typeface="Trebuchet MS" panose="020B0603020202020204" pitchFamily="34" charset="0"/>
              </a:rPr>
              <a:t>30+ </a:t>
            </a:r>
            <a:r>
              <a:rPr lang="ro-RO" sz="1600" b="1" dirty="0">
                <a:solidFill>
                  <a:srgbClr val="C00000"/>
                </a:solidFill>
                <a:latin typeface="Trebuchet MS" panose="020B0603020202020204" pitchFamily="34" charset="0"/>
              </a:rPr>
              <a:t>de echipe </a:t>
            </a:r>
            <a:r>
              <a:rPr lang="ro-RO" sz="1600" dirty="0">
                <a:latin typeface="Trebuchet MS" panose="020B0603020202020204" pitchFamily="34" charset="0"/>
              </a:rPr>
              <a:t>din prima ligă a industriei de marcomm, pentru cea mai importantă confruntare </a:t>
            </a:r>
            <a:r>
              <a:rPr lang="ro-RO" sz="1600" dirty="0" smtClean="0">
                <a:latin typeface="Trebuchet MS" panose="020B0603020202020204" pitchFamily="34" charset="0"/>
              </a:rPr>
              <a:t>sportivă la </a:t>
            </a:r>
            <a:r>
              <a:rPr lang="ro-RO" sz="1600" dirty="0">
                <a:latin typeface="Trebuchet MS" panose="020B0603020202020204" pitchFamily="34" charset="0"/>
              </a:rPr>
              <a:t>nivelul întregii </a:t>
            </a:r>
            <a:r>
              <a:rPr lang="ro-RO" sz="1600" dirty="0" smtClean="0">
                <a:latin typeface="Trebuchet MS" panose="020B0603020202020204" pitchFamily="34" charset="0"/>
              </a:rPr>
              <a:t>industrii</a:t>
            </a:r>
          </a:p>
          <a:p>
            <a:pPr marL="285750" indent="-285750">
              <a:buFont typeface="Arial" panose="020B0604020202020204" pitchFamily="34" charset="0"/>
              <a:buChar char="•"/>
            </a:pPr>
            <a:endParaRPr lang="ro-RO" sz="1600" dirty="0">
              <a:latin typeface="Trebuchet MS" pitchFamily="34" charset="0"/>
            </a:endParaRPr>
          </a:p>
          <a:p>
            <a:pPr marL="285750" indent="-285750">
              <a:buFont typeface="Arial" panose="020B0604020202020204" pitchFamily="34" charset="0"/>
              <a:buChar char="•"/>
            </a:pPr>
            <a:r>
              <a:rPr lang="ro-RO" sz="1600" b="1" dirty="0">
                <a:solidFill>
                  <a:srgbClr val="C00000"/>
                </a:solidFill>
                <a:latin typeface="Trebuchet MS" panose="020B0603020202020204" pitchFamily="34" charset="0"/>
              </a:rPr>
              <a:t>Reach excelent </a:t>
            </a:r>
            <a:r>
              <a:rPr lang="ro-RO" sz="1600" dirty="0">
                <a:latin typeface="Trebuchet MS" panose="020B0603020202020204" pitchFamily="34" charset="0"/>
              </a:rPr>
              <a:t>pentru oamenii din marcomm, fani şi suporteri ai lor din </a:t>
            </a:r>
            <a:r>
              <a:rPr lang="ro-RO" sz="1600" dirty="0" smtClean="0">
                <a:latin typeface="Trebuchet MS" panose="020B0603020202020204" pitchFamily="34" charset="0"/>
              </a:rPr>
              <a:t>industriile </a:t>
            </a:r>
            <a:r>
              <a:rPr lang="ro-RO" sz="1600" dirty="0">
                <a:latin typeface="Trebuchet MS" panose="020B0603020202020204" pitchFamily="34" charset="0"/>
              </a:rPr>
              <a:t>creative, prieteni şi o audienţă tangentă industriei</a:t>
            </a:r>
            <a:r>
              <a:rPr lang="en-US" sz="1600" dirty="0" smtClean="0">
                <a:latin typeface="Trebuchet MS" panose="020B0603020202020204" pitchFamily="34" charset="0"/>
              </a:rPr>
              <a:t>:</a:t>
            </a:r>
            <a:r>
              <a:rPr lang="ro-RO" sz="1600" dirty="0" smtClean="0">
                <a:latin typeface="Trebuchet MS" panose="020B0603020202020204" pitchFamily="34" charset="0"/>
              </a:rPr>
              <a:t> </a:t>
            </a:r>
            <a:r>
              <a:rPr lang="ro-RO" sz="1600" b="1" dirty="0" smtClean="0">
                <a:solidFill>
                  <a:srgbClr val="C00000"/>
                </a:solidFill>
                <a:latin typeface="Trebuchet MS" panose="020B0603020202020204" pitchFamily="34" charset="0"/>
              </a:rPr>
              <a:t>peste 5</a:t>
            </a:r>
            <a:r>
              <a:rPr lang="en-US" sz="1600" b="1" dirty="0" smtClean="0">
                <a:solidFill>
                  <a:srgbClr val="C00000"/>
                </a:solidFill>
                <a:latin typeface="Trebuchet MS" panose="020B0603020202020204" pitchFamily="34" charset="0"/>
              </a:rPr>
              <a:t>00.000 </a:t>
            </a:r>
            <a:r>
              <a:rPr lang="ro-RO" sz="1600" b="1" dirty="0" smtClean="0">
                <a:solidFill>
                  <a:srgbClr val="C00000"/>
                </a:solidFill>
                <a:latin typeface="Trebuchet MS" panose="020B0603020202020204" pitchFamily="34" charset="0"/>
              </a:rPr>
              <a:t>oameni în 2013</a:t>
            </a:r>
            <a:r>
              <a:rPr lang="en-US" sz="1600" b="1" dirty="0" smtClean="0">
                <a:solidFill>
                  <a:srgbClr val="C00000"/>
                </a:solidFill>
                <a:latin typeface="Trebuchet MS" panose="020B0603020202020204" pitchFamily="34" charset="0"/>
              </a:rPr>
              <a:t>, </a:t>
            </a:r>
            <a:r>
              <a:rPr lang="ro-RO" sz="1600" b="1" dirty="0">
                <a:solidFill>
                  <a:srgbClr val="C00000"/>
                </a:solidFill>
                <a:latin typeface="Trebuchet MS" panose="020B0603020202020204" pitchFamily="34" charset="0"/>
              </a:rPr>
              <a:t>o campanie de </a:t>
            </a:r>
            <a:r>
              <a:rPr lang="en-US" sz="1600" b="1" dirty="0">
                <a:solidFill>
                  <a:srgbClr val="C00000"/>
                </a:solidFill>
                <a:latin typeface="Trebuchet MS" panose="020B0603020202020204" pitchFamily="34" charset="0"/>
              </a:rPr>
              <a:t>45+ </a:t>
            </a:r>
            <a:r>
              <a:rPr lang="ro-RO" sz="1600" b="1" dirty="0">
                <a:solidFill>
                  <a:srgbClr val="C00000"/>
                </a:solidFill>
                <a:latin typeface="Trebuchet MS" panose="020B0603020202020204" pitchFamily="34" charset="0"/>
              </a:rPr>
              <a:t>zile</a:t>
            </a:r>
            <a:r>
              <a:rPr lang="en-US" sz="1600" b="1" dirty="0">
                <a:solidFill>
                  <a:srgbClr val="C00000"/>
                </a:solidFill>
                <a:latin typeface="Trebuchet MS" panose="020B0603020202020204" pitchFamily="34" charset="0"/>
              </a:rPr>
              <a:t>, </a:t>
            </a:r>
            <a:r>
              <a:rPr lang="ro-RO" sz="1600" b="1" dirty="0">
                <a:solidFill>
                  <a:srgbClr val="C00000"/>
                </a:solidFill>
                <a:latin typeface="Trebuchet MS" panose="020B0603020202020204" pitchFamily="34" charset="0"/>
              </a:rPr>
              <a:t>legând online-ul şi </a:t>
            </a:r>
            <a:r>
              <a:rPr lang="en-US" sz="1600" b="1" dirty="0">
                <a:solidFill>
                  <a:srgbClr val="C00000"/>
                </a:solidFill>
                <a:latin typeface="Trebuchet MS" panose="020B0603020202020204" pitchFamily="34" charset="0"/>
              </a:rPr>
              <a:t>offline</a:t>
            </a:r>
            <a:r>
              <a:rPr lang="ro-RO" sz="1600" b="1" dirty="0">
                <a:solidFill>
                  <a:srgbClr val="C00000"/>
                </a:solidFill>
                <a:latin typeface="Trebuchet MS" panose="020B0603020202020204" pitchFamily="34" charset="0"/>
              </a:rPr>
              <a:t>-ul</a:t>
            </a:r>
            <a:endParaRPr lang="en-US" sz="1600" b="1" dirty="0">
              <a:solidFill>
                <a:srgbClr val="C00000"/>
              </a:solidFill>
              <a:latin typeface="Trebuchet MS" panose="020B0603020202020204" pitchFamily="34" charset="0"/>
            </a:endParaRPr>
          </a:p>
          <a:p>
            <a:pPr marL="285750" indent="-285750">
              <a:buFont typeface="Arial" panose="020B0604020202020204" pitchFamily="34" charset="0"/>
              <a:buChar char="•"/>
            </a:pPr>
            <a:endParaRPr lang="ro-RO" sz="1600" dirty="0" smtClean="0">
              <a:latin typeface="Trebuchet MS" pitchFamily="34" charset="0"/>
            </a:endParaRPr>
          </a:p>
          <a:p>
            <a:pPr marL="285750" indent="-285750">
              <a:buFont typeface="Arial" panose="020B0604020202020204" pitchFamily="34" charset="0"/>
              <a:buChar char="•"/>
            </a:pPr>
            <a:endParaRPr lang="ro-RO" sz="1600" dirty="0">
              <a:latin typeface="Trebuchet MS" pitchFamily="34" charset="0"/>
            </a:endParaRPr>
          </a:p>
        </p:txBody>
      </p:sp>
      <p:sp>
        <p:nvSpPr>
          <p:cNvPr id="13" name="Rectangle 12"/>
          <p:cNvSpPr/>
          <p:nvPr/>
        </p:nvSpPr>
        <p:spPr>
          <a:xfrm>
            <a:off x="3531144" y="766870"/>
            <a:ext cx="5308056" cy="683264"/>
          </a:xfrm>
          <a:prstGeom prst="rect">
            <a:avLst/>
          </a:prstGeom>
        </p:spPr>
        <p:txBody>
          <a:bodyPr wrap="square">
            <a:spAutoFit/>
          </a:bodyPr>
          <a:lstStyle/>
          <a:p>
            <a:pPr marL="285750" indent="-285750" algn="ctr">
              <a:lnSpc>
                <a:spcPct val="120000"/>
              </a:lnSpc>
              <a:buNone/>
              <a:defRPr/>
            </a:pPr>
            <a:r>
              <a:rPr lang="ro-RO" sz="1600" b="1" smtClean="0">
                <a:solidFill>
                  <a:srgbClr val="FF0000"/>
                </a:solidFill>
                <a:latin typeface="Trebuchet MS" panose="020B0603020202020204" pitchFamily="34" charset="0"/>
                <a:cs typeface="Calibri" pitchFamily="34" charset="0"/>
              </a:rPr>
              <a:t>Prima dintre Cupele Agențiilor, acum </a:t>
            </a:r>
            <a:endParaRPr lang="en-US" sz="1600" b="1" smtClean="0">
              <a:solidFill>
                <a:srgbClr val="FF0000"/>
              </a:solidFill>
              <a:latin typeface="Trebuchet MS" panose="020B0603020202020204" pitchFamily="34" charset="0"/>
              <a:cs typeface="Calibri" pitchFamily="34" charset="0"/>
            </a:endParaRPr>
          </a:p>
          <a:p>
            <a:pPr marL="285750" indent="-285750" algn="ctr">
              <a:lnSpc>
                <a:spcPct val="120000"/>
              </a:lnSpc>
              <a:buNone/>
              <a:defRPr/>
            </a:pPr>
            <a:r>
              <a:rPr lang="ro-RO" sz="1600" b="1" smtClean="0">
                <a:solidFill>
                  <a:srgbClr val="FF0000"/>
                </a:solidFill>
                <a:latin typeface="Trebuchet MS" panose="020B0603020202020204" pitchFamily="34" charset="0"/>
                <a:cs typeface="Calibri" pitchFamily="34" charset="0"/>
              </a:rPr>
              <a:t>Cannes-ul fotbalului.</a:t>
            </a:r>
            <a:endParaRPr lang="en-US" sz="1600" b="1" dirty="0">
              <a:latin typeface="Trebuchet MS" panose="020B0603020202020204" pitchFamily="34" charset="0"/>
            </a:endParaRPr>
          </a:p>
        </p:txBody>
      </p:sp>
    </p:spTree>
    <p:extLst>
      <p:ext uri="{BB962C8B-B14F-4D97-AF65-F5344CB8AC3E}">
        <p14:creationId xmlns:p14="http://schemas.microsoft.com/office/powerpoint/2010/main" val="1747948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38114" y="115669"/>
            <a:ext cx="4636206" cy="646331"/>
          </a:xfrm>
          <a:prstGeom prst="rect">
            <a:avLst/>
          </a:prstGeom>
          <a:noFill/>
        </p:spPr>
        <p:txBody>
          <a:bodyPr wrap="none" rtlCol="0">
            <a:spAutoFit/>
          </a:bodyPr>
          <a:lstStyle/>
          <a:p>
            <a:pPr algn="ctr"/>
            <a:r>
              <a:rPr lang="ro-RO" sz="3600" dirty="0" smtClean="0">
                <a:latin typeface="Trebuchet MS" panose="020B0603020202020204" pitchFamily="34" charset="0"/>
              </a:rPr>
              <a:t>Beneficii ale asocierii</a:t>
            </a:r>
            <a:endParaRPr lang="en-US" sz="3600" dirty="0">
              <a:latin typeface="Trebuchet MS" panose="020B0603020202020204" pitchFamily="34" charset="0"/>
            </a:endParaRPr>
          </a:p>
        </p:txBody>
      </p:sp>
      <p:sp>
        <p:nvSpPr>
          <p:cNvPr id="10" name="Rectangle 9"/>
          <p:cNvSpPr/>
          <p:nvPr/>
        </p:nvSpPr>
        <p:spPr>
          <a:xfrm>
            <a:off x="2479025" y="836712"/>
            <a:ext cx="6436375" cy="6740307"/>
          </a:xfrm>
          <a:prstGeom prst="rect">
            <a:avLst/>
          </a:prstGeom>
        </p:spPr>
        <p:txBody>
          <a:bodyPr wrap="square">
            <a:spAutoFit/>
          </a:bodyPr>
          <a:lstStyle/>
          <a:p>
            <a:pPr marL="285750" lvl="0" indent="-285750">
              <a:buFont typeface="Arial" panose="020B0604020202020204" pitchFamily="34" charset="0"/>
              <a:buChar char="•"/>
            </a:pPr>
            <a:r>
              <a:rPr lang="ro-RO" sz="1600" b="1" dirty="0"/>
              <a:t>Pentru agenții: </a:t>
            </a:r>
            <a:r>
              <a:rPr lang="ro-RO" sz="1600" dirty="0"/>
              <a:t>locul unde se pot realiza </a:t>
            </a:r>
            <a:r>
              <a:rPr lang="ro-RO" sz="1600" dirty="0" smtClean="0"/>
              <a:t>activări, </a:t>
            </a:r>
            <a:r>
              <a:rPr lang="ro-RO" sz="1600" dirty="0"/>
              <a:t>demo creativ și competiții dedicate pentru branduri </a:t>
            </a:r>
            <a:r>
              <a:rPr lang="ro-RO" sz="1600" dirty="0" smtClean="0"/>
              <a:t>le care se asociază cu fotbalul, produse de îngrijire personală, beri, echipamente sportive, maşini etc., pentru </a:t>
            </a:r>
            <a:r>
              <a:rPr lang="ro-RO" sz="1600" dirty="0"/>
              <a:t>un public superpremium, cu efect viral important în industria de marcomm</a:t>
            </a:r>
            <a:endParaRPr lang="en-US" sz="1600" dirty="0"/>
          </a:p>
          <a:p>
            <a:pPr marL="285750" lvl="0" indent="-285750">
              <a:buFont typeface="Arial" panose="020B0604020202020204" pitchFamily="34" charset="0"/>
              <a:buChar char="•"/>
            </a:pPr>
            <a:r>
              <a:rPr lang="ro-RO" sz="1600" b="1" dirty="0"/>
              <a:t>Pentru branduri: </a:t>
            </a:r>
            <a:r>
              <a:rPr lang="ro-RO" sz="1600" dirty="0"/>
              <a:t>locul </a:t>
            </a:r>
            <a:r>
              <a:rPr lang="ro-RO" sz="1600" dirty="0" smtClean="0"/>
              <a:t>unde se </a:t>
            </a:r>
            <a:r>
              <a:rPr lang="ro-RO" sz="1600" dirty="0"/>
              <a:t>strâng cei mai </a:t>
            </a:r>
            <a:r>
              <a:rPr lang="ro-RO" sz="1600" dirty="0" smtClean="0"/>
              <a:t>creativi amatori de fotbal, </a:t>
            </a:r>
            <a:r>
              <a:rPr lang="ro-RO" sz="1600" dirty="0"/>
              <a:t>care fac spectacol </a:t>
            </a:r>
            <a:r>
              <a:rPr lang="ro-RO" sz="1600" dirty="0" smtClean="0"/>
              <a:t> și </a:t>
            </a:r>
            <a:r>
              <a:rPr lang="ro-RO" sz="1600" dirty="0"/>
              <a:t>a căror evoluție e urmărită dincolo de publicitate</a:t>
            </a:r>
            <a:endParaRPr lang="en-US" sz="1600" dirty="0"/>
          </a:p>
          <a:p>
            <a:pPr marL="285750" lvl="0" indent="-285750">
              <a:buFont typeface="Arial" panose="020B0604020202020204" pitchFamily="34" charset="0"/>
              <a:buChar char="•"/>
            </a:pPr>
            <a:r>
              <a:rPr lang="ro-RO" sz="1600" b="1" dirty="0"/>
              <a:t>Pentru participanți: </a:t>
            </a:r>
            <a:r>
              <a:rPr lang="ro-RO" sz="1600" dirty="0"/>
              <a:t>locul unui teambuilding și chiul creativ cu industria, luptă de </a:t>
            </a:r>
            <a:r>
              <a:rPr lang="ro-RO" sz="1600" dirty="0" smtClean="0"/>
              <a:t>ego</a:t>
            </a:r>
            <a:endParaRPr lang="ro-RO" sz="1600" dirty="0"/>
          </a:p>
          <a:p>
            <a:pPr marL="285750" lvl="0" indent="-285750">
              <a:buFont typeface="Arial" panose="020B0604020202020204" pitchFamily="34" charset="0"/>
              <a:buChar char="•"/>
            </a:pPr>
            <a:endParaRPr lang="ro-RO" sz="1600" dirty="0" smtClean="0"/>
          </a:p>
          <a:p>
            <a:pPr marL="285750" indent="-285750">
              <a:buFont typeface="Arial" panose="020B0604020202020204" pitchFamily="34" charset="0"/>
              <a:buChar char="•"/>
            </a:pPr>
            <a:endParaRPr lang="ro-RO" sz="1600" dirty="0" smtClean="0"/>
          </a:p>
          <a:p>
            <a:pPr marL="285750" indent="-285750">
              <a:buFont typeface="Arial" panose="020B0604020202020204" pitchFamily="34" charset="0"/>
              <a:buChar char="•"/>
            </a:pPr>
            <a:endParaRPr lang="ro-RO" sz="1600" dirty="0" smtClean="0"/>
          </a:p>
          <a:p>
            <a:pPr marL="285750" indent="-285750">
              <a:buFont typeface="Arial" panose="020B0604020202020204" pitchFamily="34" charset="0"/>
              <a:buChar char="•"/>
            </a:pPr>
            <a:endParaRPr lang="ro-RO" sz="1600" dirty="0" smtClean="0"/>
          </a:p>
          <a:p>
            <a:pPr marL="285750" indent="-285750">
              <a:buFont typeface="Arial" panose="020B0604020202020204" pitchFamily="34" charset="0"/>
              <a:buChar char="•"/>
            </a:pPr>
            <a:r>
              <a:rPr lang="ro-RO" sz="1600" dirty="0" smtClean="0"/>
              <a:t>În general, </a:t>
            </a:r>
            <a:r>
              <a:rPr lang="ro-RO" sz="1600" dirty="0"/>
              <a:t>ei se împart în două categorii: cei care iau competiția extrem de serios, fac antrenamente și sunt puși pe câștigat titlul de </a:t>
            </a:r>
            <a:r>
              <a:rPr lang="ro-RO" sz="1600" i="1" dirty="0"/>
              <a:t>Agenția Anului</a:t>
            </a:r>
            <a:r>
              <a:rPr lang="ro-RO" sz="1600" dirty="0"/>
              <a:t> și cei care vin pentru distracție, axați mai mult pe partea creativă – design-ul de echipament, embleme și alte materiale de suport. </a:t>
            </a:r>
            <a:r>
              <a:rPr lang="ro-RO" sz="1600" dirty="0" smtClean="0"/>
              <a:t>Agențiile </a:t>
            </a:r>
            <a:r>
              <a:rPr lang="ro-RO" sz="1600" dirty="0"/>
              <a:t>își fac echipamente proprii de joc, embleme sportive, pancarte cu mesaje pentru adversari, postere de </a:t>
            </a:r>
            <a:r>
              <a:rPr lang="ro-RO" sz="1600" dirty="0" smtClean="0"/>
              <a:t>echipă</a:t>
            </a:r>
            <a:r>
              <a:rPr lang="ro-RO" sz="1600" dirty="0"/>
              <a:t>.</a:t>
            </a:r>
            <a:endParaRPr lang="en-US" sz="1600" dirty="0"/>
          </a:p>
          <a:p>
            <a:r>
              <a:rPr lang="ro-RO" sz="1600" b="1" dirty="0"/>
              <a:t> </a:t>
            </a:r>
            <a:endParaRPr lang="en-US" sz="1600" dirty="0"/>
          </a:p>
          <a:p>
            <a:pPr marL="285750" indent="-285750">
              <a:buFont typeface="Arial" panose="020B0604020202020204" pitchFamily="34" charset="0"/>
              <a:buChar char="•"/>
            </a:pPr>
            <a:r>
              <a:rPr lang="ro-RO" sz="1600" b="1" dirty="0"/>
              <a:t>Participanți direcți</a:t>
            </a:r>
            <a:r>
              <a:rPr lang="ro-RO" sz="1600" dirty="0"/>
              <a:t>: 4</a:t>
            </a:r>
            <a:r>
              <a:rPr lang="ro-RO" sz="1600" dirty="0" smtClean="0"/>
              <a:t>70+ </a:t>
            </a:r>
            <a:r>
              <a:rPr lang="ro-RO" sz="1600" dirty="0"/>
              <a:t>în cele </a:t>
            </a:r>
            <a:r>
              <a:rPr lang="ro-RO" sz="1600" dirty="0" smtClean="0"/>
              <a:t>2 </a:t>
            </a:r>
            <a:r>
              <a:rPr lang="ro-RO" sz="1600" dirty="0"/>
              <a:t>zile de competiție (</a:t>
            </a:r>
            <a:r>
              <a:rPr lang="ro-RO" sz="1600" dirty="0" smtClean="0"/>
              <a:t>30X9 </a:t>
            </a:r>
            <a:r>
              <a:rPr lang="ro-RO" sz="1600" dirty="0"/>
              <a:t>participanți + </a:t>
            </a:r>
            <a:r>
              <a:rPr lang="ro-RO" sz="1600" dirty="0" smtClean="0"/>
              <a:t>200 </a:t>
            </a:r>
            <a:r>
              <a:rPr lang="ro-RO" sz="1600" dirty="0"/>
              <a:t>suporteri)</a:t>
            </a:r>
            <a:endParaRPr lang="en-US" sz="1600" dirty="0"/>
          </a:p>
          <a:p>
            <a:pPr marL="285750" indent="-285750">
              <a:buFont typeface="Arial" panose="020B0604020202020204" pitchFamily="34" charset="0"/>
              <a:buChar char="•"/>
            </a:pPr>
            <a:r>
              <a:rPr lang="ro-RO" sz="1600" b="1" dirty="0"/>
              <a:t>Reach brand</a:t>
            </a:r>
            <a:r>
              <a:rPr lang="ro-RO" sz="1600" dirty="0"/>
              <a:t>: 500.000+, pentru brandurile cele mai vizibile la Cupă</a:t>
            </a:r>
            <a:endParaRPr lang="en-US" sz="1600" dirty="0"/>
          </a:p>
          <a:p>
            <a:pPr marL="285750" indent="-285750">
              <a:buFont typeface="Arial" panose="020B0604020202020204" pitchFamily="34" charset="0"/>
              <a:buChar char="•"/>
            </a:pPr>
            <a:r>
              <a:rPr lang="ro-RO" sz="1600" b="1" dirty="0"/>
              <a:t>Durată campanie</a:t>
            </a:r>
            <a:r>
              <a:rPr lang="ro-RO" sz="1600" dirty="0"/>
              <a:t>: 10 săptămâni</a:t>
            </a:r>
            <a:endParaRPr lang="en-US" sz="1600" dirty="0"/>
          </a:p>
          <a:p>
            <a:r>
              <a:rPr lang="ro-RO" sz="1600" dirty="0"/>
              <a:t> </a:t>
            </a:r>
            <a:endParaRPr lang="en-US" sz="1600" dirty="0"/>
          </a:p>
          <a:p>
            <a:pPr marL="285750" lvl="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b="1" dirty="0">
              <a:solidFill>
                <a:srgbClr val="C00000"/>
              </a:solidFill>
              <a:latin typeface="Trebuchet MS" panose="020B0603020202020204" pitchFamily="34" charset="0"/>
            </a:endParaRPr>
          </a:p>
        </p:txBody>
      </p:sp>
      <p:sp>
        <p:nvSpPr>
          <p:cNvPr id="15" name="TextBox 14"/>
          <p:cNvSpPr txBox="1"/>
          <p:nvPr/>
        </p:nvSpPr>
        <p:spPr>
          <a:xfrm>
            <a:off x="3775472" y="3284984"/>
            <a:ext cx="3843489" cy="646331"/>
          </a:xfrm>
          <a:prstGeom prst="rect">
            <a:avLst/>
          </a:prstGeom>
          <a:noFill/>
        </p:spPr>
        <p:txBody>
          <a:bodyPr wrap="none" rtlCol="0">
            <a:spAutoFit/>
          </a:bodyPr>
          <a:lstStyle/>
          <a:p>
            <a:pPr algn="ctr"/>
            <a:r>
              <a:rPr lang="ro-RO" sz="3600" dirty="0" smtClean="0">
                <a:latin typeface="Trebuchet MS" panose="020B0603020202020204" pitchFamily="34" charset="0"/>
              </a:rPr>
              <a:t>Profil participanţi</a:t>
            </a:r>
            <a:endParaRPr lang="en-US" sz="3600" dirty="0">
              <a:latin typeface="Trebuchet MS" panose="020B0603020202020204" pitchFamily="34" charset="0"/>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b="10577"/>
          <a:stretch/>
        </p:blipFill>
        <p:spPr>
          <a:xfrm>
            <a:off x="0" y="1"/>
            <a:ext cx="2476500" cy="1470212"/>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408"/>
          <a:stretch/>
        </p:blipFill>
        <p:spPr>
          <a:xfrm>
            <a:off x="-28383" y="1556792"/>
            <a:ext cx="2504883" cy="1656184"/>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12689"/>
          <a:stretch/>
        </p:blipFill>
        <p:spPr>
          <a:xfrm>
            <a:off x="-36512" y="3356992"/>
            <a:ext cx="2513012" cy="1645604"/>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b="8063"/>
          <a:stretch/>
        </p:blipFill>
        <p:spPr>
          <a:xfrm>
            <a:off x="-36511" y="5147574"/>
            <a:ext cx="2520280" cy="1737810"/>
          </a:xfrm>
          <a:prstGeom prst="rect">
            <a:avLst/>
          </a:prstGeom>
        </p:spPr>
      </p:pic>
    </p:spTree>
    <p:extLst>
      <p:ext uri="{BB962C8B-B14F-4D97-AF65-F5344CB8AC3E}">
        <p14:creationId xmlns:p14="http://schemas.microsoft.com/office/powerpoint/2010/main" val="19539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ro-RO" altLang="en-US" dirty="0" smtClean="0"/>
              <a:t>Pentru cine e </a:t>
            </a:r>
            <a:r>
              <a:rPr lang="ro-RO" altLang="en-US" dirty="0" err="1" smtClean="0"/>
              <a:t>ADfel</a:t>
            </a:r>
            <a:endParaRPr lang="en-US" altLang="en-US" dirty="0" smtClean="0"/>
          </a:p>
        </p:txBody>
      </p:sp>
      <p:sp>
        <p:nvSpPr>
          <p:cNvPr id="5123" name="Rectangle 3"/>
          <p:cNvSpPr>
            <a:spLocks noGrp="1" noChangeArrowheads="1"/>
          </p:cNvSpPr>
          <p:nvPr>
            <p:ph type="body" idx="1"/>
          </p:nvPr>
        </p:nvSpPr>
        <p:spPr>
          <a:xfrm>
            <a:off x="457200" y="1196975"/>
            <a:ext cx="8579296" cy="4929188"/>
          </a:xfrm>
        </p:spPr>
        <p:txBody>
          <a:bodyPr/>
          <a:lstStyle/>
          <a:p>
            <a:pPr lvl="0"/>
            <a:endParaRPr lang="ro-RO" altLang="en-US" sz="2000" dirty="0" smtClean="0"/>
          </a:p>
          <a:p>
            <a:pPr lvl="0"/>
            <a:endParaRPr lang="ro-RO" altLang="en-US" sz="2000" dirty="0" smtClean="0"/>
          </a:p>
          <a:p>
            <a:pPr lvl="0"/>
            <a:r>
              <a:rPr lang="ro-RO" sz="2000" b="1" dirty="0" smtClean="0"/>
              <a:t>Pentru </a:t>
            </a:r>
            <a:r>
              <a:rPr lang="ro-RO" sz="2000" b="1" dirty="0"/>
              <a:t>agenții: </a:t>
            </a:r>
            <a:r>
              <a:rPr lang="ro-RO" sz="2000" dirty="0"/>
              <a:t>locul unde se fac cele mai deștepte activări din </a:t>
            </a:r>
            <a:r>
              <a:rPr lang="ro-RO" sz="2000" dirty="0" smtClean="0"/>
              <a:t>Romania,</a:t>
            </a:r>
            <a:br>
              <a:rPr lang="ro-RO" sz="2000" dirty="0" smtClean="0"/>
            </a:br>
            <a:r>
              <a:rPr lang="ro-RO" sz="2000" dirty="0" smtClean="0"/>
              <a:t>care ajută la (</a:t>
            </a:r>
            <a:r>
              <a:rPr lang="ro-RO" sz="2000" dirty="0" err="1" smtClean="0"/>
              <a:t>new</a:t>
            </a:r>
            <a:r>
              <a:rPr lang="ro-RO" sz="2000" dirty="0" smtClean="0"/>
              <a:t>) business și care motivează creativ echipa</a:t>
            </a:r>
            <a:endParaRPr lang="en-US" sz="2000" dirty="0"/>
          </a:p>
          <a:p>
            <a:pPr lvl="0"/>
            <a:r>
              <a:rPr lang="ro-RO" sz="2000" b="1" dirty="0"/>
              <a:t>Pentru branduri: </a:t>
            </a:r>
            <a:r>
              <a:rPr lang="ro-RO" sz="2000" dirty="0"/>
              <a:t>locul unde </a:t>
            </a:r>
            <a:r>
              <a:rPr lang="ro-RO" sz="2000" dirty="0" smtClean="0"/>
              <a:t>7.000 de participanți și 500.000 de oameni</a:t>
            </a:r>
            <a:br>
              <a:rPr lang="ro-RO" sz="2000" dirty="0" smtClean="0"/>
            </a:br>
            <a:r>
              <a:rPr lang="ro-RO" sz="2000" dirty="0" smtClean="0"/>
              <a:t>atinși de campanie chiar </a:t>
            </a:r>
            <a:r>
              <a:rPr lang="ro-RO" sz="2000" dirty="0"/>
              <a:t>sunt interesați </a:t>
            </a:r>
            <a:r>
              <a:rPr lang="ro-RO" sz="2000" dirty="0" smtClean="0"/>
              <a:t>și deseori fascinați de publicitate</a:t>
            </a:r>
            <a:endParaRPr lang="en-US" sz="2000" dirty="0"/>
          </a:p>
          <a:p>
            <a:pPr lvl="0"/>
            <a:r>
              <a:rPr lang="ro-RO" sz="2000" b="1" dirty="0"/>
              <a:t>Pentru participanți: </a:t>
            </a:r>
            <a:r>
              <a:rPr lang="ro-RO" sz="2000" dirty="0"/>
              <a:t>locul unde publicitatea chiar e mișto (din nou)</a:t>
            </a:r>
            <a:endParaRPr lang="en-US" sz="2000" dirty="0"/>
          </a:p>
        </p:txBody>
      </p:sp>
      <p:pic>
        <p:nvPicPr>
          <p:cNvPr id="4" name="Picture 4" descr="http://sphotos-d.ak.fbcdn.net/hphotos-ak-ash3/t1/1150328_564324170296986_2047976626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9600" y="4578544"/>
            <a:ext cx="3315572" cy="22794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http://sphotos-c.ak.fbcdn.net/hphotos-ak-ash3/t1/1151079_562561080473295_1614172675_n.jpg"/>
          <p:cNvPicPr>
            <a:picLocks noChangeAspect="1" noChangeArrowheads="1"/>
          </p:cNvPicPr>
          <p:nvPr/>
        </p:nvPicPr>
        <p:blipFill rotWithShape="1">
          <a:blip r:embed="rId3">
            <a:extLst>
              <a:ext uri="{28A0092B-C50C-407E-A947-70E740481C1C}">
                <a14:useLocalDpi xmlns:a14="http://schemas.microsoft.com/office/drawing/2010/main" val="0"/>
              </a:ext>
            </a:extLst>
          </a:blip>
          <a:srcRect r="27475"/>
          <a:stretch/>
        </p:blipFill>
        <p:spPr bwMode="auto">
          <a:xfrm>
            <a:off x="6657117" y="4581525"/>
            <a:ext cx="2486884" cy="22764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http://sphotos-h.ak.fbcdn.net/hphotos-ak-frc1/t1/1185002_562560947139975_428116717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08" y="4578543"/>
            <a:ext cx="3419144" cy="2269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49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91100" y="115669"/>
            <a:ext cx="2730236" cy="646331"/>
          </a:xfrm>
          <a:prstGeom prst="rect">
            <a:avLst/>
          </a:prstGeom>
          <a:noFill/>
        </p:spPr>
        <p:txBody>
          <a:bodyPr wrap="none" rtlCol="0">
            <a:spAutoFit/>
          </a:bodyPr>
          <a:lstStyle/>
          <a:p>
            <a:pPr algn="ctr"/>
            <a:r>
              <a:rPr lang="ro-RO" sz="3600" dirty="0" smtClean="0">
                <a:latin typeface="Trebuchet MS" panose="020B0603020202020204" pitchFamily="34" charset="0"/>
              </a:rPr>
              <a:t>Case studies</a:t>
            </a:r>
            <a:endParaRPr lang="en-US" sz="3600" dirty="0">
              <a:latin typeface="Trebuchet MS" panose="020B0603020202020204" pitchFamily="34" charset="0"/>
            </a:endParaRPr>
          </a:p>
        </p:txBody>
      </p:sp>
      <p:sp>
        <p:nvSpPr>
          <p:cNvPr id="10" name="Rectangle 9"/>
          <p:cNvSpPr/>
          <p:nvPr/>
        </p:nvSpPr>
        <p:spPr>
          <a:xfrm>
            <a:off x="2479025" y="980728"/>
            <a:ext cx="6436375" cy="4770537"/>
          </a:xfrm>
          <a:prstGeom prst="rect">
            <a:avLst/>
          </a:prstGeom>
        </p:spPr>
        <p:txBody>
          <a:bodyPr wrap="square">
            <a:spAutoFit/>
          </a:bodyPr>
          <a:lstStyle/>
          <a:p>
            <a:pPr marL="285750" indent="-285750">
              <a:buFont typeface="Arial" panose="020B0604020202020204" pitchFamily="34" charset="0"/>
              <a:buChar char="•"/>
            </a:pPr>
            <a:r>
              <a:rPr lang="ro-RO" sz="1600" dirty="0"/>
              <a:t>Ideile și implementarea pentru Cupa Agențiilor la </a:t>
            </a:r>
            <a:r>
              <a:rPr lang="ro-RO" sz="1600" dirty="0" smtClean="0"/>
              <a:t>Fotbal </a:t>
            </a:r>
            <a:r>
              <a:rPr lang="ro-RO" sz="1600" dirty="0"/>
              <a:t>sunt realizate pentru branduri de: agențiile curente / departamentele de marketing sau de IQads sau de ambele </a:t>
            </a:r>
            <a:r>
              <a:rPr lang="ro-RO" sz="1600" dirty="0" smtClean="0"/>
              <a:t>împreună. IQads </a:t>
            </a:r>
            <a:r>
              <a:rPr lang="ro-RO" sz="1600" dirty="0"/>
              <a:t>oferă sprijin pentru oricare din ideile propuse: de la strategie, la prezentare, la implementare</a:t>
            </a:r>
            <a:r>
              <a:rPr lang="ro-RO" sz="1600" dirty="0" smtClean="0"/>
              <a:t>.</a:t>
            </a:r>
          </a:p>
          <a:p>
            <a:pPr marL="285750" indent="-285750">
              <a:buFont typeface="Arial" panose="020B0604020202020204" pitchFamily="34" charset="0"/>
              <a:buChar char="•"/>
            </a:pPr>
            <a:endParaRPr lang="en-US" sz="1600" dirty="0"/>
          </a:p>
          <a:p>
            <a:pPr marL="342900" indent="-342900">
              <a:buFont typeface="+mj-lt"/>
              <a:buAutoNum type="arabicPeriod"/>
            </a:pPr>
            <a:r>
              <a:rPr lang="ro-RO" sz="1600" b="1" dirty="0"/>
              <a:t>Bergenbier</a:t>
            </a:r>
            <a:r>
              <a:rPr lang="ro-RO" sz="1600" dirty="0"/>
              <a:t> </a:t>
            </a:r>
            <a:endParaRPr lang="ro-RO" sz="1600" dirty="0" smtClean="0"/>
          </a:p>
          <a:p>
            <a:r>
              <a:rPr lang="ro-RO" sz="1600" dirty="0" smtClean="0"/>
              <a:t>       Naming </a:t>
            </a:r>
            <a:r>
              <a:rPr lang="ro-RO" sz="1600" dirty="0"/>
              <a:t>sponsor al edițiilor din 2011 și </a:t>
            </a:r>
            <a:r>
              <a:rPr lang="ro-RO" sz="1600" dirty="0" smtClean="0"/>
              <a:t>2012, Bergenbier a profitat de     </a:t>
            </a:r>
          </a:p>
          <a:p>
            <a:r>
              <a:rPr lang="ro-RO" sz="1600" dirty="0"/>
              <a:t> </a:t>
            </a:r>
            <a:r>
              <a:rPr lang="ro-RO" sz="1600" dirty="0" smtClean="0"/>
              <a:t>      un pretext bun de sampling. Acesta a oferit şi toate premiile </a:t>
            </a:r>
          </a:p>
          <a:p>
            <a:r>
              <a:rPr lang="ro-RO" sz="1600" dirty="0"/>
              <a:t> </a:t>
            </a:r>
            <a:r>
              <a:rPr lang="ro-RO" sz="1600" dirty="0" smtClean="0"/>
              <a:t>      participanţilor, beneficiind de cea  mai mare vizibilitate.</a:t>
            </a:r>
            <a:endParaRPr lang="en-US" sz="1600" dirty="0"/>
          </a:p>
          <a:p>
            <a:r>
              <a:rPr lang="ro-RO" sz="1600" dirty="0" smtClean="0"/>
              <a:t>        Video</a:t>
            </a:r>
            <a:r>
              <a:rPr lang="ro-RO" sz="1600" dirty="0"/>
              <a:t>, 4 minute: </a:t>
            </a:r>
            <a:r>
              <a:rPr lang="ro-RO" sz="1600" u="sng" dirty="0">
                <a:hlinkClick r:id="rId2"/>
              </a:rPr>
              <a:t>http://www.iqads.ro/podcast/221</a:t>
            </a:r>
            <a:r>
              <a:rPr lang="ro-RO" sz="1600" dirty="0"/>
              <a:t> </a:t>
            </a:r>
            <a:endParaRPr lang="en-US" sz="1600" dirty="0"/>
          </a:p>
          <a:p>
            <a:r>
              <a:rPr lang="ro-RO" sz="1600" dirty="0"/>
              <a:t> </a:t>
            </a:r>
            <a:endParaRPr lang="en-US" sz="1600" dirty="0"/>
          </a:p>
          <a:p>
            <a:pPr marL="342900" indent="-342900">
              <a:buFont typeface="+mj-lt"/>
              <a:buAutoNum type="arabicPeriod" startAt="2"/>
            </a:pPr>
            <a:r>
              <a:rPr lang="ro-RO" sz="1600" b="1" dirty="0" smtClean="0"/>
              <a:t>Ad Production</a:t>
            </a:r>
            <a:r>
              <a:rPr lang="ro-RO" sz="1600" dirty="0" smtClean="0"/>
              <a:t> </a:t>
            </a:r>
            <a:br>
              <a:rPr lang="ro-RO" sz="1600" dirty="0" smtClean="0"/>
            </a:br>
            <a:r>
              <a:rPr lang="ro-RO" sz="1600" dirty="0" smtClean="0"/>
              <a:t>Ad Production a </a:t>
            </a:r>
            <a:r>
              <a:rPr lang="ro-RO" sz="1600" dirty="0"/>
              <a:t>gândit pentru participanții la CAF 2013 o serie de materiale și provocări care să scoată în evidență serviciile proprii – welcome desk, taraba cu trofee, competiții de embleme, postere </a:t>
            </a:r>
            <a:r>
              <a:rPr lang="ro-RO" sz="1600" dirty="0" smtClean="0"/>
              <a:t>și pancarte</a:t>
            </a:r>
            <a:r>
              <a:rPr lang="ro-RO" sz="1600" dirty="0"/>
              <a:t>, fotopanel</a:t>
            </a:r>
            <a:endParaRPr lang="en-US" sz="1600" dirty="0"/>
          </a:p>
          <a:p>
            <a:r>
              <a:rPr lang="ro-RO" sz="1600" dirty="0" smtClean="0"/>
              <a:t>       Video</a:t>
            </a:r>
            <a:r>
              <a:rPr lang="ro-RO" sz="1600" dirty="0"/>
              <a:t>, 4 minute: </a:t>
            </a:r>
            <a:r>
              <a:rPr lang="ro-RO" sz="1600" u="sng" dirty="0">
                <a:hlinkClick r:id="rId3"/>
              </a:rPr>
              <a:t>http://</a:t>
            </a:r>
            <a:r>
              <a:rPr lang="ro-RO" sz="1600" u="sng" dirty="0" smtClean="0">
                <a:hlinkClick r:id="rId3"/>
              </a:rPr>
              <a:t>www.iqads.ro/podcast/870</a:t>
            </a:r>
            <a:endParaRPr lang="ro-RO" sz="1600" dirty="0" smtClean="0"/>
          </a:p>
          <a:p>
            <a:pPr marL="285750" indent="-285750">
              <a:buFont typeface="Arial" panose="020B0604020202020204" pitchFamily="34" charset="0"/>
              <a:buChar char="•"/>
            </a:pPr>
            <a:endParaRPr lang="ro-RO" sz="1600" dirty="0" smtClean="0"/>
          </a:p>
          <a:p>
            <a:pPr marL="285750" indent="-285750">
              <a:buFont typeface="Arial" panose="020B0604020202020204" pitchFamily="34" charset="0"/>
              <a:buChar char="•"/>
            </a:pPr>
            <a:endParaRPr lang="en-US" sz="1600" b="1" dirty="0">
              <a:solidFill>
                <a:srgbClr val="C00000"/>
              </a:solidFill>
              <a:latin typeface="Trebuchet MS" panose="020B0603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128"/>
            <a:ext cx="2439673" cy="161967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730543"/>
            <a:ext cx="2439673" cy="162644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33" y="3429000"/>
            <a:ext cx="2492896" cy="1655006"/>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b="8097"/>
          <a:stretch/>
        </p:blipFill>
        <p:spPr>
          <a:xfrm>
            <a:off x="-30431" y="5155692"/>
            <a:ext cx="2509455" cy="1729692"/>
          </a:xfrm>
          <a:prstGeom prst="rect">
            <a:avLst/>
          </a:prstGeom>
        </p:spPr>
      </p:pic>
    </p:spTree>
    <p:extLst>
      <p:ext uri="{BB962C8B-B14F-4D97-AF65-F5344CB8AC3E}">
        <p14:creationId xmlns:p14="http://schemas.microsoft.com/office/powerpoint/2010/main" val="34155989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rot="16200000">
            <a:off x="-2705100" y="2705100"/>
            <a:ext cx="68580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6894" y="0"/>
            <a:ext cx="9117106"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rot="16200000">
            <a:off x="7886700" y="5600699"/>
            <a:ext cx="10668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2"/>
          <p:cNvSpPr txBox="1">
            <a:spLocks/>
          </p:cNvSpPr>
          <p:nvPr/>
        </p:nvSpPr>
        <p:spPr>
          <a:xfrm>
            <a:off x="0" y="0"/>
            <a:ext cx="9144000" cy="6858000"/>
          </a:xfrm>
          <a:prstGeom prst="rect">
            <a:avLst/>
          </a:prstGeom>
        </p:spPr>
        <p:txBody>
          <a:bodyPr vert="horz" lIns="91440" tIns="45720" rIns="91440" bIns="45720" rtlCol="0" anchor="ctr">
            <a:normAutofit fontScale="92500" lnSpcReduction="20000"/>
          </a:bodyPr>
          <a:lstStyle>
            <a:lvl1pPr algn="l" defTabSz="914400" rtl="0" eaLnBrk="1" latinLnBrk="0" hangingPunct="1">
              <a:spcBef>
                <a:spcPct val="0"/>
              </a:spcBef>
              <a:buNone/>
              <a:defRPr sz="2800" kern="1200">
                <a:solidFill>
                  <a:schemeClr val="tx1"/>
                </a:solidFill>
                <a:latin typeface="+mj-lt"/>
                <a:ea typeface="+mj-ea"/>
                <a:cs typeface="+mj-cs"/>
              </a:defRPr>
            </a:lvl1pPr>
          </a:lstStyle>
          <a:p>
            <a:pPr marL="342900" indent="-342900" algn="ctr"/>
            <a:r>
              <a:rPr lang="ro-RO" sz="4000" dirty="0" smtClean="0"/>
              <a:t>Dacă tot ai ajuns până aici, dă-ne un semn la:</a:t>
            </a:r>
            <a:r>
              <a:rPr lang="ro-RO" dirty="0" smtClean="0"/>
              <a:t/>
            </a:r>
            <a:br>
              <a:rPr lang="ro-RO" dirty="0" smtClean="0"/>
            </a:br>
            <a:endParaRPr lang="en-US" dirty="0" smtClean="0"/>
          </a:p>
          <a:p>
            <a:pPr marL="342900" indent="-342900" algn="ctr"/>
            <a:r>
              <a:rPr lang="ro-RO" dirty="0" smtClean="0"/>
              <a:t/>
            </a:r>
            <a:br>
              <a:rPr lang="ro-RO" dirty="0" smtClean="0"/>
            </a:br>
            <a:r>
              <a:rPr lang="en-US" sz="2400" b="1" dirty="0"/>
              <a:t>Marin </a:t>
            </a:r>
            <a:r>
              <a:rPr lang="ro-RO" sz="2400" b="1" dirty="0"/>
              <a:t>Preda</a:t>
            </a:r>
            <a:br>
              <a:rPr lang="ro-RO" sz="2400" b="1" dirty="0"/>
            </a:br>
            <a:r>
              <a:rPr lang="ro-RO" sz="2400" dirty="0"/>
              <a:t>Business </a:t>
            </a:r>
            <a:r>
              <a:rPr lang="ro-RO" sz="2400" dirty="0" err="1"/>
              <a:t>Developer</a:t>
            </a:r>
            <a:r>
              <a:rPr lang="ro-RO" sz="2400" dirty="0"/>
              <a:t> Blue Idea</a:t>
            </a:r>
            <a:r>
              <a:rPr lang="en-US" sz="2400" dirty="0">
                <a:solidFill>
                  <a:schemeClr val="bg1">
                    <a:lumMod val="50000"/>
                  </a:schemeClr>
                </a:solidFill>
              </a:rPr>
              <a:t/>
            </a:r>
            <a:br>
              <a:rPr lang="en-US" sz="2400" dirty="0">
                <a:solidFill>
                  <a:schemeClr val="bg1">
                    <a:lumMod val="50000"/>
                  </a:schemeClr>
                </a:solidFill>
              </a:rPr>
            </a:br>
            <a:r>
              <a:rPr lang="ro-RO" sz="2400" dirty="0">
                <a:hlinkClick r:id="rId3"/>
              </a:rPr>
              <a:t>M</a:t>
            </a:r>
            <a:r>
              <a:rPr lang="en-US" sz="2400" dirty="0">
                <a:hlinkClick r:id="rId4"/>
              </a:rPr>
              <a:t>arin@IQads.ro</a:t>
            </a:r>
            <a:r>
              <a:rPr lang="ro-RO" sz="2400" dirty="0"/>
              <a:t> </a:t>
            </a:r>
            <a:r>
              <a:rPr lang="en-US" sz="2400" dirty="0"/>
              <a:t> </a:t>
            </a:r>
            <a:br>
              <a:rPr lang="en-US" sz="2400" dirty="0"/>
            </a:br>
            <a:r>
              <a:rPr lang="ro-RO" sz="2400" dirty="0"/>
              <a:t>+40 </a:t>
            </a:r>
            <a:r>
              <a:rPr lang="en-US" sz="2400" dirty="0"/>
              <a:t>7</a:t>
            </a:r>
            <a:r>
              <a:rPr lang="ro-RO" sz="2400" dirty="0"/>
              <a:t>27 842 813</a:t>
            </a:r>
            <a:br>
              <a:rPr lang="ro-RO" sz="2400" dirty="0"/>
            </a:br>
            <a:endParaRPr lang="ro-RO" sz="2400" dirty="0" smtClean="0"/>
          </a:p>
          <a:p>
            <a:pPr marL="342900" indent="-342900" algn="ctr"/>
            <a:endParaRPr lang="ro-RO" sz="2400" dirty="0" smtClean="0"/>
          </a:p>
          <a:p>
            <a:pPr marL="342900" indent="-342900" algn="ctr"/>
            <a:r>
              <a:rPr lang="ro-RO" sz="2400" b="1" dirty="0" smtClean="0"/>
              <a:t>Adriana </a:t>
            </a:r>
            <a:r>
              <a:rPr lang="ro-RO" sz="2400" b="1" dirty="0" smtClean="0"/>
              <a:t>Jescu</a:t>
            </a:r>
          </a:p>
          <a:p>
            <a:pPr marL="342900" indent="-342900" algn="ctr"/>
            <a:r>
              <a:rPr lang="ro-RO" sz="2400" dirty="0" smtClean="0"/>
              <a:t>Business Developer Blue Idea</a:t>
            </a:r>
          </a:p>
          <a:p>
            <a:pPr marL="342900" indent="-342900" algn="ctr"/>
            <a:r>
              <a:rPr lang="ro-RO" sz="2400" dirty="0">
                <a:hlinkClick r:id="rId5"/>
              </a:rPr>
              <a:t>A</a:t>
            </a:r>
            <a:r>
              <a:rPr lang="ro-RO" sz="2400" dirty="0" smtClean="0">
                <a:hlinkClick r:id="rId5"/>
              </a:rPr>
              <a:t>driana@IQads.ro</a:t>
            </a:r>
            <a:endParaRPr lang="ro-RO" sz="2400" dirty="0" smtClean="0"/>
          </a:p>
          <a:p>
            <a:pPr marL="342900" indent="-342900" algn="ctr"/>
            <a:r>
              <a:rPr lang="ro-RO" sz="2400" dirty="0" smtClean="0"/>
              <a:t>+40 749 058 306</a:t>
            </a:r>
          </a:p>
          <a:p>
            <a:pPr marL="342900" indent="-342900" algn="ctr"/>
            <a:endParaRPr lang="ro-RO" sz="2400" b="1" dirty="0"/>
          </a:p>
          <a:p>
            <a:pPr marL="342900" indent="-342900" algn="ctr"/>
            <a:endParaRPr lang="ro-RO" sz="2400" b="1" dirty="0" smtClean="0"/>
          </a:p>
          <a:p>
            <a:pPr marL="342900" indent="-342900" algn="ctr"/>
            <a:r>
              <a:rPr lang="ro-RO" sz="2400" b="1" dirty="0" smtClean="0"/>
              <a:t>Monica Dudău</a:t>
            </a:r>
          </a:p>
          <a:p>
            <a:pPr marL="342900" indent="-342900" algn="ctr"/>
            <a:r>
              <a:rPr lang="ro-RO" sz="2400" dirty="0" smtClean="0"/>
              <a:t>Senior Project Manager Blue Idea</a:t>
            </a:r>
          </a:p>
          <a:p>
            <a:pPr marL="342900" indent="-342900" algn="ctr"/>
            <a:r>
              <a:rPr lang="ro-RO" sz="2400" dirty="0" smtClean="0">
                <a:hlinkClick r:id="rId6"/>
              </a:rPr>
              <a:t>Monica</a:t>
            </a:r>
            <a:r>
              <a:rPr lang="en-US" sz="2400" dirty="0" smtClean="0">
                <a:hlinkClick r:id="rId6"/>
              </a:rPr>
              <a:t>@IQads.ro</a:t>
            </a:r>
            <a:endParaRPr lang="en-US" sz="2400" dirty="0" smtClean="0"/>
          </a:p>
          <a:p>
            <a:pPr marL="342900" indent="-342900" algn="ctr"/>
            <a:r>
              <a:rPr lang="en-US" sz="2400" dirty="0" smtClean="0"/>
              <a:t>+40 742 040 726</a:t>
            </a:r>
            <a:r>
              <a:rPr lang="ro-RO" sz="2400" b="1" dirty="0" smtClean="0"/>
              <a:t/>
            </a:r>
            <a:br>
              <a:rPr lang="ro-RO" sz="2400" b="1" dirty="0" smtClean="0"/>
            </a:br>
            <a:r>
              <a:rPr lang="ro-RO" sz="2400" b="1" dirty="0" smtClean="0"/>
              <a:t/>
            </a:r>
            <a:br>
              <a:rPr lang="ro-RO" sz="2400" b="1" dirty="0" smtClean="0"/>
            </a:br>
            <a:r>
              <a:rPr lang="ro-RO" sz="2400" b="1" dirty="0" smtClean="0"/>
              <a:t/>
            </a:r>
            <a:br>
              <a:rPr lang="ro-RO" sz="2400" b="1" dirty="0" smtClean="0"/>
            </a:br>
            <a:endParaRPr lang="en-US" sz="2400" dirty="0" smtClean="0"/>
          </a:p>
        </p:txBody>
      </p:sp>
    </p:spTree>
    <p:extLst>
      <p:ext uri="{BB962C8B-B14F-4D97-AF65-F5344CB8AC3E}">
        <p14:creationId xmlns:p14="http://schemas.microsoft.com/office/powerpoint/2010/main" val="3106706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ro-RO" altLang="en-US" smtClean="0"/>
              <a:t>Ce </a:t>
            </a:r>
            <a:r>
              <a:rPr lang="en-US" altLang="en-US" smtClean="0"/>
              <a:t>facem la ADfel?</a:t>
            </a:r>
          </a:p>
        </p:txBody>
      </p:sp>
      <p:sp>
        <p:nvSpPr>
          <p:cNvPr id="11267" name="Rectangle 3"/>
          <p:cNvSpPr>
            <a:spLocks noGrp="1" noChangeArrowheads="1"/>
          </p:cNvSpPr>
          <p:nvPr>
            <p:ph type="body" idx="1"/>
          </p:nvPr>
        </p:nvSpPr>
        <p:spPr>
          <a:xfrm>
            <a:off x="457200" y="1600200"/>
            <a:ext cx="9011344" cy="5257800"/>
          </a:xfrm>
        </p:spPr>
        <p:txBody>
          <a:bodyPr>
            <a:normAutofit fontScale="55000" lnSpcReduction="20000"/>
          </a:bodyPr>
          <a:lstStyle/>
          <a:p>
            <a:pPr eaLnBrk="1" hangingPunct="1">
              <a:lnSpc>
                <a:spcPct val="90000"/>
              </a:lnSpc>
            </a:pPr>
            <a:endParaRPr lang="ro-RO" altLang="en-US" sz="3600" dirty="0" smtClean="0"/>
          </a:p>
          <a:p>
            <a:pPr eaLnBrk="1" hangingPunct="1">
              <a:lnSpc>
                <a:spcPct val="90000"/>
              </a:lnSpc>
            </a:pPr>
            <a:r>
              <a:rPr lang="ro-RO" sz="3600" dirty="0" err="1" smtClean="0"/>
              <a:t>ADfel</a:t>
            </a:r>
            <a:r>
              <a:rPr lang="ro-RO" sz="3600" dirty="0" smtClean="0"/>
              <a:t> reunește oportunități de </a:t>
            </a:r>
            <a:r>
              <a:rPr lang="ro-RO" sz="3600" dirty="0"/>
              <a:t>sponsorizare care însumează </a:t>
            </a:r>
            <a:r>
              <a:rPr lang="ro-RO" sz="3600" dirty="0" smtClean="0"/>
              <a:t>40 de zile,</a:t>
            </a:r>
            <a:r>
              <a:rPr lang="ro-RO" sz="3600" dirty="0"/>
              <a:t/>
            </a:r>
            <a:br>
              <a:rPr lang="ro-RO" sz="3600" dirty="0"/>
            </a:br>
            <a:r>
              <a:rPr lang="ro-RO" sz="3600" dirty="0"/>
              <a:t>din care evenimentul de </a:t>
            </a:r>
            <a:r>
              <a:rPr lang="ro-RO" sz="3600" dirty="0" smtClean="0"/>
              <a:t>7 </a:t>
            </a:r>
            <a:r>
              <a:rPr lang="ro-RO" sz="3600" dirty="0"/>
              <a:t>zile este punctul central:</a:t>
            </a:r>
          </a:p>
          <a:p>
            <a:pPr marL="0" indent="0" eaLnBrk="1" hangingPunct="1">
              <a:lnSpc>
                <a:spcPct val="90000"/>
              </a:lnSpc>
              <a:buNone/>
            </a:pPr>
            <a:r>
              <a:rPr lang="en-US" altLang="en-US" dirty="0" smtClean="0"/>
              <a:t/>
            </a:r>
            <a:br>
              <a:rPr lang="en-US" altLang="en-US" dirty="0" smtClean="0"/>
            </a:br>
            <a:endParaRPr lang="ro-RO" altLang="en-US" sz="3300" dirty="0" smtClean="0"/>
          </a:p>
          <a:p>
            <a:pPr lvl="1" eaLnBrk="1" hangingPunct="1">
              <a:lnSpc>
                <a:spcPct val="90000"/>
              </a:lnSpc>
              <a:spcAft>
                <a:spcPts val="600"/>
              </a:spcAft>
            </a:pPr>
            <a:r>
              <a:rPr lang="ro-RO" altLang="en-US" sz="2500" b="1" dirty="0" smtClean="0"/>
              <a:t>happening-uri şi execuţii </a:t>
            </a:r>
            <a:r>
              <a:rPr lang="ro-RO" altLang="en-US" sz="2500" b="1" dirty="0" err="1" smtClean="0"/>
              <a:t>neconvenţionale</a:t>
            </a:r>
            <a:r>
              <a:rPr lang="ro-RO" altLang="en-US" sz="2500" b="1" dirty="0" smtClean="0"/>
              <a:t> </a:t>
            </a:r>
            <a:r>
              <a:rPr lang="ro-RO" altLang="en-US" sz="2500" dirty="0" smtClean="0"/>
              <a:t>create de cele mai importante branduri</a:t>
            </a:r>
            <a:br>
              <a:rPr lang="ro-RO" altLang="en-US" sz="2500" dirty="0" smtClean="0"/>
            </a:br>
            <a:r>
              <a:rPr lang="ro-RO" altLang="en-US" sz="2500" dirty="0" smtClean="0"/>
              <a:t>cu agențiile lor, cu IQads, sau în parteneriat</a:t>
            </a:r>
            <a:br>
              <a:rPr lang="ro-RO" altLang="en-US" sz="2500" dirty="0" smtClean="0"/>
            </a:br>
            <a:r>
              <a:rPr lang="ro-RO" altLang="en-US" sz="2500" dirty="0" smtClean="0"/>
              <a:t>ex</a:t>
            </a:r>
            <a:r>
              <a:rPr lang="en-AU" altLang="en-US" sz="2500" dirty="0" smtClean="0"/>
              <a:t>: </a:t>
            </a:r>
            <a:r>
              <a:rPr lang="en-AU" altLang="en-US" sz="2500" dirty="0" smtClean="0">
                <a:hlinkClick r:id="rId2"/>
              </a:rPr>
              <a:t>Absolut la </a:t>
            </a:r>
            <a:r>
              <a:rPr lang="en-AU" altLang="en-US" sz="2500" dirty="0" err="1" smtClean="0">
                <a:hlinkClick r:id="rId2"/>
              </a:rPr>
              <a:t>ADfel</a:t>
            </a:r>
            <a:r>
              <a:rPr lang="en-AU" altLang="en-US" sz="2500" dirty="0" smtClean="0">
                <a:hlinkClick r:id="rId2"/>
              </a:rPr>
              <a:t> 2012</a:t>
            </a:r>
            <a:r>
              <a:rPr lang="en-US" altLang="en-US" sz="2500" dirty="0" smtClean="0"/>
              <a:t/>
            </a:r>
            <a:br>
              <a:rPr lang="en-US" altLang="en-US" sz="2500" dirty="0" smtClean="0"/>
            </a:br>
            <a:endParaRPr lang="ro-RO" altLang="en-US" sz="2500" dirty="0" smtClean="0"/>
          </a:p>
          <a:p>
            <a:pPr lvl="1" eaLnBrk="1" hangingPunct="1">
              <a:lnSpc>
                <a:spcPct val="90000"/>
              </a:lnSpc>
              <a:spcAft>
                <a:spcPts val="600"/>
              </a:spcAft>
            </a:pPr>
            <a:r>
              <a:rPr lang="ro-RO" altLang="en-US" sz="2500" b="1" dirty="0" smtClean="0"/>
              <a:t>competiții de creație </a:t>
            </a:r>
            <a:r>
              <a:rPr lang="ro-RO" altLang="en-US" sz="2500" dirty="0" smtClean="0"/>
              <a:t>înainte </a:t>
            </a:r>
            <a:r>
              <a:rPr lang="ro-RO" altLang="en-US" sz="2500" dirty="0" err="1" smtClean="0"/>
              <a:t>şi</a:t>
            </a:r>
            <a:r>
              <a:rPr lang="ro-RO" altLang="en-US" sz="2500" dirty="0" smtClean="0"/>
              <a:t>/sau în timpul şi/sau după eveniment</a:t>
            </a:r>
            <a:r>
              <a:rPr lang="ro-RO" altLang="en-US" sz="2500" dirty="0"/>
              <a:t/>
            </a:r>
            <a:br>
              <a:rPr lang="ro-RO" altLang="en-US" sz="2500" dirty="0"/>
            </a:br>
            <a:r>
              <a:rPr lang="ro-RO" altLang="en-US" sz="2500" dirty="0" smtClean="0"/>
              <a:t>ex</a:t>
            </a:r>
            <a:r>
              <a:rPr lang="en-AU" altLang="en-US" sz="2500" dirty="0" smtClean="0"/>
              <a:t>: </a:t>
            </a:r>
            <a:r>
              <a:rPr lang="en-AU" altLang="en-US" sz="2500" dirty="0" smtClean="0">
                <a:hlinkClick r:id="rId3"/>
              </a:rPr>
              <a:t>Battle of the Six Words by Axe Excite</a:t>
            </a:r>
            <a:r>
              <a:rPr lang="en-US" altLang="en-US" sz="2500" dirty="0" smtClean="0"/>
              <a:t/>
            </a:r>
            <a:br>
              <a:rPr lang="en-US" altLang="en-US" sz="2500" dirty="0" smtClean="0"/>
            </a:br>
            <a:endParaRPr lang="ro-RO" altLang="en-US" sz="2500" dirty="0" smtClean="0"/>
          </a:p>
          <a:p>
            <a:pPr lvl="1">
              <a:lnSpc>
                <a:spcPct val="90000"/>
              </a:lnSpc>
              <a:spcAft>
                <a:spcPts val="600"/>
              </a:spcAft>
            </a:pPr>
            <a:r>
              <a:rPr lang="ro-RO" altLang="en-US" sz="2500" b="1" dirty="0" err="1" smtClean="0"/>
              <a:t>ADfel</a:t>
            </a:r>
            <a:r>
              <a:rPr lang="ro-RO" altLang="en-US" sz="2500" b="1" dirty="0" smtClean="0"/>
              <a:t> </a:t>
            </a:r>
            <a:r>
              <a:rPr lang="ro-RO" altLang="en-US" sz="2500" b="1" dirty="0" err="1" smtClean="0"/>
              <a:t>Galleries</a:t>
            </a:r>
            <a:r>
              <a:rPr lang="ro-RO" altLang="en-US" sz="2500" dirty="0" smtClean="0"/>
              <a:t>, </a:t>
            </a:r>
            <a:r>
              <a:rPr lang="ro-RO" altLang="en-US" sz="2500" dirty="0" err="1" smtClean="0"/>
              <a:t>expoziţie</a:t>
            </a:r>
            <a:r>
              <a:rPr lang="ro-RO" altLang="en-US" sz="2500" dirty="0" smtClean="0"/>
              <a:t> </a:t>
            </a:r>
            <a:r>
              <a:rPr lang="en-US" altLang="en-US" sz="2500" dirty="0" smtClean="0"/>
              <a:t>a </a:t>
            </a:r>
            <a:r>
              <a:rPr lang="en-US" altLang="en-US" sz="2500" dirty="0" err="1" smtClean="0"/>
              <a:t>celor</a:t>
            </a:r>
            <a:r>
              <a:rPr lang="en-US" altLang="en-US" sz="2500" dirty="0" smtClean="0"/>
              <a:t> </a:t>
            </a:r>
            <a:r>
              <a:rPr lang="en-US" altLang="en-US" sz="2500" dirty="0" err="1" smtClean="0"/>
              <a:t>mai</a:t>
            </a:r>
            <a:r>
              <a:rPr lang="en-US" altLang="en-US" sz="2500" dirty="0" smtClean="0"/>
              <a:t> </a:t>
            </a:r>
            <a:r>
              <a:rPr lang="en-US" altLang="en-US" sz="2500" dirty="0" err="1" smtClean="0"/>
              <a:t>bune</a:t>
            </a:r>
            <a:r>
              <a:rPr lang="ro-RO" altLang="en-US" sz="2500" dirty="0" smtClean="0"/>
              <a:t> </a:t>
            </a:r>
            <a:r>
              <a:rPr lang="ro-RO" altLang="en-US" sz="2500" dirty="0" err="1" smtClean="0"/>
              <a:t>neconvenţionale</a:t>
            </a:r>
            <a:r>
              <a:rPr lang="ro-RO" altLang="en-US" sz="2500" dirty="0" smtClean="0"/>
              <a:t> din lume (inclusiv RO)</a:t>
            </a:r>
            <a:br>
              <a:rPr lang="ro-RO" altLang="en-US" sz="2500" dirty="0" smtClean="0"/>
            </a:br>
            <a:r>
              <a:rPr lang="ro-RO" altLang="en-US" sz="2500" dirty="0" smtClean="0"/>
              <a:t>ex: </a:t>
            </a:r>
            <a:r>
              <a:rPr lang="ro-RO" altLang="en-US" sz="2500" dirty="0" err="1">
                <a:hlinkClick r:id="rId4"/>
              </a:rPr>
              <a:t>ADfel</a:t>
            </a:r>
            <a:r>
              <a:rPr lang="ro-RO" altLang="en-US" sz="2500" dirty="0">
                <a:hlinkClick r:id="rId4"/>
              </a:rPr>
              <a:t> </a:t>
            </a:r>
            <a:r>
              <a:rPr lang="ro-RO" altLang="en-US" sz="2500" dirty="0" err="1" smtClean="0">
                <a:hlinkClick r:id="rId4"/>
              </a:rPr>
              <a:t>Galleries</a:t>
            </a:r>
            <a:r>
              <a:rPr lang="ro-RO" altLang="en-US" sz="2500" dirty="0" smtClean="0">
                <a:hlinkClick r:id="rId4"/>
              </a:rPr>
              <a:t> 2013</a:t>
            </a:r>
            <a:r>
              <a:rPr lang="en-US" altLang="en-US" sz="2500" dirty="0" smtClean="0"/>
              <a:t/>
            </a:r>
            <a:br>
              <a:rPr lang="en-US" altLang="en-US" sz="2500" dirty="0" smtClean="0"/>
            </a:br>
            <a:endParaRPr lang="ro-RO" altLang="en-US" sz="2500" dirty="0" smtClean="0"/>
          </a:p>
          <a:p>
            <a:pPr lvl="1">
              <a:lnSpc>
                <a:spcPct val="90000"/>
              </a:lnSpc>
              <a:spcAft>
                <a:spcPts val="600"/>
              </a:spcAft>
            </a:pPr>
            <a:r>
              <a:rPr lang="ro-RO" altLang="en-US" sz="2500" b="1" dirty="0" smtClean="0"/>
              <a:t>Zilele Culturale </a:t>
            </a:r>
            <a:r>
              <a:rPr lang="ro-RO" altLang="en-US" sz="2500" b="1" dirty="0" err="1" smtClean="0"/>
              <a:t>ADfel</a:t>
            </a:r>
            <a:r>
              <a:rPr lang="ro-RO" altLang="en-US" sz="2500" dirty="0" smtClean="0"/>
              <a:t>, în care fundaţii, ONG-uri şi alte </a:t>
            </a:r>
            <a:r>
              <a:rPr lang="ro-RO" altLang="en-US" sz="2500" dirty="0" err="1" smtClean="0"/>
              <a:t>instituţii</a:t>
            </a:r>
            <a:r>
              <a:rPr lang="ro-RO" altLang="en-US" sz="2500" dirty="0" smtClean="0"/>
              <a:t> culturale </a:t>
            </a:r>
            <a:r>
              <a:rPr lang="ro-RO" altLang="en-US" sz="2500" dirty="0" err="1" smtClean="0"/>
              <a:t>şi</a:t>
            </a:r>
            <a:r>
              <a:rPr lang="ro-RO" altLang="en-US" sz="2500" dirty="0" smtClean="0"/>
              <a:t> sociale</a:t>
            </a:r>
            <a:br>
              <a:rPr lang="ro-RO" altLang="en-US" sz="2500" dirty="0" smtClean="0"/>
            </a:br>
            <a:r>
              <a:rPr lang="ro-RO" altLang="en-US" sz="2500" dirty="0" err="1" smtClean="0"/>
              <a:t>îşi</a:t>
            </a:r>
            <a:r>
              <a:rPr lang="ro-RO" altLang="en-US" sz="2500" dirty="0" smtClean="0"/>
              <a:t> promovează </a:t>
            </a:r>
            <a:r>
              <a:rPr lang="ro-RO" altLang="en-US" sz="2500" dirty="0" err="1" smtClean="0"/>
              <a:t>neconvenţional</a:t>
            </a:r>
            <a:r>
              <a:rPr lang="ro-RO" altLang="en-US" sz="2500" dirty="0" smtClean="0"/>
              <a:t> </a:t>
            </a:r>
            <a:r>
              <a:rPr lang="ro-RO" altLang="en-US" sz="2500" dirty="0" err="1" smtClean="0"/>
              <a:t>initiaţivele</a:t>
            </a:r>
            <a:r>
              <a:rPr lang="ro-RO" altLang="en-US" sz="2500" dirty="0" smtClean="0"/>
              <a:t/>
            </a:r>
            <a:br>
              <a:rPr lang="ro-RO" altLang="en-US" sz="2500" dirty="0" smtClean="0"/>
            </a:br>
            <a:r>
              <a:rPr lang="ro-RO" altLang="en-US" sz="2500" dirty="0" smtClean="0"/>
              <a:t>ex: </a:t>
            </a:r>
            <a:r>
              <a:rPr lang="ro-RO" altLang="en-US" sz="2500" dirty="0">
                <a:hlinkClick r:id="rId5"/>
              </a:rPr>
              <a:t>Zi</a:t>
            </a:r>
            <a:r>
              <a:rPr lang="en-US" altLang="en-US" sz="2500" dirty="0" err="1">
                <a:hlinkClick r:id="rId5"/>
              </a:rPr>
              <a:t>lele</a:t>
            </a:r>
            <a:r>
              <a:rPr lang="ro-RO" altLang="en-US" sz="2500" dirty="0">
                <a:hlinkClick r:id="rId5"/>
              </a:rPr>
              <a:t> Cultural</a:t>
            </a:r>
            <a:r>
              <a:rPr lang="en-US" altLang="en-US" sz="2500" dirty="0">
                <a:hlinkClick r:id="rId5"/>
              </a:rPr>
              <a:t>e</a:t>
            </a:r>
            <a:r>
              <a:rPr lang="ro-RO" altLang="en-US" sz="2500" dirty="0">
                <a:hlinkClick r:id="rId5"/>
              </a:rPr>
              <a:t> </a:t>
            </a:r>
            <a:r>
              <a:rPr lang="ro-RO" altLang="en-US" sz="2500" dirty="0" err="1" smtClean="0">
                <a:hlinkClick r:id="rId5"/>
              </a:rPr>
              <a:t>ADfel</a:t>
            </a:r>
            <a:r>
              <a:rPr lang="ro-RO" altLang="en-US" sz="2500" dirty="0" smtClean="0">
                <a:hlinkClick r:id="rId5"/>
              </a:rPr>
              <a:t> 2013</a:t>
            </a:r>
            <a:r>
              <a:rPr lang="en-US" altLang="en-US" sz="2500" dirty="0" smtClean="0"/>
              <a:t/>
            </a:r>
            <a:br>
              <a:rPr lang="en-US" altLang="en-US" sz="2500" dirty="0" smtClean="0"/>
            </a:br>
            <a:endParaRPr lang="ro-RO" altLang="en-US" sz="2500" dirty="0" smtClean="0"/>
          </a:p>
          <a:p>
            <a:pPr lvl="1">
              <a:lnSpc>
                <a:spcPct val="90000"/>
              </a:lnSpc>
              <a:spcAft>
                <a:spcPts val="600"/>
              </a:spcAft>
            </a:pPr>
            <a:r>
              <a:rPr lang="ro-RO" altLang="en-US" sz="2500" b="1" dirty="0" err="1" smtClean="0"/>
              <a:t>Grand</a:t>
            </a:r>
            <a:r>
              <a:rPr lang="ro-RO" altLang="en-US" sz="2500" b="1" dirty="0" smtClean="0"/>
              <a:t> </a:t>
            </a:r>
            <a:r>
              <a:rPr lang="ro-RO" altLang="en-US" sz="2500" b="1" dirty="0" err="1" smtClean="0"/>
              <a:t>Spoof</a:t>
            </a:r>
            <a:r>
              <a:rPr lang="ro-RO" altLang="en-US" sz="2500" dirty="0" smtClean="0"/>
              <a:t>, singurul concurs de parodii publicitare din România</a:t>
            </a:r>
            <a:br>
              <a:rPr lang="ro-RO" altLang="en-US" sz="2500" dirty="0" smtClean="0"/>
            </a:br>
            <a:r>
              <a:rPr lang="ro-RO" altLang="en-US" sz="2500" dirty="0" smtClean="0"/>
              <a:t>ex: </a:t>
            </a:r>
            <a:r>
              <a:rPr lang="ro-RO" altLang="en-US" sz="2500" dirty="0" err="1" smtClean="0">
                <a:hlinkClick r:id="rId6"/>
              </a:rPr>
              <a:t>GrandSpoof</a:t>
            </a:r>
            <a:r>
              <a:rPr lang="ro-RO" altLang="en-US" sz="2500" dirty="0" smtClean="0">
                <a:hlinkClick r:id="rId6"/>
              </a:rPr>
              <a:t> 2013</a:t>
            </a:r>
            <a:endParaRPr lang="ro-RO" altLang="en-US" sz="2500" dirty="0" smtClean="0"/>
          </a:p>
          <a:p>
            <a:pPr lvl="1">
              <a:lnSpc>
                <a:spcPct val="90000"/>
              </a:lnSpc>
              <a:spcAft>
                <a:spcPts val="600"/>
              </a:spcAft>
            </a:pPr>
            <a:endParaRPr lang="ro-RO" altLang="en-US" sz="2500" dirty="0" smtClean="0"/>
          </a:p>
          <a:p>
            <a:pPr lvl="1">
              <a:lnSpc>
                <a:spcPct val="90000"/>
              </a:lnSpc>
              <a:spcAft>
                <a:spcPts val="600"/>
              </a:spcAft>
            </a:pPr>
            <a:r>
              <a:rPr lang="ro-RO" altLang="en-US" sz="2500" b="1" dirty="0" smtClean="0"/>
              <a:t>Atelierele IQads </a:t>
            </a:r>
            <a:r>
              <a:rPr lang="ro-RO" altLang="en-US" sz="2500" b="1" dirty="0" err="1" smtClean="0"/>
              <a:t>Kadett</a:t>
            </a:r>
            <a:r>
              <a:rPr lang="ro-RO" altLang="en-US" sz="2500" dirty="0" smtClean="0"/>
              <a:t>, s</a:t>
            </a:r>
            <a:r>
              <a:rPr lang="ro-RO" sz="2500" dirty="0" smtClean="0"/>
              <a:t>esiune </a:t>
            </a:r>
            <a:r>
              <a:rPr lang="ro-RO" sz="2500" dirty="0"/>
              <a:t>de traininguri intensive pentru </a:t>
            </a:r>
            <a:r>
              <a:rPr lang="ro-RO" sz="2500" dirty="0" smtClean="0"/>
              <a:t>tinerii</a:t>
            </a:r>
            <a:br>
              <a:rPr lang="ro-RO" sz="2500" dirty="0" smtClean="0"/>
            </a:br>
            <a:r>
              <a:rPr lang="ro-RO" sz="2500" dirty="0" smtClean="0"/>
              <a:t>aspiranți la </a:t>
            </a:r>
            <a:r>
              <a:rPr lang="ro-RO" sz="2500" dirty="0"/>
              <a:t>o carieră în </a:t>
            </a:r>
            <a:r>
              <a:rPr lang="ro-RO" sz="2500" dirty="0" smtClean="0"/>
              <a:t>marcomm</a:t>
            </a:r>
            <a:endParaRPr lang="en-US" sz="2500" dirty="0"/>
          </a:p>
          <a:p>
            <a:pPr lvl="1" eaLnBrk="1" hangingPunct="1">
              <a:lnSpc>
                <a:spcPct val="90000"/>
              </a:lnSpc>
            </a:pPr>
            <a:endParaRPr lang="en-US" altLang="en-US" sz="1800" dirty="0" smtClean="0"/>
          </a:p>
        </p:txBody>
      </p:sp>
      <p:pic>
        <p:nvPicPr>
          <p:cNvPr id="4" name="Picture 9" descr="ADfel_logo_TRANSPAREN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1520" y="6003180"/>
            <a:ext cx="10080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4184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Same Side Corner Rectangle 1"/>
          <p:cNvSpPr/>
          <p:nvPr/>
        </p:nvSpPr>
        <p:spPr>
          <a:xfrm>
            <a:off x="0" y="4868863"/>
            <a:ext cx="9144000" cy="1989137"/>
          </a:xfrm>
          <a:prstGeom prst="snip2SameRect">
            <a:avLst>
              <a:gd name="adj1" fmla="val 50000"/>
              <a:gd name="adj2" fmla="val 0"/>
            </a:avLst>
          </a:prstGeom>
          <a:solidFill>
            <a:srgbClr val="B2B2B2"/>
          </a:solidFill>
          <a:ln>
            <a:noFill/>
          </a:ln>
        </p:spPr>
        <p:style>
          <a:lnRef idx="3">
            <a:schemeClr val="lt1"/>
          </a:lnRef>
          <a:fillRef idx="1">
            <a:schemeClr val="accent3"/>
          </a:fillRef>
          <a:effectRef idx="1">
            <a:schemeClr val="accent3"/>
          </a:effectRef>
          <a:fontRef idx="minor">
            <a:schemeClr val="lt1"/>
          </a:fontRef>
        </p:style>
        <p:txBody>
          <a:bodyPr anchor="ctr"/>
          <a:lstStyle/>
          <a:p>
            <a:pPr algn="ctr">
              <a:defRPr/>
            </a:pPr>
            <a:endParaRPr lang="ro-RO">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Snip Same Side Corner Rectangle 4"/>
          <p:cNvSpPr/>
          <p:nvPr/>
        </p:nvSpPr>
        <p:spPr>
          <a:xfrm flipV="1">
            <a:off x="0" y="-26988"/>
            <a:ext cx="9144000" cy="2054226"/>
          </a:xfrm>
          <a:prstGeom prst="snip2SameRect">
            <a:avLst>
              <a:gd name="adj1" fmla="val 50000"/>
              <a:gd name="adj2" fmla="val 0"/>
            </a:avLst>
          </a:prstGeom>
          <a:solidFill>
            <a:srgbClr val="B2B2B2"/>
          </a:solidFill>
          <a:ln>
            <a:noFill/>
          </a:ln>
        </p:spPr>
        <p:style>
          <a:lnRef idx="3">
            <a:schemeClr val="lt1"/>
          </a:lnRef>
          <a:fillRef idx="1">
            <a:schemeClr val="accent3"/>
          </a:fillRef>
          <a:effectRef idx="1">
            <a:schemeClr val="accent3"/>
          </a:effectRef>
          <a:fontRef idx="minor">
            <a:schemeClr val="lt1"/>
          </a:fontRef>
        </p:style>
        <p:txBody>
          <a:bodyPr anchor="ctr"/>
          <a:lstStyle/>
          <a:p>
            <a:pPr algn="ctr">
              <a:defRPr/>
            </a:pPr>
            <a:endParaRPr lang="ro-RO">
              <a:solidFill>
                <a:srgbClr val="FFFFFF"/>
              </a:solidFill>
            </a:endParaRPr>
          </a:p>
        </p:txBody>
      </p:sp>
      <p:sp>
        <p:nvSpPr>
          <p:cNvPr id="44036" name="Rectangle 4"/>
          <p:cNvSpPr>
            <a:spLocks noChangeArrowheads="1"/>
          </p:cNvSpPr>
          <p:nvPr/>
        </p:nvSpPr>
        <p:spPr bwMode="auto">
          <a:xfrm>
            <a:off x="2196071" y="2590800"/>
            <a:ext cx="50403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400">
                <a:solidFill>
                  <a:schemeClr val="tx1"/>
                </a:solidFill>
                <a:latin typeface="Calibri" panose="020F0502020204030204" pitchFamily="34" charset="0"/>
              </a:defRPr>
            </a:lvl1pPr>
            <a:lvl2pPr marL="742950" indent="-285750" eaLnBrk="0" hangingPunct="0">
              <a:spcBef>
                <a:spcPct val="20000"/>
              </a:spcBef>
              <a:buChar char="–"/>
              <a:defRPr sz="2000">
                <a:solidFill>
                  <a:schemeClr val="tx1"/>
                </a:solidFill>
                <a:latin typeface="Calibri" panose="020F0502020204030204" pitchFamily="34" charset="0"/>
              </a:defRPr>
            </a:lvl2pPr>
            <a:lvl3pPr marL="1143000" indent="-228600" eaLnBrk="0" hangingPunct="0">
              <a:spcBef>
                <a:spcPct val="20000"/>
              </a:spcBef>
              <a:buChar char="•"/>
              <a:defRPr>
                <a:solidFill>
                  <a:schemeClr val="tx1"/>
                </a:solidFill>
                <a:latin typeface="Calibri" panose="020F0502020204030204" pitchFamily="34" charset="0"/>
              </a:defRPr>
            </a:lvl3pPr>
            <a:lvl4pPr marL="1600200" indent="-228600" eaLnBrk="0" hangingPunct="0">
              <a:spcBef>
                <a:spcPct val="20000"/>
              </a:spcBef>
              <a:buChar char="–"/>
              <a:defRPr sz="1600">
                <a:solidFill>
                  <a:schemeClr val="tx1"/>
                </a:solidFill>
                <a:latin typeface="Calibri" panose="020F0502020204030204" pitchFamily="34" charset="0"/>
              </a:defRPr>
            </a:lvl4pPr>
            <a:lvl5pPr marL="2057400" indent="-228600" eaLnBrk="0" hangingPunct="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eaLnBrk="1" hangingPunct="1">
              <a:spcBef>
                <a:spcPct val="0"/>
              </a:spcBef>
              <a:buFontTx/>
              <a:buNone/>
            </a:pPr>
            <a:r>
              <a:rPr lang="ro-RO" altLang="en-US" sz="2000" b="1" dirty="0" smtClean="0">
                <a:solidFill>
                  <a:srgbClr val="3286AE"/>
                </a:solidFill>
                <a:latin typeface="Trebuchet MS" panose="020B0603020202020204" pitchFamily="34" charset="0"/>
              </a:rPr>
              <a:t>40 </a:t>
            </a:r>
            <a:r>
              <a:rPr lang="ro-RO" altLang="en-US" sz="2000" b="1" dirty="0">
                <a:solidFill>
                  <a:srgbClr val="3286AE"/>
                </a:solidFill>
                <a:latin typeface="Trebuchet MS" panose="020B0603020202020204" pitchFamily="34" charset="0"/>
              </a:rPr>
              <a:t>de zile de campanie</a:t>
            </a:r>
          </a:p>
          <a:p>
            <a:pPr algn="ctr" eaLnBrk="1" hangingPunct="1">
              <a:spcBef>
                <a:spcPct val="0"/>
              </a:spcBef>
              <a:buFontTx/>
              <a:buNone/>
            </a:pPr>
            <a:endParaRPr lang="ro-RO" altLang="en-US" sz="2000" b="1" dirty="0">
              <a:solidFill>
                <a:srgbClr val="3286AE"/>
              </a:solidFill>
              <a:latin typeface="Trebuchet MS" panose="020B0603020202020204" pitchFamily="34" charset="0"/>
            </a:endParaRPr>
          </a:p>
          <a:p>
            <a:pPr algn="ctr" eaLnBrk="1" hangingPunct="1">
              <a:spcBef>
                <a:spcPct val="0"/>
              </a:spcBef>
              <a:buFontTx/>
              <a:buNone/>
            </a:pPr>
            <a:r>
              <a:rPr lang="ro-RO" altLang="en-US" sz="2000" b="1" dirty="0" smtClean="0">
                <a:solidFill>
                  <a:srgbClr val="3286AE"/>
                </a:solidFill>
                <a:latin typeface="Trebuchet MS" panose="020B0603020202020204" pitchFamily="34" charset="0"/>
              </a:rPr>
              <a:t>7 </a:t>
            </a:r>
            <a:r>
              <a:rPr lang="ro-RO" altLang="en-US" sz="2000" b="1" dirty="0">
                <a:solidFill>
                  <a:srgbClr val="3286AE"/>
                </a:solidFill>
                <a:latin typeface="Trebuchet MS" panose="020B0603020202020204" pitchFamily="34" charset="0"/>
              </a:rPr>
              <a:t>zile de eveniment offline</a:t>
            </a:r>
          </a:p>
          <a:p>
            <a:pPr algn="ctr" eaLnBrk="1" hangingPunct="1">
              <a:spcBef>
                <a:spcPct val="0"/>
              </a:spcBef>
              <a:buFontTx/>
              <a:buNone/>
            </a:pPr>
            <a:r>
              <a:rPr lang="en-US" altLang="en-US" sz="2000" b="1" dirty="0">
                <a:solidFill>
                  <a:srgbClr val="3286AE"/>
                </a:solidFill>
                <a:latin typeface="Trebuchet MS" panose="020B0603020202020204" pitchFamily="34" charset="0"/>
              </a:rPr>
              <a:t>7</a:t>
            </a:r>
            <a:r>
              <a:rPr lang="ro-RO" altLang="en-US" sz="2000" b="1" dirty="0">
                <a:solidFill>
                  <a:srgbClr val="3286AE"/>
                </a:solidFill>
                <a:latin typeface="Trebuchet MS" panose="020B0603020202020204" pitchFamily="34" charset="0"/>
              </a:rPr>
              <a:t>.000 de </a:t>
            </a:r>
            <a:r>
              <a:rPr lang="ro-RO" altLang="en-US" sz="2000" b="1" dirty="0" err="1">
                <a:solidFill>
                  <a:srgbClr val="3286AE"/>
                </a:solidFill>
                <a:latin typeface="Trebuchet MS" panose="020B0603020202020204" pitchFamily="34" charset="0"/>
              </a:rPr>
              <a:t>participanţi</a:t>
            </a:r>
            <a:r>
              <a:rPr lang="ro-RO" altLang="en-US" sz="2000" b="1" dirty="0">
                <a:solidFill>
                  <a:srgbClr val="3286AE"/>
                </a:solidFill>
                <a:latin typeface="Trebuchet MS" panose="020B0603020202020204" pitchFamily="34" charset="0"/>
              </a:rPr>
              <a:t> </a:t>
            </a:r>
            <a:endParaRPr lang="ro-RO" altLang="en-US" sz="2000" b="1" dirty="0" smtClean="0">
              <a:solidFill>
                <a:srgbClr val="3286AE"/>
              </a:solidFill>
              <a:latin typeface="Trebuchet MS" panose="020B0603020202020204" pitchFamily="34" charset="0"/>
            </a:endParaRPr>
          </a:p>
          <a:p>
            <a:pPr algn="ctr" eaLnBrk="1" hangingPunct="1">
              <a:spcBef>
                <a:spcPct val="0"/>
              </a:spcBef>
              <a:buFontTx/>
              <a:buNone/>
            </a:pPr>
            <a:endParaRPr lang="ro-RO" altLang="en-US" sz="2000" b="1" dirty="0">
              <a:solidFill>
                <a:srgbClr val="3286AE"/>
              </a:solidFill>
              <a:latin typeface="Trebuchet MS" panose="020B0603020202020204" pitchFamily="34" charset="0"/>
            </a:endParaRPr>
          </a:p>
          <a:p>
            <a:pPr algn="ctr" eaLnBrk="1" hangingPunct="1">
              <a:spcBef>
                <a:spcPct val="0"/>
              </a:spcBef>
              <a:buFontTx/>
              <a:buNone/>
            </a:pPr>
            <a:r>
              <a:rPr lang="ro-RO" altLang="en-US" sz="2000" b="1" dirty="0" err="1" smtClean="0">
                <a:solidFill>
                  <a:srgbClr val="3286AE"/>
                </a:solidFill>
                <a:latin typeface="Trebuchet MS" panose="020B0603020202020204" pitchFamily="34" charset="0"/>
              </a:rPr>
              <a:t>reach</a:t>
            </a:r>
            <a:r>
              <a:rPr lang="en-US" altLang="en-US" sz="2000" b="1" dirty="0" smtClean="0">
                <a:solidFill>
                  <a:srgbClr val="3286AE"/>
                </a:solidFill>
                <a:latin typeface="Trebuchet MS" panose="020B0603020202020204" pitchFamily="34" charset="0"/>
              </a:rPr>
              <a:t> </a:t>
            </a:r>
            <a:r>
              <a:rPr lang="ro-RO" altLang="en-US" sz="2000" b="1" dirty="0" smtClean="0">
                <a:solidFill>
                  <a:srgbClr val="3286AE"/>
                </a:solidFill>
                <a:latin typeface="Trebuchet MS" panose="020B0603020202020204" pitchFamily="34" charset="0"/>
              </a:rPr>
              <a:t>al </a:t>
            </a:r>
            <a:r>
              <a:rPr lang="ro-RO" altLang="en-US" sz="2000" b="1" dirty="0">
                <a:solidFill>
                  <a:srgbClr val="3286AE"/>
                </a:solidFill>
                <a:latin typeface="Trebuchet MS" panose="020B0603020202020204" pitchFamily="34" charset="0"/>
              </a:rPr>
              <a:t>brandului în asociere cu </a:t>
            </a:r>
            <a:r>
              <a:rPr lang="ro-RO" altLang="en-US" sz="2000" b="1" dirty="0" err="1">
                <a:solidFill>
                  <a:srgbClr val="3286AE"/>
                </a:solidFill>
                <a:latin typeface="Trebuchet MS" panose="020B0603020202020204" pitchFamily="34" charset="0"/>
              </a:rPr>
              <a:t>ADfel</a:t>
            </a:r>
            <a:r>
              <a:rPr lang="ro-RO" altLang="en-US" sz="2000" b="1" dirty="0">
                <a:solidFill>
                  <a:srgbClr val="3286AE"/>
                </a:solidFill>
                <a:latin typeface="Trebuchet MS" panose="020B0603020202020204" pitchFamily="34" charset="0"/>
              </a:rPr>
              <a:t>: </a:t>
            </a:r>
            <a:r>
              <a:rPr lang="en-US" altLang="en-US" sz="2000" b="1" dirty="0">
                <a:solidFill>
                  <a:srgbClr val="3286AE"/>
                </a:solidFill>
                <a:latin typeface="Trebuchet MS" panose="020B0603020202020204" pitchFamily="34" charset="0"/>
              </a:rPr>
              <a:t>500.000+ </a:t>
            </a:r>
            <a:r>
              <a:rPr lang="en-US" altLang="en-US" sz="2000" b="1" dirty="0" err="1">
                <a:solidFill>
                  <a:srgbClr val="3286AE"/>
                </a:solidFill>
                <a:latin typeface="Trebuchet MS" panose="020B0603020202020204" pitchFamily="34" charset="0"/>
              </a:rPr>
              <a:t>oameni</a:t>
            </a:r>
            <a:endParaRPr lang="en-US" altLang="en-US" sz="2000" b="1" dirty="0">
              <a:solidFill>
                <a:srgbClr val="3286AE"/>
              </a:solidFill>
              <a:latin typeface="Trebuchet MS" panose="020B0603020202020204" pitchFamily="34" charset="0"/>
            </a:endParaRPr>
          </a:p>
        </p:txBody>
      </p:sp>
      <p:sp>
        <p:nvSpPr>
          <p:cNvPr id="44037" name="Rectangle 4"/>
          <p:cNvSpPr>
            <a:spLocks noChangeArrowheads="1"/>
          </p:cNvSpPr>
          <p:nvPr/>
        </p:nvSpPr>
        <p:spPr bwMode="auto">
          <a:xfrm>
            <a:off x="684213" y="5330825"/>
            <a:ext cx="7991475"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400">
                <a:solidFill>
                  <a:schemeClr val="tx1"/>
                </a:solidFill>
                <a:latin typeface="Calibri" panose="020F0502020204030204" pitchFamily="34" charset="0"/>
              </a:defRPr>
            </a:lvl1pPr>
            <a:lvl2pPr marL="742950" indent="-285750" eaLnBrk="0" hangingPunct="0">
              <a:spcBef>
                <a:spcPct val="20000"/>
              </a:spcBef>
              <a:buChar char="–"/>
              <a:defRPr sz="2000">
                <a:solidFill>
                  <a:schemeClr val="tx1"/>
                </a:solidFill>
                <a:latin typeface="Calibri" panose="020F0502020204030204" pitchFamily="34" charset="0"/>
              </a:defRPr>
            </a:lvl2pPr>
            <a:lvl3pPr marL="1143000" indent="-228600" eaLnBrk="0" hangingPunct="0">
              <a:spcBef>
                <a:spcPct val="20000"/>
              </a:spcBef>
              <a:buChar char="•"/>
              <a:defRPr>
                <a:solidFill>
                  <a:schemeClr val="tx1"/>
                </a:solidFill>
                <a:latin typeface="Calibri" panose="020F0502020204030204" pitchFamily="34" charset="0"/>
              </a:defRPr>
            </a:lvl3pPr>
            <a:lvl4pPr marL="1600200" indent="-228600" eaLnBrk="0" hangingPunct="0">
              <a:spcBef>
                <a:spcPct val="20000"/>
              </a:spcBef>
              <a:buChar char="–"/>
              <a:defRPr sz="1600">
                <a:solidFill>
                  <a:schemeClr val="tx1"/>
                </a:solidFill>
                <a:latin typeface="Calibri" panose="020F0502020204030204" pitchFamily="34" charset="0"/>
              </a:defRPr>
            </a:lvl4pPr>
            <a:lvl5pPr marL="2057400" indent="-228600" eaLnBrk="0" hangingPunct="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eaLnBrk="1" hangingPunct="1">
              <a:spcBef>
                <a:spcPct val="0"/>
              </a:spcBef>
              <a:buFontTx/>
              <a:buNone/>
            </a:pPr>
            <a:r>
              <a:rPr lang="ro-RO" altLang="en-US" sz="2800" b="1" dirty="0" err="1">
                <a:solidFill>
                  <a:srgbClr val="FFFFFF"/>
                </a:solidFill>
                <a:latin typeface="Trebuchet MS" panose="020B0603020202020204" pitchFamily="34" charset="0"/>
              </a:rPr>
              <a:t>execuţii</a:t>
            </a:r>
            <a:r>
              <a:rPr lang="ro-RO" altLang="en-US" sz="2800" b="1" dirty="0">
                <a:solidFill>
                  <a:srgbClr val="FFFFFF"/>
                </a:solidFill>
                <a:latin typeface="Trebuchet MS" panose="020B0603020202020204" pitchFamily="34" charset="0"/>
              </a:rPr>
              <a:t> inovative </a:t>
            </a:r>
            <a:r>
              <a:rPr lang="ro-RO" altLang="en-US" sz="2800" b="1" dirty="0" err="1">
                <a:solidFill>
                  <a:srgbClr val="FFFFFF"/>
                </a:solidFill>
                <a:latin typeface="Trebuchet MS" panose="020B0603020202020204" pitchFamily="34" charset="0"/>
              </a:rPr>
              <a:t>şi</a:t>
            </a:r>
            <a:r>
              <a:rPr lang="ro-RO" altLang="en-US" sz="2800" b="1" dirty="0">
                <a:solidFill>
                  <a:srgbClr val="FFFFFF"/>
                </a:solidFill>
                <a:latin typeface="Trebuchet MS" panose="020B0603020202020204" pitchFamily="34" charset="0"/>
              </a:rPr>
              <a:t>/sau </a:t>
            </a:r>
            <a:r>
              <a:rPr lang="ro-RO" altLang="en-US" sz="2800" b="1" dirty="0" err="1">
                <a:solidFill>
                  <a:srgbClr val="FFFFFF"/>
                </a:solidFill>
                <a:latin typeface="Trebuchet MS" panose="020B0603020202020204" pitchFamily="34" charset="0"/>
              </a:rPr>
              <a:t>happeninguri</a:t>
            </a:r>
            <a:r>
              <a:rPr lang="ro-RO" altLang="en-US" sz="2800" b="1" dirty="0">
                <a:solidFill>
                  <a:srgbClr val="FFFFFF"/>
                </a:solidFill>
                <a:latin typeface="Trebuchet MS" panose="020B0603020202020204" pitchFamily="34" charset="0"/>
              </a:rPr>
              <a:t> </a:t>
            </a:r>
            <a:r>
              <a:rPr lang="ro-RO" altLang="en-US" sz="2800" b="1" dirty="0" err="1" smtClean="0">
                <a:solidFill>
                  <a:srgbClr val="FFFFFF"/>
                </a:solidFill>
                <a:latin typeface="Trebuchet MS" panose="020B0603020202020204" pitchFamily="34" charset="0"/>
              </a:rPr>
              <a:t>smart</a:t>
            </a:r>
            <a:endParaRPr lang="en-US" altLang="en-US" sz="2800" b="1" dirty="0">
              <a:solidFill>
                <a:srgbClr val="FFFFFF"/>
              </a:solidFill>
              <a:latin typeface="Trebuchet MS" panose="020B0603020202020204" pitchFamily="34" charset="0"/>
            </a:endParaRPr>
          </a:p>
        </p:txBody>
      </p:sp>
      <p:sp>
        <p:nvSpPr>
          <p:cNvPr id="44038" name="Rectangle 4"/>
          <p:cNvSpPr>
            <a:spLocks noChangeArrowheads="1"/>
          </p:cNvSpPr>
          <p:nvPr/>
        </p:nvSpPr>
        <p:spPr bwMode="auto">
          <a:xfrm>
            <a:off x="144463" y="2590800"/>
            <a:ext cx="27717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eaLnBrk="0" hangingPunct="0">
              <a:spcBef>
                <a:spcPct val="20000"/>
              </a:spcBef>
              <a:buChar char="•"/>
              <a:defRPr sz="2400">
                <a:solidFill>
                  <a:schemeClr val="tx1"/>
                </a:solidFill>
                <a:latin typeface="Calibri" panose="020F0502020204030204" pitchFamily="34" charset="0"/>
              </a:defRPr>
            </a:lvl1pPr>
            <a:lvl2pPr marL="742950" indent="-285750" eaLnBrk="0" hangingPunct="0">
              <a:spcBef>
                <a:spcPct val="20000"/>
              </a:spcBef>
              <a:buChar char="–"/>
              <a:defRPr sz="2000">
                <a:solidFill>
                  <a:schemeClr val="tx1"/>
                </a:solidFill>
                <a:latin typeface="Calibri" panose="020F0502020204030204" pitchFamily="34" charset="0"/>
              </a:defRPr>
            </a:lvl2pPr>
            <a:lvl3pPr marL="1143000" indent="-228600" eaLnBrk="0" hangingPunct="0">
              <a:spcBef>
                <a:spcPct val="20000"/>
              </a:spcBef>
              <a:buChar char="•"/>
              <a:defRPr>
                <a:solidFill>
                  <a:schemeClr val="tx1"/>
                </a:solidFill>
                <a:latin typeface="Calibri" panose="020F0502020204030204" pitchFamily="34" charset="0"/>
              </a:defRPr>
            </a:lvl3pPr>
            <a:lvl4pPr marL="1600200" indent="-228600" eaLnBrk="0" hangingPunct="0">
              <a:spcBef>
                <a:spcPct val="20000"/>
              </a:spcBef>
              <a:buChar char="–"/>
              <a:defRPr sz="1600">
                <a:solidFill>
                  <a:schemeClr val="tx1"/>
                </a:solidFill>
                <a:latin typeface="Calibri" panose="020F0502020204030204" pitchFamily="34" charset="0"/>
              </a:defRPr>
            </a:lvl4pPr>
            <a:lvl5pPr marL="2057400" indent="-228600" eaLnBrk="0" hangingPunct="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marL="0" indent="0" eaLnBrk="1" hangingPunct="1">
              <a:spcBef>
                <a:spcPct val="0"/>
              </a:spcBef>
              <a:buNone/>
            </a:pPr>
            <a:r>
              <a:rPr lang="ro-RO" altLang="en-US" sz="2000" dirty="0">
                <a:solidFill>
                  <a:srgbClr val="808080"/>
                </a:solidFill>
                <a:latin typeface="Trebuchet MS" panose="020B0603020202020204" pitchFamily="34" charset="0"/>
              </a:rPr>
              <a:t>campanie </a:t>
            </a:r>
            <a:r>
              <a:rPr lang="ro-RO" altLang="en-US" sz="2000" dirty="0" smtClean="0">
                <a:solidFill>
                  <a:srgbClr val="808080"/>
                </a:solidFill>
                <a:latin typeface="Trebuchet MS" panose="020B0603020202020204" pitchFamily="34" charset="0"/>
              </a:rPr>
              <a:t>dedicată</a:t>
            </a:r>
            <a:br>
              <a:rPr lang="ro-RO" altLang="en-US" sz="2000" dirty="0" smtClean="0">
                <a:solidFill>
                  <a:srgbClr val="808080"/>
                </a:solidFill>
                <a:latin typeface="Trebuchet MS" panose="020B0603020202020204" pitchFamily="34" charset="0"/>
              </a:rPr>
            </a:br>
            <a:r>
              <a:rPr lang="ro-RO" altLang="en-US" sz="2000" dirty="0" smtClean="0">
                <a:solidFill>
                  <a:srgbClr val="808080"/>
                </a:solidFill>
                <a:latin typeface="Trebuchet MS" panose="020B0603020202020204" pitchFamily="34" charset="0"/>
              </a:rPr>
              <a:t>(online, radio, print)</a:t>
            </a:r>
          </a:p>
          <a:p>
            <a:pPr marL="0" indent="0" eaLnBrk="1" hangingPunct="1">
              <a:spcBef>
                <a:spcPct val="0"/>
              </a:spcBef>
              <a:buNone/>
            </a:pPr>
            <a:endParaRPr lang="ro-RO" altLang="en-US" sz="2000" dirty="0" smtClean="0">
              <a:solidFill>
                <a:srgbClr val="808080"/>
              </a:solidFill>
              <a:latin typeface="Trebuchet MS" panose="020B0603020202020204" pitchFamily="34" charset="0"/>
            </a:endParaRPr>
          </a:p>
          <a:p>
            <a:pPr marL="0" indent="0" eaLnBrk="1" hangingPunct="1">
              <a:spcBef>
                <a:spcPct val="0"/>
              </a:spcBef>
              <a:buNone/>
            </a:pPr>
            <a:r>
              <a:rPr lang="ro-RO" altLang="en-US" sz="2000" dirty="0" smtClean="0">
                <a:solidFill>
                  <a:srgbClr val="808080"/>
                </a:solidFill>
                <a:latin typeface="Trebuchet MS" panose="020B0603020202020204" pitchFamily="34" charset="0"/>
              </a:rPr>
              <a:t>campanie editorială</a:t>
            </a:r>
            <a:br>
              <a:rPr lang="ro-RO" altLang="en-US" sz="2000" dirty="0" smtClean="0">
                <a:solidFill>
                  <a:srgbClr val="808080"/>
                </a:solidFill>
                <a:latin typeface="Trebuchet MS" panose="020B0603020202020204" pitchFamily="34" charset="0"/>
              </a:rPr>
            </a:br>
            <a:r>
              <a:rPr lang="ro-RO" altLang="en-US" sz="2000" dirty="0" smtClean="0">
                <a:solidFill>
                  <a:srgbClr val="808080"/>
                </a:solidFill>
                <a:latin typeface="Trebuchet MS" panose="020B0603020202020204" pitchFamily="34" charset="0"/>
              </a:rPr>
              <a:t>(articole, PR)</a:t>
            </a:r>
            <a:endParaRPr lang="ro-RO" altLang="en-US" sz="2000" dirty="0">
              <a:solidFill>
                <a:srgbClr val="808080"/>
              </a:solidFill>
              <a:latin typeface="Trebuchet MS" panose="020B0603020202020204" pitchFamily="34" charset="0"/>
            </a:endParaRPr>
          </a:p>
        </p:txBody>
      </p:sp>
      <p:sp>
        <p:nvSpPr>
          <p:cNvPr id="11276" name="Rectangle 4"/>
          <p:cNvSpPr>
            <a:spLocks noChangeArrowheads="1"/>
          </p:cNvSpPr>
          <p:nvPr/>
        </p:nvSpPr>
        <p:spPr bwMode="auto">
          <a:xfrm>
            <a:off x="6516216" y="2696947"/>
            <a:ext cx="2519834"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defRPr/>
            </a:pPr>
            <a:r>
              <a:rPr lang="ro-RO" dirty="0" err="1">
                <a:solidFill>
                  <a:srgbClr val="808080"/>
                </a:solidFill>
                <a:latin typeface="Trebuchet MS" pitchFamily="34" charset="0"/>
              </a:rPr>
              <a:t>c</a:t>
            </a:r>
            <a:r>
              <a:rPr lang="en-AU" dirty="0" err="1">
                <a:solidFill>
                  <a:srgbClr val="808080"/>
                </a:solidFill>
                <a:latin typeface="Trebuchet MS" pitchFamily="34" charset="0"/>
              </a:rPr>
              <a:t>ompeti</a:t>
            </a:r>
            <a:r>
              <a:rPr lang="ro-RO" dirty="0" err="1">
                <a:solidFill>
                  <a:srgbClr val="808080"/>
                </a:solidFill>
                <a:latin typeface="Trebuchet MS" pitchFamily="34" charset="0"/>
              </a:rPr>
              <a:t>ţii</a:t>
            </a:r>
            <a:r>
              <a:rPr lang="ro-RO" dirty="0">
                <a:solidFill>
                  <a:srgbClr val="808080"/>
                </a:solidFill>
                <a:latin typeface="Trebuchet MS" pitchFamily="34" charset="0"/>
              </a:rPr>
              <a:t> </a:t>
            </a:r>
            <a:r>
              <a:rPr lang="ro-RO" dirty="0" err="1" smtClean="0">
                <a:solidFill>
                  <a:srgbClr val="808080"/>
                </a:solidFill>
                <a:latin typeface="Trebuchet MS" pitchFamily="34" charset="0"/>
              </a:rPr>
              <a:t>creaţie</a:t>
            </a:r>
            <a:endParaRPr lang="ro-RO" dirty="0">
              <a:solidFill>
                <a:srgbClr val="808080"/>
              </a:solidFill>
              <a:latin typeface="Trebuchet MS" pitchFamily="34" charset="0"/>
            </a:endParaRPr>
          </a:p>
          <a:p>
            <a:pPr marL="342900" indent="-342900" algn="r">
              <a:buFontTx/>
              <a:buChar char="-"/>
              <a:defRPr/>
            </a:pPr>
            <a:endParaRPr lang="ro-RO" sz="2000" dirty="0">
              <a:solidFill>
                <a:srgbClr val="808080"/>
              </a:solidFill>
              <a:latin typeface="Trebuchet MS" pitchFamily="34" charset="0"/>
            </a:endParaRPr>
          </a:p>
          <a:p>
            <a:pPr algn="r">
              <a:defRPr/>
            </a:pPr>
            <a:r>
              <a:rPr lang="ro-RO" dirty="0" err="1" smtClean="0">
                <a:solidFill>
                  <a:srgbClr val="808080"/>
                </a:solidFill>
                <a:latin typeface="Trebuchet MS" pitchFamily="34" charset="0"/>
              </a:rPr>
              <a:t>buzz</a:t>
            </a:r>
            <a:r>
              <a:rPr lang="ro-RO" dirty="0">
                <a:solidFill>
                  <a:srgbClr val="808080"/>
                </a:solidFill>
                <a:latin typeface="Trebuchet MS" pitchFamily="34" charset="0"/>
              </a:rPr>
              <a:t>, viralizare</a:t>
            </a:r>
            <a:r>
              <a:rPr lang="en-US" dirty="0">
                <a:solidFill>
                  <a:srgbClr val="808080"/>
                </a:solidFill>
                <a:latin typeface="Trebuchet MS" pitchFamily="34" charset="0"/>
              </a:rPr>
              <a:t>, re</a:t>
            </a:r>
            <a:r>
              <a:rPr lang="ro-RO" dirty="0">
                <a:solidFill>
                  <a:srgbClr val="808080"/>
                </a:solidFill>
                <a:latin typeface="Trebuchet MS" pitchFamily="34" charset="0"/>
              </a:rPr>
              <a:t>ţele sociale</a:t>
            </a:r>
            <a:endParaRPr lang="en-US" dirty="0">
              <a:solidFill>
                <a:srgbClr val="808080"/>
              </a:solidFill>
              <a:latin typeface="Trebuchet MS" pitchFamily="34" charset="0"/>
            </a:endParaRPr>
          </a:p>
        </p:txBody>
      </p:sp>
      <p:sp>
        <p:nvSpPr>
          <p:cNvPr id="44041" name="Rectangle 4"/>
          <p:cNvSpPr>
            <a:spLocks noChangeArrowheads="1"/>
          </p:cNvSpPr>
          <p:nvPr/>
        </p:nvSpPr>
        <p:spPr bwMode="auto">
          <a:xfrm>
            <a:off x="0" y="0"/>
            <a:ext cx="91440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2400">
                <a:solidFill>
                  <a:schemeClr val="tx1"/>
                </a:solidFill>
                <a:latin typeface="Calibri" panose="020F0502020204030204" pitchFamily="34" charset="0"/>
              </a:defRPr>
            </a:lvl1pPr>
            <a:lvl2pPr marL="742950" indent="-285750" eaLnBrk="0" hangingPunct="0">
              <a:spcBef>
                <a:spcPct val="20000"/>
              </a:spcBef>
              <a:buChar char="–"/>
              <a:defRPr sz="2000">
                <a:solidFill>
                  <a:schemeClr val="tx1"/>
                </a:solidFill>
                <a:latin typeface="Calibri" panose="020F0502020204030204" pitchFamily="34" charset="0"/>
              </a:defRPr>
            </a:lvl2pPr>
            <a:lvl3pPr marL="1143000" indent="-228600" eaLnBrk="0" hangingPunct="0">
              <a:spcBef>
                <a:spcPct val="20000"/>
              </a:spcBef>
              <a:buChar char="•"/>
              <a:defRPr>
                <a:solidFill>
                  <a:schemeClr val="tx1"/>
                </a:solidFill>
                <a:latin typeface="Calibri" panose="020F0502020204030204" pitchFamily="34" charset="0"/>
              </a:defRPr>
            </a:lvl3pPr>
            <a:lvl4pPr marL="1600200" indent="-228600" eaLnBrk="0" hangingPunct="0">
              <a:spcBef>
                <a:spcPct val="20000"/>
              </a:spcBef>
              <a:buChar char="–"/>
              <a:defRPr sz="1600">
                <a:solidFill>
                  <a:schemeClr val="tx1"/>
                </a:solidFill>
                <a:latin typeface="Calibri" panose="020F0502020204030204" pitchFamily="34" charset="0"/>
              </a:defRPr>
            </a:lvl4pPr>
            <a:lvl5pPr marL="2057400" indent="-228600" eaLnBrk="0" hangingPunct="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ctr" eaLnBrk="1" hangingPunct="1">
              <a:spcBef>
                <a:spcPct val="0"/>
              </a:spcBef>
              <a:buFontTx/>
              <a:buNone/>
            </a:pPr>
            <a:r>
              <a:rPr lang="ro-RO" altLang="en-US" sz="2800" b="1" dirty="0">
                <a:solidFill>
                  <a:srgbClr val="FFFFFF"/>
                </a:solidFill>
                <a:latin typeface="Trebuchet MS" panose="020B0603020202020204" pitchFamily="34" charset="0"/>
              </a:rPr>
              <a:t>Promovarea </a:t>
            </a:r>
            <a:r>
              <a:rPr lang="ro-RO" altLang="en-US" sz="2800" b="1" dirty="0" smtClean="0">
                <a:solidFill>
                  <a:srgbClr val="FFFFFF"/>
                </a:solidFill>
                <a:latin typeface="Trebuchet MS" panose="020B0603020202020204" pitchFamily="34" charset="0"/>
              </a:rPr>
              <a:t>dedicată brandului</a:t>
            </a:r>
            <a:endParaRPr lang="en-US" altLang="en-US" sz="2800" b="1" dirty="0">
              <a:solidFill>
                <a:srgbClr val="FFFFFF"/>
              </a:solidFill>
              <a:latin typeface="Trebuchet MS" panose="020B0603020202020204" pitchFamily="34" charset="0"/>
            </a:endParaRPr>
          </a:p>
        </p:txBody>
      </p:sp>
      <p:sp>
        <p:nvSpPr>
          <p:cNvPr id="44042" name="Rectangle 4"/>
          <p:cNvSpPr>
            <a:spLocks noChangeArrowheads="1"/>
          </p:cNvSpPr>
          <p:nvPr/>
        </p:nvSpPr>
        <p:spPr bwMode="auto">
          <a:xfrm>
            <a:off x="2658153" y="841375"/>
            <a:ext cx="1584325" cy="841375"/>
          </a:xfrm>
          <a:prstGeom prst="rect">
            <a:avLst/>
          </a:prstGeom>
          <a:noFill/>
          <a:ln>
            <a:noFill/>
          </a:ln>
          <a:extLst/>
        </p:spPr>
        <p:txBody>
          <a:bodyPr anchor="ctr"/>
          <a:lstStyle>
            <a:lvl1pPr eaLnBrk="0" hangingPunct="0">
              <a:spcBef>
                <a:spcPct val="20000"/>
              </a:spcBef>
              <a:buChar char="•"/>
              <a:defRPr sz="2400">
                <a:solidFill>
                  <a:schemeClr val="tx1"/>
                </a:solidFill>
                <a:latin typeface="Calibri" panose="020F0502020204030204" pitchFamily="34" charset="0"/>
              </a:defRPr>
            </a:lvl1pPr>
            <a:lvl2pPr marL="742950" indent="-285750" eaLnBrk="0" hangingPunct="0">
              <a:spcBef>
                <a:spcPct val="20000"/>
              </a:spcBef>
              <a:buChar char="–"/>
              <a:defRPr sz="2000">
                <a:solidFill>
                  <a:schemeClr val="tx1"/>
                </a:solidFill>
                <a:latin typeface="Calibri" panose="020F0502020204030204" pitchFamily="34" charset="0"/>
              </a:defRPr>
            </a:lvl2pPr>
            <a:lvl3pPr marL="1143000" indent="-228600" eaLnBrk="0" hangingPunct="0">
              <a:spcBef>
                <a:spcPct val="20000"/>
              </a:spcBef>
              <a:buChar char="•"/>
              <a:defRPr>
                <a:solidFill>
                  <a:schemeClr val="tx1"/>
                </a:solidFill>
                <a:latin typeface="Calibri" panose="020F0502020204030204" pitchFamily="34" charset="0"/>
              </a:defRPr>
            </a:lvl3pPr>
            <a:lvl4pPr marL="1600200" indent="-228600" eaLnBrk="0" hangingPunct="0">
              <a:spcBef>
                <a:spcPct val="20000"/>
              </a:spcBef>
              <a:buChar char="–"/>
              <a:defRPr sz="1600">
                <a:solidFill>
                  <a:schemeClr val="tx1"/>
                </a:solidFill>
                <a:latin typeface="Calibri" panose="020F0502020204030204" pitchFamily="34" charset="0"/>
              </a:defRPr>
            </a:lvl4pPr>
            <a:lvl5pPr marL="2057400" indent="-228600" eaLnBrk="0" hangingPunct="0">
              <a:spcBef>
                <a:spcPct val="20000"/>
              </a:spcBef>
              <a:buChar char="»"/>
              <a:defRPr sz="1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1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1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1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1600">
                <a:solidFill>
                  <a:schemeClr val="tx1"/>
                </a:solidFill>
                <a:latin typeface="Calibri" panose="020F0502020204030204" pitchFamily="34" charset="0"/>
              </a:defRPr>
            </a:lvl9pPr>
          </a:lstStyle>
          <a:p>
            <a:pPr algn="r" eaLnBrk="1" hangingPunct="1">
              <a:spcBef>
                <a:spcPct val="0"/>
              </a:spcBef>
              <a:buFontTx/>
              <a:buNone/>
            </a:pPr>
            <a:r>
              <a:rPr lang="ro-RO" altLang="en-US" sz="2800" b="1" dirty="0" smtClean="0">
                <a:solidFill>
                  <a:schemeClr val="bg1"/>
                </a:solidFill>
                <a:latin typeface="Trebuchet MS" panose="020B0603020202020204" pitchFamily="34" charset="0"/>
              </a:rPr>
              <a:t>BRAND</a:t>
            </a:r>
            <a:endParaRPr lang="en-US" altLang="en-US" sz="2800" b="1" dirty="0">
              <a:solidFill>
                <a:schemeClr val="bg1"/>
              </a:solidFill>
              <a:latin typeface="Trebuchet MS" panose="020B0603020202020204" pitchFamily="34" charset="0"/>
            </a:endParaRPr>
          </a:p>
        </p:txBody>
      </p:sp>
      <p:pic>
        <p:nvPicPr>
          <p:cNvPr id="44043" name="Picture 9" descr="ADfel_logo_TRANSPARE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6038" y="887413"/>
            <a:ext cx="10080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ross 12"/>
          <p:cNvSpPr/>
          <p:nvPr/>
        </p:nvSpPr>
        <p:spPr bwMode="auto">
          <a:xfrm>
            <a:off x="4468813" y="1038225"/>
            <a:ext cx="434975" cy="434975"/>
          </a:xfrm>
          <a:prstGeom prst="plus">
            <a:avLst>
              <a:gd name="adj" fmla="val 41326"/>
            </a:avLst>
          </a:prstGeom>
          <a:solidFill>
            <a:srgbClr val="FFFFFF"/>
          </a:solidFill>
          <a:ln w="25400" cap="flat" cmpd="sng" algn="ctr">
            <a:solidFill>
              <a:srgbClr val="FFFFFF"/>
            </a:solidFill>
            <a:prstDash val="solid"/>
            <a:headEnd type="none" w="med" len="med"/>
            <a:tailEnd type="none" w="med" len="med"/>
          </a:ln>
          <a:effectLs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ro-RO" sz="1800" b="0" i="0" u="none" strike="noStrike" kern="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66116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ro-RO" altLang="en-US" dirty="0" smtClean="0"/>
              <a:t>Coordonatele ediţiei </a:t>
            </a:r>
            <a:r>
              <a:rPr lang="en-US" altLang="en-US" dirty="0" smtClean="0"/>
              <a:t>201</a:t>
            </a:r>
            <a:r>
              <a:rPr lang="ro-RO" altLang="en-US" dirty="0" smtClean="0"/>
              <a:t>4</a:t>
            </a:r>
            <a:endParaRPr lang="en-US" altLang="en-US" dirty="0" smtClean="0"/>
          </a:p>
        </p:txBody>
      </p:sp>
      <p:sp>
        <p:nvSpPr>
          <p:cNvPr id="8195" name="Rectangle 3"/>
          <p:cNvSpPr>
            <a:spLocks noGrp="1" noChangeArrowheads="1"/>
          </p:cNvSpPr>
          <p:nvPr>
            <p:ph type="body" idx="1"/>
          </p:nvPr>
        </p:nvSpPr>
        <p:spPr/>
        <p:txBody>
          <a:bodyPr/>
          <a:lstStyle/>
          <a:p>
            <a:pPr marL="0" indent="0">
              <a:buFontTx/>
              <a:buNone/>
            </a:pPr>
            <a:endParaRPr lang="en-US" altLang="en-US" sz="1800" b="1" dirty="0" smtClean="0"/>
          </a:p>
          <a:p>
            <a:pPr marL="0" indent="0">
              <a:buFontTx/>
              <a:buNone/>
            </a:pPr>
            <a:r>
              <a:rPr lang="en-US" altLang="en-US" sz="2000" b="1" dirty="0" err="1" smtClean="0"/>
              <a:t>Durata</a:t>
            </a:r>
            <a:r>
              <a:rPr lang="en-US" altLang="en-US" sz="2000" b="1" dirty="0" smtClean="0"/>
              <a:t> </a:t>
            </a:r>
            <a:r>
              <a:rPr lang="en-US" altLang="en-US" sz="2000" b="1" dirty="0" err="1" smtClean="0"/>
              <a:t>proiectului</a:t>
            </a:r>
            <a:r>
              <a:rPr lang="en-US" altLang="en-US" sz="2000" dirty="0" smtClean="0"/>
              <a:t>: 40 </a:t>
            </a:r>
            <a:r>
              <a:rPr lang="en-US" altLang="en-US" sz="2000" dirty="0" err="1" smtClean="0"/>
              <a:t>zile</a:t>
            </a:r>
            <a:r>
              <a:rPr lang="en-US" altLang="en-US" sz="2000" dirty="0" smtClean="0"/>
              <a:t> (</a:t>
            </a:r>
            <a:r>
              <a:rPr lang="ro-RO" altLang="en-US" sz="2000" dirty="0" smtClean="0"/>
              <a:t>online + </a:t>
            </a:r>
            <a:r>
              <a:rPr lang="en-US" altLang="en-US" sz="2000" dirty="0" smtClean="0"/>
              <a:t>offline)</a:t>
            </a:r>
            <a:endParaRPr lang="ro-RO" altLang="en-US" sz="2000" dirty="0" smtClean="0"/>
          </a:p>
          <a:p>
            <a:pPr marL="0" indent="0">
              <a:buFontTx/>
              <a:buNone/>
            </a:pPr>
            <a:endParaRPr lang="en-US" altLang="en-US" sz="2000" dirty="0" smtClean="0"/>
          </a:p>
          <a:p>
            <a:pPr marL="0" indent="0">
              <a:buFontTx/>
              <a:buNone/>
            </a:pPr>
            <a:r>
              <a:rPr lang="en-US" altLang="en-US" sz="2000" b="1" dirty="0" err="1" smtClean="0"/>
              <a:t>Durata</a:t>
            </a:r>
            <a:r>
              <a:rPr lang="en-US" altLang="en-US" sz="2000" b="1" dirty="0" smtClean="0"/>
              <a:t> </a:t>
            </a:r>
            <a:r>
              <a:rPr lang="en-US" altLang="en-US" sz="2000" b="1" dirty="0" err="1" smtClean="0"/>
              <a:t>comunic</a:t>
            </a:r>
            <a:r>
              <a:rPr lang="ro-RO" altLang="en-US" sz="2000" b="1" dirty="0" smtClean="0"/>
              <a:t>ării</a:t>
            </a:r>
            <a:r>
              <a:rPr lang="en-US" altLang="en-US" sz="2000" b="1" dirty="0" smtClean="0"/>
              <a:t>:</a:t>
            </a:r>
            <a:r>
              <a:rPr lang="en-US" altLang="en-US" sz="2000" dirty="0" smtClean="0"/>
              <a:t> 40 </a:t>
            </a:r>
            <a:r>
              <a:rPr lang="en-US" altLang="en-US" sz="2000" dirty="0" err="1" smtClean="0"/>
              <a:t>zile</a:t>
            </a:r>
            <a:r>
              <a:rPr lang="ro-RO" altLang="en-US" sz="2000" dirty="0" smtClean="0"/>
              <a:t> </a:t>
            </a:r>
            <a:r>
              <a:rPr lang="en-US" altLang="en-US" sz="2000" dirty="0" smtClean="0"/>
              <a:t>(media, </a:t>
            </a:r>
            <a:r>
              <a:rPr lang="ro-RO" altLang="en-US" sz="2000" dirty="0" smtClean="0"/>
              <a:t>buzz, PR</a:t>
            </a:r>
            <a:r>
              <a:rPr lang="en-US" altLang="en-US" sz="2000" dirty="0" smtClean="0"/>
              <a:t>, re</a:t>
            </a:r>
            <a:r>
              <a:rPr lang="ro-RO" altLang="en-US" sz="2000" dirty="0" smtClean="0"/>
              <a:t>ţ</a:t>
            </a:r>
            <a:r>
              <a:rPr lang="en-US" altLang="en-US" sz="2000" dirty="0" err="1" smtClean="0"/>
              <a:t>ele</a:t>
            </a:r>
            <a:r>
              <a:rPr lang="en-US" altLang="en-US" sz="2000" dirty="0" smtClean="0"/>
              <a:t> </a:t>
            </a:r>
            <a:r>
              <a:rPr lang="en-US" altLang="en-US" sz="2000" dirty="0" err="1" smtClean="0"/>
              <a:t>sociale</a:t>
            </a:r>
            <a:r>
              <a:rPr lang="en-US" altLang="en-US" sz="2000" dirty="0" smtClean="0"/>
              <a:t>, viral</a:t>
            </a:r>
            <a:r>
              <a:rPr lang="ro-RO" altLang="en-US" sz="2000" dirty="0" smtClean="0"/>
              <a:t>izare</a:t>
            </a:r>
            <a:r>
              <a:rPr lang="en-US" altLang="en-US" sz="2000" dirty="0" smtClean="0"/>
              <a:t>)  </a:t>
            </a:r>
            <a:br>
              <a:rPr lang="en-US" altLang="en-US" sz="2000" dirty="0" smtClean="0"/>
            </a:br>
            <a:r>
              <a:rPr lang="en-US" altLang="en-US" sz="2000" dirty="0" smtClean="0"/>
              <a:t/>
            </a:r>
            <a:br>
              <a:rPr lang="en-US" altLang="en-US" sz="2000" dirty="0" smtClean="0"/>
            </a:br>
            <a:r>
              <a:rPr lang="en-US" altLang="en-US" sz="2000" b="1" dirty="0" err="1" smtClean="0"/>
              <a:t>Durata</a:t>
            </a:r>
            <a:r>
              <a:rPr lang="en-US" altLang="en-US" sz="2000" b="1" dirty="0" smtClean="0"/>
              <a:t> </a:t>
            </a:r>
            <a:r>
              <a:rPr lang="en-US" altLang="en-US" sz="2000" b="1" dirty="0" err="1" smtClean="0"/>
              <a:t>evenimentului</a:t>
            </a:r>
            <a:r>
              <a:rPr lang="en-US" altLang="en-US" sz="2000" b="1" dirty="0" smtClean="0"/>
              <a:t> offline</a:t>
            </a:r>
            <a:r>
              <a:rPr lang="en-US" altLang="en-US" sz="2000" dirty="0" smtClean="0"/>
              <a:t>: 7 </a:t>
            </a:r>
            <a:r>
              <a:rPr lang="en-US" altLang="en-US" sz="2000" dirty="0" err="1" smtClean="0"/>
              <a:t>zile</a:t>
            </a:r>
            <a:r>
              <a:rPr lang="en-US" altLang="en-US" sz="2000" dirty="0" smtClean="0"/>
              <a:t>, 1</a:t>
            </a:r>
            <a:r>
              <a:rPr lang="ro-RO" altLang="en-US" sz="2000" dirty="0" smtClean="0"/>
              <a:t>8</a:t>
            </a:r>
            <a:r>
              <a:rPr lang="en-US" altLang="en-US" sz="2000" dirty="0" smtClean="0"/>
              <a:t> – </a:t>
            </a:r>
            <a:r>
              <a:rPr lang="ro-RO" altLang="en-US" sz="2000" dirty="0" smtClean="0"/>
              <a:t>24 august</a:t>
            </a:r>
            <a:r>
              <a:rPr lang="en-US" altLang="en-US" sz="2000" dirty="0" smtClean="0"/>
              <a:t> 201</a:t>
            </a:r>
            <a:r>
              <a:rPr lang="ro-RO" altLang="en-US" sz="2000" dirty="0" smtClean="0"/>
              <a:t>4</a:t>
            </a:r>
            <a:r>
              <a:rPr lang="en-US" altLang="en-US" sz="2000" dirty="0" smtClean="0"/>
              <a:t>, </a:t>
            </a:r>
            <a:r>
              <a:rPr lang="ro-RO" altLang="en-US" sz="2000" dirty="0" smtClean="0"/>
              <a:t>Fabrica</a:t>
            </a:r>
            <a:r>
              <a:rPr lang="en-US" altLang="en-US" sz="2000" dirty="0" smtClean="0"/>
              <a:t/>
            </a:r>
            <a:br>
              <a:rPr lang="en-US" altLang="en-US" sz="2000" dirty="0" smtClean="0"/>
            </a:br>
            <a:r>
              <a:rPr lang="en-US" altLang="en-US" sz="2000" dirty="0" smtClean="0"/>
              <a:t/>
            </a:r>
            <a:br>
              <a:rPr lang="en-US" altLang="en-US" sz="2000" dirty="0" smtClean="0"/>
            </a:br>
            <a:r>
              <a:rPr lang="en-US" altLang="en-US" sz="2000" b="1" dirty="0" err="1" smtClean="0"/>
              <a:t>Interac</a:t>
            </a:r>
            <a:r>
              <a:rPr lang="ro-RO" altLang="en-US" sz="2000" b="1" dirty="0" smtClean="0"/>
              <a:t>ţ</a:t>
            </a:r>
            <a:r>
              <a:rPr lang="en-US" altLang="en-US" sz="2000" b="1" dirty="0" err="1" smtClean="0"/>
              <a:t>iune</a:t>
            </a:r>
            <a:r>
              <a:rPr lang="en-US" altLang="en-US" sz="2000" dirty="0" smtClean="0"/>
              <a:t> la </a:t>
            </a:r>
            <a:r>
              <a:rPr lang="en-US" altLang="en-US" sz="2000" dirty="0" err="1" smtClean="0"/>
              <a:t>locul</a:t>
            </a:r>
            <a:r>
              <a:rPr lang="en-US" altLang="en-US" sz="2000" dirty="0" smtClean="0"/>
              <a:t> de </a:t>
            </a:r>
            <a:r>
              <a:rPr lang="en-US" altLang="en-US" sz="2000" dirty="0" err="1" smtClean="0"/>
              <a:t>desf</a:t>
            </a:r>
            <a:r>
              <a:rPr lang="ro-RO" altLang="en-US" sz="2000" dirty="0" smtClean="0"/>
              <a:t>ăş</a:t>
            </a:r>
            <a:r>
              <a:rPr lang="en-US" altLang="en-US" sz="2000" dirty="0" err="1" smtClean="0"/>
              <a:t>urare</a:t>
            </a:r>
            <a:r>
              <a:rPr lang="en-US" altLang="en-US" sz="2000" dirty="0" smtClean="0"/>
              <a:t>: </a:t>
            </a:r>
            <a:r>
              <a:rPr lang="en-US" altLang="en-US" sz="2000" dirty="0" err="1" smtClean="0"/>
              <a:t>cca</a:t>
            </a:r>
            <a:r>
              <a:rPr lang="en-US" altLang="en-US" sz="2000" dirty="0" smtClean="0"/>
              <a:t> 7.000 </a:t>
            </a:r>
            <a:r>
              <a:rPr lang="ro-RO" altLang="en-US" sz="2000" dirty="0" smtClean="0"/>
              <a:t>participanţi</a:t>
            </a:r>
            <a:r>
              <a:rPr lang="en-US" altLang="en-US" sz="2000" dirty="0" smtClean="0"/>
              <a:t/>
            </a:r>
            <a:br>
              <a:rPr lang="en-US" altLang="en-US" sz="2000" dirty="0" smtClean="0"/>
            </a:br>
            <a:r>
              <a:rPr lang="en-US" altLang="en-US" sz="2000" dirty="0" smtClean="0"/>
              <a:t/>
            </a:r>
            <a:br>
              <a:rPr lang="en-US" altLang="en-US" sz="2000" dirty="0" smtClean="0"/>
            </a:br>
            <a:r>
              <a:rPr lang="ro-RO" altLang="en-US" sz="2000" b="1" dirty="0" smtClean="0"/>
              <a:t>Reach</a:t>
            </a:r>
            <a:r>
              <a:rPr lang="en-US" altLang="en-US" sz="2000" b="1" dirty="0" smtClean="0"/>
              <a:t> per brand</a:t>
            </a:r>
            <a:r>
              <a:rPr lang="ro-RO" altLang="en-US" sz="2000" dirty="0" smtClean="0"/>
              <a:t> (via m</a:t>
            </a:r>
            <a:r>
              <a:rPr lang="en-US" altLang="en-US" sz="2000" dirty="0" err="1" smtClean="0"/>
              <a:t>edia</a:t>
            </a:r>
            <a:r>
              <a:rPr lang="en-US" altLang="en-US" sz="2000" dirty="0" smtClean="0"/>
              <a:t>, buzz, PR, re</a:t>
            </a:r>
            <a:r>
              <a:rPr lang="ro-RO" altLang="en-US" sz="2000" dirty="0" smtClean="0"/>
              <a:t>ţ</a:t>
            </a:r>
            <a:r>
              <a:rPr lang="en-US" altLang="en-US" sz="2000" dirty="0" err="1" smtClean="0"/>
              <a:t>ele</a:t>
            </a:r>
            <a:r>
              <a:rPr lang="en-US" altLang="en-US" sz="2000" dirty="0" smtClean="0"/>
              <a:t> </a:t>
            </a:r>
            <a:r>
              <a:rPr lang="en-US" altLang="en-US" sz="2000" dirty="0" err="1" smtClean="0"/>
              <a:t>sociale</a:t>
            </a:r>
            <a:r>
              <a:rPr lang="en-US" altLang="en-US" sz="2000" dirty="0" smtClean="0"/>
              <a:t>): 500.000+ </a:t>
            </a:r>
            <a:r>
              <a:rPr lang="ro-RO" altLang="en-US" sz="2000" dirty="0" smtClean="0"/>
              <a:t>oameni</a:t>
            </a:r>
            <a:endParaRPr lang="en-US" altLang="en-US" sz="2000" dirty="0" smtClean="0"/>
          </a:p>
        </p:txBody>
      </p:sp>
      <p:pic>
        <p:nvPicPr>
          <p:cNvPr id="4" name="Picture 9" descr="ADfel_logo_TRANSPARE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003180"/>
            <a:ext cx="100806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8676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ahom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2734</TotalTime>
  <Words>3709</Words>
  <Application>Microsoft Office PowerPoint</Application>
  <PresentationFormat>On-screen Show (4:3)</PresentationFormat>
  <Paragraphs>620</Paragraphs>
  <Slides>61</Slides>
  <Notes>11</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61</vt:i4>
      </vt:variant>
    </vt:vector>
  </HeadingPairs>
  <TitlesOfParts>
    <vt:vector size="73" baseType="lpstr">
      <vt:lpstr>MS PGothic</vt:lpstr>
      <vt:lpstr>Arial</vt:lpstr>
      <vt:lpstr>Calibri</vt:lpstr>
      <vt:lpstr>Helvetica</vt:lpstr>
      <vt:lpstr>Symbol</vt:lpstr>
      <vt:lpstr>Tahoma</vt:lpstr>
      <vt:lpstr>Times New Roman</vt:lpstr>
      <vt:lpstr>Trebuchet MS</vt:lpstr>
      <vt:lpstr>Wingdings</vt:lpstr>
      <vt:lpstr>Office Theme</vt:lpstr>
      <vt:lpstr>Default Design</vt:lpstr>
      <vt:lpstr>2_Default Design</vt:lpstr>
      <vt:lpstr>Calendarul evenimentelor IQads și SMARK în 2014</vt:lpstr>
      <vt:lpstr>Evenimentele care urmează în 2014</vt:lpstr>
      <vt:lpstr>PowerPoint Presentation</vt:lpstr>
      <vt:lpstr>PowerPoint Presentation</vt:lpstr>
      <vt:lpstr>Totul într-o propoziție</vt:lpstr>
      <vt:lpstr>Pentru cine e ADfel</vt:lpstr>
      <vt:lpstr>Ce facem la ADfel?</vt:lpstr>
      <vt:lpstr>PowerPoint Presentation</vt:lpstr>
      <vt:lpstr>Coordonatele ediţiei 2014</vt:lpstr>
      <vt:lpstr>Buget</vt:lpstr>
      <vt:lpstr>Case studies</vt:lpstr>
      <vt:lpstr>PowerPoint Presentation</vt:lpstr>
      <vt:lpstr>PowerPoint Presentation</vt:lpstr>
      <vt:lpstr>PowerPoint Presentation</vt:lpstr>
      <vt:lpstr>Argumente pentru brand</vt:lpstr>
      <vt:lpstr>Desfășurarea</vt:lpstr>
      <vt:lpstr>Case study</vt:lpstr>
      <vt:lpstr>Bugetul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Activitățile Cupei: competiție</vt:lpstr>
      <vt:lpstr>Activitățile Cupei: branduri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Publicul activat de TheCreator</vt:lpstr>
      <vt:lpstr>Direcția de asociere cu brandul, într-un slide</vt:lpstr>
      <vt:lpstr>Beneficii ale asocierii</vt:lpstr>
      <vt:lpstr>PowerPoint Presentation</vt:lpstr>
      <vt:lpstr>2013 / Nokia Lumia Design Competition</vt:lpstr>
      <vt:lpstr>2013 / Grand Spoof oferit de Ciuc Premium</vt:lpstr>
      <vt:lpstr>Buget The Creator 10.000 EUR activare competiție + 3000 EUR premii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Evenimentele IQads și SMARK de la început de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dc:creator>
  <cp:lastModifiedBy>Marin Preda, IQads + SMARK</cp:lastModifiedBy>
  <cp:revision>93</cp:revision>
  <dcterms:created xsi:type="dcterms:W3CDTF">2014-02-21T12:53:21Z</dcterms:created>
  <dcterms:modified xsi:type="dcterms:W3CDTF">2014-06-17T07:49:48Z</dcterms:modified>
</cp:coreProperties>
</file>