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323" r:id="rId3"/>
    <p:sldId id="349" r:id="rId4"/>
    <p:sldId id="348" r:id="rId5"/>
    <p:sldId id="263" r:id="rId6"/>
    <p:sldId id="339" r:id="rId7"/>
    <p:sldId id="340" r:id="rId8"/>
    <p:sldId id="338" r:id="rId9"/>
    <p:sldId id="344" r:id="rId10"/>
    <p:sldId id="275" r:id="rId11"/>
    <p:sldId id="276" r:id="rId12"/>
    <p:sldId id="341" r:id="rId13"/>
    <p:sldId id="350" r:id="rId14"/>
    <p:sldId id="352" r:id="rId15"/>
    <p:sldId id="351" r:id="rId16"/>
    <p:sldId id="298" r:id="rId17"/>
    <p:sldId id="329" r:id="rId18"/>
    <p:sldId id="342" r:id="rId19"/>
    <p:sldId id="343" r:id="rId20"/>
    <p:sldId id="347" r:id="rId21"/>
    <p:sldId id="286" r:id="rId22"/>
    <p:sldId id="290" r:id="rId23"/>
    <p:sldId id="307" r:id="rId24"/>
    <p:sldId id="308" r:id="rId25"/>
    <p:sldId id="309" r:id="rId26"/>
    <p:sldId id="330" r:id="rId27"/>
    <p:sldId id="331" r:id="rId28"/>
    <p:sldId id="332" r:id="rId29"/>
    <p:sldId id="333" r:id="rId30"/>
    <p:sldId id="334" r:id="rId31"/>
    <p:sldId id="336" r:id="rId32"/>
    <p:sldId id="264" r:id="rId33"/>
    <p:sldId id="337" r:id="rId34"/>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265"/>
    <a:srgbClr val="EC5F46"/>
    <a:srgbClr val="A22828"/>
    <a:srgbClr val="D91B5C"/>
    <a:srgbClr val="64BD49"/>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2" autoAdjust="0"/>
    <p:restoredTop sz="94011" autoAdjust="0"/>
  </p:normalViewPr>
  <p:slideViewPr>
    <p:cSldViewPr>
      <p:cViewPr varScale="1">
        <p:scale>
          <a:sx n="80" d="100"/>
          <a:sy n="80" d="100"/>
        </p:scale>
        <p:origin x="1450" y="67"/>
      </p:cViewPr>
      <p:guideLst>
        <p:guide orient="horz" pos="2160"/>
        <p:guide pos="2880"/>
      </p:guideLst>
    </p:cSldViewPr>
  </p:slideViewPr>
  <p:outlineViewPr>
    <p:cViewPr>
      <p:scale>
        <a:sx n="33" d="100"/>
        <a:sy n="33" d="100"/>
      </p:scale>
      <p:origin x="0" y="409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CEBF4B-5268-4154-81E7-150C7F9EA6F6}" type="datetimeFigureOut">
              <a:rPr lang="ro-RO" smtClean="0"/>
              <a:t>22.07.2014</a:t>
            </a:fld>
            <a:endParaRPr lang="ro-R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0A2142-7F33-4831-A24D-AF0D4831EDE4}" type="slidenum">
              <a:rPr lang="ro-RO" smtClean="0"/>
              <a:t>‹#›</a:t>
            </a:fld>
            <a:endParaRPr lang="ro-RO"/>
          </a:p>
        </p:txBody>
      </p:sp>
    </p:spTree>
    <p:extLst>
      <p:ext uri="{BB962C8B-B14F-4D97-AF65-F5344CB8AC3E}">
        <p14:creationId xmlns:p14="http://schemas.microsoft.com/office/powerpoint/2010/main" val="2173095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pPr algn="l" rtl="0" eaLnBrk="1" hangingPunct="1"/>
            <a:endParaRPr lang="en" smtClean="0"/>
          </a:p>
        </p:txBody>
      </p:sp>
      <p:sp>
        <p:nvSpPr>
          <p:cNvPr id="53252"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algn="r" rtl="0" eaLnBrk="1" hangingPunct="1"/>
            <a:fld id="{79C344CA-A98E-4A80-8898-E457EB80277B}" type="slidenum">
              <a:rPr sz="1200">
                <a:latin typeface="Calibri" pitchFamily="34" charset="0"/>
              </a:rPr>
              <a:pPr algn="r" eaLnBrk="1" hangingPunct="1"/>
              <a:t>9</a:t>
            </a:fld>
            <a:endParaRPr lang="en" sz="1200">
              <a:latin typeface="Calibri" pitchFamily="34" charset="0"/>
            </a:endParaRPr>
          </a:p>
        </p:txBody>
      </p:sp>
    </p:spTree>
    <p:extLst>
      <p:ext uri="{BB962C8B-B14F-4D97-AF65-F5344CB8AC3E}">
        <p14:creationId xmlns:p14="http://schemas.microsoft.com/office/powerpoint/2010/main" val="4317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pPr algn="l" rtl="0" eaLnBrk="1" hangingPunct="1"/>
            <a:endParaRPr lang="en" smtClean="0"/>
          </a:p>
        </p:txBody>
      </p:sp>
      <p:sp>
        <p:nvSpPr>
          <p:cNvPr id="53252"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algn="r" rtl="0" eaLnBrk="1" hangingPunct="1"/>
            <a:fld id="{79C344CA-A98E-4A80-8898-E457EB80277B}" type="slidenum">
              <a:rPr sz="1200">
                <a:latin typeface="Calibri" pitchFamily="34" charset="0"/>
              </a:rPr>
              <a:pPr algn="r" eaLnBrk="1" hangingPunct="1"/>
              <a:t>10</a:t>
            </a:fld>
            <a:endParaRPr lang="en" sz="1200">
              <a:latin typeface="Calibri" pitchFamily="34" charset="0"/>
            </a:endParaRPr>
          </a:p>
        </p:txBody>
      </p:sp>
    </p:spTree>
    <p:extLst>
      <p:ext uri="{BB962C8B-B14F-4D97-AF65-F5344CB8AC3E}">
        <p14:creationId xmlns:p14="http://schemas.microsoft.com/office/powerpoint/2010/main" val="3182255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pPr algn="l" rtl="0" eaLnBrk="1" hangingPunct="1"/>
            <a:endParaRPr lang="en" smtClean="0"/>
          </a:p>
        </p:txBody>
      </p:sp>
      <p:sp>
        <p:nvSpPr>
          <p:cNvPr id="68612"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algn="r" rtl="0" eaLnBrk="1" hangingPunct="1"/>
            <a:fld id="{58D6F476-72C0-4283-A0BA-8190CC9C287E}" type="slidenum">
              <a:rPr sz="1200">
                <a:latin typeface="Calibri" pitchFamily="34" charset="0"/>
              </a:rPr>
              <a:pPr algn="r" rtl="0" eaLnBrk="1" hangingPunct="1"/>
              <a:t>13</a:t>
            </a:fld>
            <a:endParaRPr lang="en" sz="1200">
              <a:latin typeface="Calibri" pitchFamily="34" charset="0"/>
            </a:endParaRPr>
          </a:p>
        </p:txBody>
      </p:sp>
    </p:spTree>
    <p:extLst>
      <p:ext uri="{BB962C8B-B14F-4D97-AF65-F5344CB8AC3E}">
        <p14:creationId xmlns:p14="http://schemas.microsoft.com/office/powerpoint/2010/main" val="2862003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pPr algn="l" rtl="0" eaLnBrk="1" hangingPunct="1"/>
            <a:endParaRPr lang="en" smtClean="0"/>
          </a:p>
        </p:txBody>
      </p:sp>
      <p:sp>
        <p:nvSpPr>
          <p:cNvPr id="68612"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algn="r" rtl="0" eaLnBrk="1" hangingPunct="1"/>
            <a:fld id="{58D6F476-72C0-4283-A0BA-8190CC9C287E}" type="slidenum">
              <a:rPr sz="1200">
                <a:latin typeface="Calibri" pitchFamily="34" charset="0"/>
              </a:rPr>
              <a:pPr algn="r" rtl="0" eaLnBrk="1" hangingPunct="1"/>
              <a:t>19</a:t>
            </a:fld>
            <a:endParaRPr lang="en" sz="1200">
              <a:latin typeface="Calibri" pitchFamily="34" charset="0"/>
            </a:endParaRPr>
          </a:p>
        </p:txBody>
      </p:sp>
    </p:spTree>
    <p:extLst>
      <p:ext uri="{BB962C8B-B14F-4D97-AF65-F5344CB8AC3E}">
        <p14:creationId xmlns:p14="http://schemas.microsoft.com/office/powerpoint/2010/main" val="39952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spcBef>
                <a:spcPct val="0"/>
              </a:spcBef>
            </a:pPr>
            <a:endParaRPr lang="en"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883" indent="-285724" eaLnBrk="0" hangingPunct="0">
              <a:defRPr>
                <a:solidFill>
                  <a:schemeClr val="tx1"/>
                </a:solidFill>
                <a:latin typeface="Calibri" pitchFamily="34" charset="0"/>
                <a:cs typeface="Arial" charset="0"/>
              </a:defRPr>
            </a:lvl2pPr>
            <a:lvl3pPr marL="1142898" indent="-228580" eaLnBrk="0" hangingPunct="0">
              <a:defRPr>
                <a:solidFill>
                  <a:schemeClr val="tx1"/>
                </a:solidFill>
                <a:latin typeface="Calibri" pitchFamily="34" charset="0"/>
                <a:cs typeface="Arial" charset="0"/>
              </a:defRPr>
            </a:lvl3pPr>
            <a:lvl4pPr marL="1600057" indent="-228580" eaLnBrk="0" hangingPunct="0">
              <a:defRPr>
                <a:solidFill>
                  <a:schemeClr val="tx1"/>
                </a:solidFill>
                <a:latin typeface="Calibri" pitchFamily="34" charset="0"/>
                <a:cs typeface="Arial" charset="0"/>
              </a:defRPr>
            </a:lvl4pPr>
            <a:lvl5pPr marL="2057217" indent="-228580" eaLnBrk="0" hangingPunct="0">
              <a:defRPr>
                <a:solidFill>
                  <a:schemeClr val="tx1"/>
                </a:solidFill>
                <a:latin typeface="Calibri" pitchFamily="34" charset="0"/>
                <a:cs typeface="Arial" charset="0"/>
              </a:defRPr>
            </a:lvl5pPr>
            <a:lvl6pPr marL="2514376" indent="-228580" eaLnBrk="0" fontAlgn="base" hangingPunct="0">
              <a:spcBef>
                <a:spcPct val="0"/>
              </a:spcBef>
              <a:spcAft>
                <a:spcPct val="0"/>
              </a:spcAft>
              <a:defRPr>
                <a:solidFill>
                  <a:schemeClr val="tx1"/>
                </a:solidFill>
                <a:latin typeface="Calibri" pitchFamily="34" charset="0"/>
                <a:cs typeface="Arial" charset="0"/>
              </a:defRPr>
            </a:lvl6pPr>
            <a:lvl7pPr marL="2971535" indent="-228580" eaLnBrk="0" fontAlgn="base" hangingPunct="0">
              <a:spcBef>
                <a:spcPct val="0"/>
              </a:spcBef>
              <a:spcAft>
                <a:spcPct val="0"/>
              </a:spcAft>
              <a:defRPr>
                <a:solidFill>
                  <a:schemeClr val="tx1"/>
                </a:solidFill>
                <a:latin typeface="Calibri" pitchFamily="34" charset="0"/>
                <a:cs typeface="Arial" charset="0"/>
              </a:defRPr>
            </a:lvl7pPr>
            <a:lvl8pPr marL="3428695" indent="-228580" eaLnBrk="0" fontAlgn="base" hangingPunct="0">
              <a:spcBef>
                <a:spcPct val="0"/>
              </a:spcBef>
              <a:spcAft>
                <a:spcPct val="0"/>
              </a:spcAft>
              <a:defRPr>
                <a:solidFill>
                  <a:schemeClr val="tx1"/>
                </a:solidFill>
                <a:latin typeface="Calibri" pitchFamily="34" charset="0"/>
                <a:cs typeface="Arial" charset="0"/>
              </a:defRPr>
            </a:lvl8pPr>
            <a:lvl9pPr marL="3885854" indent="-228580" eaLnBrk="0" fontAlgn="base" hangingPunct="0">
              <a:spcBef>
                <a:spcPct val="0"/>
              </a:spcBef>
              <a:spcAft>
                <a:spcPct val="0"/>
              </a:spcAft>
              <a:defRPr>
                <a:solidFill>
                  <a:schemeClr val="tx1"/>
                </a:solidFill>
                <a:latin typeface="Calibri" pitchFamily="34" charset="0"/>
                <a:cs typeface="Arial" charset="0"/>
              </a:defRPr>
            </a:lvl9pPr>
          </a:lstStyle>
          <a:p>
            <a:pPr algn="l" rtl="0" eaLnBrk="1" hangingPunct="1"/>
            <a:fld id="{20DD5321-0FBA-46F9-B90E-1E8D587FC9DE}" type="slidenum">
              <a:rPr>
                <a:solidFill>
                  <a:prstClr val="black"/>
                </a:solidFill>
              </a:rPr>
              <a:pPr algn="l" rtl="0" eaLnBrk="1" hangingPunct="1"/>
              <a:t>25</a:t>
            </a:fld>
            <a:endParaRPr lang="en" smtClean="0">
              <a:solidFill>
                <a:prstClr val="black"/>
              </a:solidFill>
            </a:endParaRPr>
          </a:p>
        </p:txBody>
      </p:sp>
    </p:spTree>
    <p:extLst>
      <p:ext uri="{BB962C8B-B14F-4D97-AF65-F5344CB8AC3E}">
        <p14:creationId xmlns:p14="http://schemas.microsoft.com/office/powerpoint/2010/main" val="2451117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spcBef>
                <a:spcPct val="0"/>
              </a:spcBef>
            </a:pPr>
            <a:endParaRPr lang="en"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883" indent="-285724" eaLnBrk="0" hangingPunct="0">
              <a:defRPr>
                <a:solidFill>
                  <a:schemeClr val="tx1"/>
                </a:solidFill>
                <a:latin typeface="Calibri" pitchFamily="34" charset="0"/>
                <a:cs typeface="Arial" charset="0"/>
              </a:defRPr>
            </a:lvl2pPr>
            <a:lvl3pPr marL="1142898" indent="-228580" eaLnBrk="0" hangingPunct="0">
              <a:defRPr>
                <a:solidFill>
                  <a:schemeClr val="tx1"/>
                </a:solidFill>
                <a:latin typeface="Calibri" pitchFamily="34" charset="0"/>
                <a:cs typeface="Arial" charset="0"/>
              </a:defRPr>
            </a:lvl3pPr>
            <a:lvl4pPr marL="1600057" indent="-228580" eaLnBrk="0" hangingPunct="0">
              <a:defRPr>
                <a:solidFill>
                  <a:schemeClr val="tx1"/>
                </a:solidFill>
                <a:latin typeface="Calibri" pitchFamily="34" charset="0"/>
                <a:cs typeface="Arial" charset="0"/>
              </a:defRPr>
            </a:lvl4pPr>
            <a:lvl5pPr marL="2057217" indent="-228580" eaLnBrk="0" hangingPunct="0">
              <a:defRPr>
                <a:solidFill>
                  <a:schemeClr val="tx1"/>
                </a:solidFill>
                <a:latin typeface="Calibri" pitchFamily="34" charset="0"/>
                <a:cs typeface="Arial" charset="0"/>
              </a:defRPr>
            </a:lvl5pPr>
            <a:lvl6pPr marL="2514376" indent="-228580" eaLnBrk="0" fontAlgn="base" hangingPunct="0">
              <a:spcBef>
                <a:spcPct val="0"/>
              </a:spcBef>
              <a:spcAft>
                <a:spcPct val="0"/>
              </a:spcAft>
              <a:defRPr>
                <a:solidFill>
                  <a:schemeClr val="tx1"/>
                </a:solidFill>
                <a:latin typeface="Calibri" pitchFamily="34" charset="0"/>
                <a:cs typeface="Arial" charset="0"/>
              </a:defRPr>
            </a:lvl6pPr>
            <a:lvl7pPr marL="2971535" indent="-228580" eaLnBrk="0" fontAlgn="base" hangingPunct="0">
              <a:spcBef>
                <a:spcPct val="0"/>
              </a:spcBef>
              <a:spcAft>
                <a:spcPct val="0"/>
              </a:spcAft>
              <a:defRPr>
                <a:solidFill>
                  <a:schemeClr val="tx1"/>
                </a:solidFill>
                <a:latin typeface="Calibri" pitchFamily="34" charset="0"/>
                <a:cs typeface="Arial" charset="0"/>
              </a:defRPr>
            </a:lvl7pPr>
            <a:lvl8pPr marL="3428695" indent="-228580" eaLnBrk="0" fontAlgn="base" hangingPunct="0">
              <a:spcBef>
                <a:spcPct val="0"/>
              </a:spcBef>
              <a:spcAft>
                <a:spcPct val="0"/>
              </a:spcAft>
              <a:defRPr>
                <a:solidFill>
                  <a:schemeClr val="tx1"/>
                </a:solidFill>
                <a:latin typeface="Calibri" pitchFamily="34" charset="0"/>
                <a:cs typeface="Arial" charset="0"/>
              </a:defRPr>
            </a:lvl8pPr>
            <a:lvl9pPr marL="3885854" indent="-228580" eaLnBrk="0" fontAlgn="base" hangingPunct="0">
              <a:spcBef>
                <a:spcPct val="0"/>
              </a:spcBef>
              <a:spcAft>
                <a:spcPct val="0"/>
              </a:spcAft>
              <a:defRPr>
                <a:solidFill>
                  <a:schemeClr val="tx1"/>
                </a:solidFill>
                <a:latin typeface="Calibri" pitchFamily="34" charset="0"/>
                <a:cs typeface="Arial" charset="0"/>
              </a:defRPr>
            </a:lvl9pPr>
          </a:lstStyle>
          <a:p>
            <a:pPr algn="l" rtl="0" eaLnBrk="1" hangingPunct="1"/>
            <a:fld id="{6D586197-843F-4D42-ABE3-C09F4204AA73}" type="slidenum">
              <a:rPr>
                <a:solidFill>
                  <a:prstClr val="black"/>
                </a:solidFill>
              </a:rPr>
              <a:pPr algn="l" rtl="0" eaLnBrk="1" hangingPunct="1"/>
              <a:t>29</a:t>
            </a:fld>
            <a:endParaRPr lang="en" smtClean="0">
              <a:solidFill>
                <a:prstClr val="black"/>
              </a:solidFill>
            </a:endParaRPr>
          </a:p>
        </p:txBody>
      </p:sp>
    </p:spTree>
    <p:extLst>
      <p:ext uri="{BB962C8B-B14F-4D97-AF65-F5344CB8AC3E}">
        <p14:creationId xmlns:p14="http://schemas.microsoft.com/office/powerpoint/2010/main" val="3182967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pPr algn="l" rtl="0" eaLnBrk="1" hangingPunct="1"/>
            <a:endParaRPr lang="en" smtClean="0"/>
          </a:p>
        </p:txBody>
      </p:sp>
      <p:sp>
        <p:nvSpPr>
          <p:cNvPr id="68612"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algn="r" rtl="0" eaLnBrk="1" hangingPunct="1"/>
            <a:fld id="{58D6F476-72C0-4283-A0BA-8190CC9C287E}" type="slidenum">
              <a:rPr sz="1200">
                <a:latin typeface="Calibri" pitchFamily="34" charset="0"/>
              </a:rPr>
              <a:pPr algn="r" rtl="0" eaLnBrk="1" hangingPunct="1"/>
              <a:t>30</a:t>
            </a:fld>
            <a:endParaRPr lang="en" sz="1200">
              <a:latin typeface="Calibri" pitchFamily="34" charset="0"/>
            </a:endParaRPr>
          </a:p>
        </p:txBody>
      </p:sp>
    </p:spTree>
    <p:extLst>
      <p:ext uri="{BB962C8B-B14F-4D97-AF65-F5344CB8AC3E}">
        <p14:creationId xmlns:p14="http://schemas.microsoft.com/office/powerpoint/2010/main" val="945423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pPr algn="l" rtl="0" eaLnBrk="1" hangingPunct="1"/>
            <a:endParaRPr lang="en" smtClean="0"/>
          </a:p>
        </p:txBody>
      </p:sp>
      <p:sp>
        <p:nvSpPr>
          <p:cNvPr id="68612"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algn="r" rtl="0" eaLnBrk="1" hangingPunct="1"/>
            <a:fld id="{58D6F476-72C0-4283-A0BA-8190CC9C287E}" type="slidenum">
              <a:rPr sz="1200">
                <a:latin typeface="Calibri" pitchFamily="34" charset="0"/>
              </a:rPr>
              <a:pPr algn="r" rtl="0" eaLnBrk="1" hangingPunct="1"/>
              <a:t>32</a:t>
            </a:fld>
            <a:endParaRPr lang="en" sz="1200">
              <a:latin typeface="Calibri" pitchFamily="34" charset="0"/>
            </a:endParaRPr>
          </a:p>
        </p:txBody>
      </p:sp>
    </p:spTree>
    <p:extLst>
      <p:ext uri="{BB962C8B-B14F-4D97-AF65-F5344CB8AC3E}">
        <p14:creationId xmlns:p14="http://schemas.microsoft.com/office/powerpoint/2010/main" val="4071247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o-R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B1DC8F6-E496-4266-A532-5E300B4ED59A}" type="slidenum">
              <a:rPr lang="ro-RO" smtClean="0"/>
              <a:t>‹#›</a:t>
            </a:fld>
            <a:endParaRPr lang="ro-RO"/>
          </a:p>
        </p:txBody>
      </p:sp>
      <p:sp>
        <p:nvSpPr>
          <p:cNvPr id="7" name="Rectangle 6"/>
          <p:cNvSpPr/>
          <p:nvPr userDrawn="1"/>
        </p:nvSpPr>
        <p:spPr>
          <a:xfrm>
            <a:off x="304800" y="6096000"/>
            <a:ext cx="8382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2121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1B848B22-F5D1-4F35-A8A7-5397591AA04A}" type="datetimeFigureOut">
              <a:rPr lang="ro-RO" smtClean="0"/>
              <a:t>22.07.2014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B1DC8F6-E496-4266-A532-5E300B4ED59A}" type="slidenum">
              <a:rPr lang="ro-RO" smtClean="0"/>
              <a:t>‹#›</a:t>
            </a:fld>
            <a:endParaRPr lang="ro-RO"/>
          </a:p>
        </p:txBody>
      </p:sp>
    </p:spTree>
    <p:extLst>
      <p:ext uri="{BB962C8B-B14F-4D97-AF65-F5344CB8AC3E}">
        <p14:creationId xmlns:p14="http://schemas.microsoft.com/office/powerpoint/2010/main" val="1950291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1B848B22-F5D1-4F35-A8A7-5397591AA04A}" type="datetimeFigureOut">
              <a:rPr lang="ro-RO" smtClean="0"/>
              <a:t>22.07.2014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B1DC8F6-E496-4266-A532-5E300B4ED59A}" type="slidenum">
              <a:rPr lang="ro-RO" smtClean="0"/>
              <a:t>‹#›</a:t>
            </a:fld>
            <a:endParaRPr lang="ro-RO"/>
          </a:p>
        </p:txBody>
      </p:sp>
    </p:spTree>
    <p:extLst>
      <p:ext uri="{BB962C8B-B14F-4D97-AF65-F5344CB8AC3E}">
        <p14:creationId xmlns:p14="http://schemas.microsoft.com/office/powerpoint/2010/main" val="17570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2014-07-22</a:t>
            </a:fld>
            <a:endParaRPr lang="en-US">
              <a:solidFill>
                <a:prstClr val="black">
                  <a:tint val="75000"/>
                </a:prstClr>
              </a:solidFill>
            </a:endParaRPr>
          </a:p>
        </p:txBody>
      </p:sp>
      <p:sp>
        <p:nvSpPr>
          <p:cNvPr id="5" name="Footer Placeholder 4"/>
          <p:cNvSpPr>
            <a:spLocks noGrp="1"/>
          </p:cNvSpPr>
          <p:nvPr>
            <p:ph type="ftr" sz="quarter" idx="11"/>
          </p:nvPr>
        </p:nvSpPr>
        <p:spPr>
          <a:xfrm>
            <a:off x="4356847" y="6373906"/>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87567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2014-07-22</a:t>
            </a:fld>
            <a:endParaRPr lang="en-US">
              <a:solidFill>
                <a:prstClr val="black">
                  <a:tint val="75000"/>
                </a:prstClr>
              </a:solidFill>
            </a:endParaRPr>
          </a:p>
        </p:txBody>
      </p:sp>
      <p:sp>
        <p:nvSpPr>
          <p:cNvPr id="5" name="Footer Placeholder 4"/>
          <p:cNvSpPr>
            <a:spLocks noGrp="1"/>
          </p:cNvSpPr>
          <p:nvPr>
            <p:ph type="ftr" sz="quarter" idx="11"/>
          </p:nvPr>
        </p:nvSpPr>
        <p:spPr>
          <a:xfrm>
            <a:off x="4356847" y="6373906"/>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3153161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2014-07-22</a:t>
            </a:fld>
            <a:endParaRPr lang="en-US">
              <a:solidFill>
                <a:prstClr val="black">
                  <a:tint val="75000"/>
                </a:prstClr>
              </a:solidFill>
            </a:endParaRPr>
          </a:p>
        </p:txBody>
      </p:sp>
      <p:sp>
        <p:nvSpPr>
          <p:cNvPr id="5" name="Footer Placeholder 4"/>
          <p:cNvSpPr>
            <a:spLocks noGrp="1"/>
          </p:cNvSpPr>
          <p:nvPr>
            <p:ph type="ftr" sz="quarter" idx="11"/>
          </p:nvPr>
        </p:nvSpPr>
        <p:spPr>
          <a:xfrm>
            <a:off x="4356847" y="6373906"/>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57424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2014-07-22</a:t>
            </a:fld>
            <a:endParaRPr lang="en-US">
              <a:solidFill>
                <a:prstClr val="black">
                  <a:tint val="75000"/>
                </a:prstClr>
              </a:solidFill>
            </a:endParaRPr>
          </a:p>
        </p:txBody>
      </p:sp>
      <p:sp>
        <p:nvSpPr>
          <p:cNvPr id="6" name="Footer Placeholder 5"/>
          <p:cNvSpPr>
            <a:spLocks noGrp="1"/>
          </p:cNvSpPr>
          <p:nvPr>
            <p:ph type="ftr" sz="quarter" idx="11"/>
          </p:nvPr>
        </p:nvSpPr>
        <p:spPr>
          <a:xfrm>
            <a:off x="4356847" y="6373906"/>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59157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2014-07-22</a:t>
            </a:fld>
            <a:endParaRPr lang="en-US">
              <a:solidFill>
                <a:prstClr val="black">
                  <a:tint val="75000"/>
                </a:prstClr>
              </a:solidFill>
            </a:endParaRPr>
          </a:p>
        </p:txBody>
      </p:sp>
      <p:sp>
        <p:nvSpPr>
          <p:cNvPr id="8" name="Footer Placeholder 7"/>
          <p:cNvSpPr>
            <a:spLocks noGrp="1"/>
          </p:cNvSpPr>
          <p:nvPr>
            <p:ph type="ftr" sz="quarter" idx="11"/>
          </p:nvPr>
        </p:nvSpPr>
        <p:spPr>
          <a:xfrm>
            <a:off x="4356847" y="6373906"/>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15523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2014-07-22</a:t>
            </a:fld>
            <a:endParaRPr lang="en-US">
              <a:solidFill>
                <a:prstClr val="black">
                  <a:tint val="75000"/>
                </a:prstClr>
              </a:solidFill>
            </a:endParaRPr>
          </a:p>
        </p:txBody>
      </p:sp>
      <p:sp>
        <p:nvSpPr>
          <p:cNvPr id="4" name="Footer Placeholder 3"/>
          <p:cNvSpPr>
            <a:spLocks noGrp="1"/>
          </p:cNvSpPr>
          <p:nvPr>
            <p:ph type="ftr" sz="quarter" idx="11"/>
          </p:nvPr>
        </p:nvSpPr>
        <p:spPr>
          <a:xfrm>
            <a:off x="4356847" y="6373906"/>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88583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2014-07-22</a:t>
            </a:fld>
            <a:endParaRPr lang="en-US">
              <a:solidFill>
                <a:prstClr val="black">
                  <a:tint val="75000"/>
                </a:prstClr>
              </a:solidFill>
            </a:endParaRPr>
          </a:p>
        </p:txBody>
      </p:sp>
      <p:sp>
        <p:nvSpPr>
          <p:cNvPr id="3" name="Footer Placeholder 2"/>
          <p:cNvSpPr>
            <a:spLocks noGrp="1"/>
          </p:cNvSpPr>
          <p:nvPr>
            <p:ph type="ftr" sz="quarter" idx="11"/>
          </p:nvPr>
        </p:nvSpPr>
        <p:spPr>
          <a:xfrm>
            <a:off x="4356847" y="6373906"/>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29783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2014-07-22</a:t>
            </a:fld>
            <a:endParaRPr lang="en-US">
              <a:solidFill>
                <a:prstClr val="black">
                  <a:tint val="75000"/>
                </a:prstClr>
              </a:solidFill>
            </a:endParaRPr>
          </a:p>
        </p:txBody>
      </p:sp>
      <p:sp>
        <p:nvSpPr>
          <p:cNvPr id="6" name="Footer Placeholder 5"/>
          <p:cNvSpPr>
            <a:spLocks noGrp="1"/>
          </p:cNvSpPr>
          <p:nvPr>
            <p:ph type="ftr" sz="quarter" idx="11"/>
          </p:nvPr>
        </p:nvSpPr>
        <p:spPr>
          <a:xfrm>
            <a:off x="4356847" y="6373906"/>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90819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a:xfrm>
            <a:off x="533400" y="1219200"/>
            <a:ext cx="82296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B1DC8F6-E496-4266-A532-5E300B4ED59A}" type="slidenum">
              <a:rPr lang="ro-RO" smtClean="0"/>
              <a:t>‹#›</a:t>
            </a:fld>
            <a:endParaRPr lang="ro-RO"/>
          </a:p>
        </p:txBody>
      </p:sp>
      <p:sp>
        <p:nvSpPr>
          <p:cNvPr id="7" name="Rectangle 6"/>
          <p:cNvSpPr/>
          <p:nvPr userDrawn="1"/>
        </p:nvSpPr>
        <p:spPr>
          <a:xfrm>
            <a:off x="304800" y="6096000"/>
            <a:ext cx="8382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6443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2014-07-22</a:t>
            </a:fld>
            <a:endParaRPr lang="en-US">
              <a:solidFill>
                <a:prstClr val="black">
                  <a:tint val="75000"/>
                </a:prstClr>
              </a:solidFill>
            </a:endParaRPr>
          </a:p>
        </p:txBody>
      </p:sp>
      <p:sp>
        <p:nvSpPr>
          <p:cNvPr id="6" name="Footer Placeholder 5"/>
          <p:cNvSpPr>
            <a:spLocks noGrp="1"/>
          </p:cNvSpPr>
          <p:nvPr>
            <p:ph type="ftr" sz="quarter" idx="11"/>
          </p:nvPr>
        </p:nvSpPr>
        <p:spPr>
          <a:xfrm>
            <a:off x="4356847" y="6373906"/>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39424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2014-07-22</a:t>
            </a:fld>
            <a:endParaRPr lang="en-US">
              <a:solidFill>
                <a:prstClr val="black">
                  <a:tint val="75000"/>
                </a:prstClr>
              </a:solidFill>
            </a:endParaRPr>
          </a:p>
        </p:txBody>
      </p:sp>
      <p:sp>
        <p:nvSpPr>
          <p:cNvPr id="5" name="Footer Placeholder 4"/>
          <p:cNvSpPr>
            <a:spLocks noGrp="1"/>
          </p:cNvSpPr>
          <p:nvPr>
            <p:ph type="ftr" sz="quarter" idx="11"/>
          </p:nvPr>
        </p:nvSpPr>
        <p:spPr>
          <a:xfrm>
            <a:off x="4356847" y="6373906"/>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54552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2014-07-22</a:t>
            </a:fld>
            <a:endParaRPr lang="en-US">
              <a:solidFill>
                <a:prstClr val="black">
                  <a:tint val="75000"/>
                </a:prstClr>
              </a:solidFill>
            </a:endParaRPr>
          </a:p>
        </p:txBody>
      </p:sp>
      <p:sp>
        <p:nvSpPr>
          <p:cNvPr id="5" name="Footer Placeholder 4"/>
          <p:cNvSpPr>
            <a:spLocks noGrp="1"/>
          </p:cNvSpPr>
          <p:nvPr>
            <p:ph type="ftr" sz="quarter" idx="11"/>
          </p:nvPr>
        </p:nvSpPr>
        <p:spPr>
          <a:xfrm>
            <a:off x="4356847" y="6373906"/>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5068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2014-07-22</a:t>
            </a:fld>
            <a:endParaRPr lang="en-US">
              <a:solidFill>
                <a:prstClr val="black">
                  <a:tint val="75000"/>
                </a:prstClr>
              </a:solidFill>
            </a:endParaRPr>
          </a:p>
        </p:txBody>
      </p:sp>
      <p:sp>
        <p:nvSpPr>
          <p:cNvPr id="5" name="Footer Placeholder 4"/>
          <p:cNvSpPr>
            <a:spLocks noGrp="1"/>
          </p:cNvSpPr>
          <p:nvPr>
            <p:ph type="ftr" sz="quarter" idx="11"/>
          </p:nvPr>
        </p:nvSpPr>
        <p:spPr>
          <a:xfrm>
            <a:off x="4356847" y="6373906"/>
            <a:ext cx="2895600" cy="365125"/>
          </a:xfrm>
          <a:prstGeom prst="rect">
            <a:avLst/>
          </a:prstGeom>
        </p:spPr>
        <p:txBody>
          <a:bodyPr/>
          <a:lstStyle/>
          <a:p>
            <a:endParaRPr lang="en-US">
              <a:solidFill>
                <a:prstClr val="black"/>
              </a:solidFill>
            </a:endParaRPr>
          </a:p>
        </p:txBody>
      </p:sp>
    </p:spTree>
    <p:extLst>
      <p:ext uri="{BB962C8B-B14F-4D97-AF65-F5344CB8AC3E}">
        <p14:creationId xmlns:p14="http://schemas.microsoft.com/office/powerpoint/2010/main" val="103076898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2014-07-22</a:t>
            </a:fld>
            <a:endParaRPr lang="en-US">
              <a:solidFill>
                <a:prstClr val="black">
                  <a:tint val="75000"/>
                </a:prstClr>
              </a:solidFill>
            </a:endParaRPr>
          </a:p>
        </p:txBody>
      </p:sp>
      <p:sp>
        <p:nvSpPr>
          <p:cNvPr id="5" name="Footer Placeholder 4"/>
          <p:cNvSpPr>
            <a:spLocks noGrp="1"/>
          </p:cNvSpPr>
          <p:nvPr>
            <p:ph type="ftr" sz="quarter" idx="11"/>
          </p:nvPr>
        </p:nvSpPr>
        <p:spPr>
          <a:xfrm>
            <a:off x="4356847" y="6373906"/>
            <a:ext cx="2895600" cy="365125"/>
          </a:xfrm>
          <a:prstGeom prst="rect">
            <a:avLst/>
          </a:prstGeom>
        </p:spPr>
        <p:txBody>
          <a:bodyPr/>
          <a:lstStyle/>
          <a:p>
            <a:endParaRPr lang="en-US">
              <a:solidFill>
                <a:prstClr val="black"/>
              </a:solidFill>
            </a:endParaRPr>
          </a:p>
        </p:txBody>
      </p:sp>
    </p:spTree>
    <p:extLst>
      <p:ext uri="{BB962C8B-B14F-4D97-AF65-F5344CB8AC3E}">
        <p14:creationId xmlns:p14="http://schemas.microsoft.com/office/powerpoint/2010/main" val="103076898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2014-07-22</a:t>
            </a:fld>
            <a:endParaRPr lang="en-US">
              <a:solidFill>
                <a:prstClr val="black">
                  <a:tint val="75000"/>
                </a:prstClr>
              </a:solidFill>
            </a:endParaRPr>
          </a:p>
        </p:txBody>
      </p:sp>
      <p:sp>
        <p:nvSpPr>
          <p:cNvPr id="5" name="Footer Placeholder 4"/>
          <p:cNvSpPr>
            <a:spLocks noGrp="1"/>
          </p:cNvSpPr>
          <p:nvPr>
            <p:ph type="ftr" sz="quarter" idx="11"/>
          </p:nvPr>
        </p:nvSpPr>
        <p:spPr>
          <a:xfrm>
            <a:off x="4356847" y="6373906"/>
            <a:ext cx="2895600" cy="365125"/>
          </a:xfrm>
          <a:prstGeom prst="rect">
            <a:avLst/>
          </a:prstGeom>
        </p:spPr>
        <p:txBody>
          <a:bodyPr/>
          <a:lstStyle/>
          <a:p>
            <a:endParaRPr lang="en-US">
              <a:solidFill>
                <a:prstClr val="black"/>
              </a:solidFill>
            </a:endParaRPr>
          </a:p>
        </p:txBody>
      </p:sp>
    </p:spTree>
    <p:extLst>
      <p:ext uri="{BB962C8B-B14F-4D97-AF65-F5344CB8AC3E}">
        <p14:creationId xmlns:p14="http://schemas.microsoft.com/office/powerpoint/2010/main" val="103076898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2014-07-22</a:t>
            </a:fld>
            <a:endParaRPr lang="en-US">
              <a:solidFill>
                <a:prstClr val="black">
                  <a:tint val="75000"/>
                </a:prstClr>
              </a:solidFill>
            </a:endParaRPr>
          </a:p>
        </p:txBody>
      </p:sp>
      <p:sp>
        <p:nvSpPr>
          <p:cNvPr id="5" name="Footer Placeholder 4"/>
          <p:cNvSpPr>
            <a:spLocks noGrp="1"/>
          </p:cNvSpPr>
          <p:nvPr>
            <p:ph type="ftr" sz="quarter" idx="11"/>
          </p:nvPr>
        </p:nvSpPr>
        <p:spPr>
          <a:xfrm>
            <a:off x="4356847" y="6373906"/>
            <a:ext cx="2895600" cy="365125"/>
          </a:xfrm>
          <a:prstGeom prst="rect">
            <a:avLst/>
          </a:prstGeom>
        </p:spPr>
        <p:txBody>
          <a:bodyPr/>
          <a:lstStyle/>
          <a:p>
            <a:endParaRPr lang="en-US">
              <a:solidFill>
                <a:prstClr val="black"/>
              </a:solidFill>
            </a:endParaRPr>
          </a:p>
        </p:txBody>
      </p:sp>
    </p:spTree>
    <p:extLst>
      <p:ext uri="{BB962C8B-B14F-4D97-AF65-F5344CB8AC3E}">
        <p14:creationId xmlns:p14="http://schemas.microsoft.com/office/powerpoint/2010/main" val="103076898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2014-07-22</a:t>
            </a:fld>
            <a:endParaRPr lang="en-US">
              <a:solidFill>
                <a:prstClr val="black">
                  <a:tint val="75000"/>
                </a:prstClr>
              </a:solidFill>
            </a:endParaRPr>
          </a:p>
        </p:txBody>
      </p:sp>
      <p:sp>
        <p:nvSpPr>
          <p:cNvPr id="5" name="Footer Placeholder 4"/>
          <p:cNvSpPr>
            <a:spLocks noGrp="1"/>
          </p:cNvSpPr>
          <p:nvPr>
            <p:ph type="ftr" sz="quarter" idx="11"/>
          </p:nvPr>
        </p:nvSpPr>
        <p:spPr>
          <a:xfrm>
            <a:off x="4356847" y="6373906"/>
            <a:ext cx="2895600" cy="365125"/>
          </a:xfrm>
          <a:prstGeom prst="rect">
            <a:avLst/>
          </a:prstGeom>
        </p:spPr>
        <p:txBody>
          <a:bodyPr/>
          <a:lstStyle/>
          <a:p>
            <a:endParaRPr lang="en-US">
              <a:solidFill>
                <a:prstClr val="black"/>
              </a:solidFill>
            </a:endParaRPr>
          </a:p>
        </p:txBody>
      </p:sp>
    </p:spTree>
    <p:extLst>
      <p:ext uri="{BB962C8B-B14F-4D97-AF65-F5344CB8AC3E}">
        <p14:creationId xmlns:p14="http://schemas.microsoft.com/office/powerpoint/2010/main" val="10307689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48B22-F5D1-4F35-A8A7-5397591AA04A}" type="datetimeFigureOut">
              <a:rPr lang="ro-RO" smtClean="0"/>
              <a:t>22.07.2014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B1DC8F6-E496-4266-A532-5E300B4ED59A}" type="slidenum">
              <a:rPr lang="ro-RO" smtClean="0"/>
              <a:t>‹#›</a:t>
            </a:fld>
            <a:endParaRPr lang="ro-RO"/>
          </a:p>
        </p:txBody>
      </p:sp>
    </p:spTree>
    <p:extLst>
      <p:ext uri="{BB962C8B-B14F-4D97-AF65-F5344CB8AC3E}">
        <p14:creationId xmlns:p14="http://schemas.microsoft.com/office/powerpoint/2010/main" val="3328673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Date Placeholder 4"/>
          <p:cNvSpPr>
            <a:spLocks noGrp="1"/>
          </p:cNvSpPr>
          <p:nvPr>
            <p:ph type="dt" sz="half" idx="10"/>
          </p:nvPr>
        </p:nvSpPr>
        <p:spPr/>
        <p:txBody>
          <a:bodyPr/>
          <a:lstStyle/>
          <a:p>
            <a:fld id="{1B848B22-F5D1-4F35-A8A7-5397591AA04A}" type="datetimeFigureOut">
              <a:rPr lang="ro-RO" smtClean="0"/>
              <a:t>22.07.2014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FB1DC8F6-E496-4266-A532-5E300B4ED59A}" type="slidenum">
              <a:rPr lang="ro-RO" smtClean="0"/>
              <a:t>‹#›</a:t>
            </a:fld>
            <a:endParaRPr lang="ro-RO"/>
          </a:p>
        </p:txBody>
      </p:sp>
    </p:spTree>
    <p:extLst>
      <p:ext uri="{BB962C8B-B14F-4D97-AF65-F5344CB8AC3E}">
        <p14:creationId xmlns:p14="http://schemas.microsoft.com/office/powerpoint/2010/main" val="3478413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Date Placeholder 6"/>
          <p:cNvSpPr>
            <a:spLocks noGrp="1"/>
          </p:cNvSpPr>
          <p:nvPr>
            <p:ph type="dt" sz="half" idx="10"/>
          </p:nvPr>
        </p:nvSpPr>
        <p:spPr/>
        <p:txBody>
          <a:bodyPr/>
          <a:lstStyle/>
          <a:p>
            <a:fld id="{1B848B22-F5D1-4F35-A8A7-5397591AA04A}" type="datetimeFigureOut">
              <a:rPr lang="ro-RO" smtClean="0"/>
              <a:t>22.07.2014</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FB1DC8F6-E496-4266-A532-5E300B4ED59A}" type="slidenum">
              <a:rPr lang="ro-RO" smtClean="0"/>
              <a:t>‹#›</a:t>
            </a:fld>
            <a:endParaRPr lang="ro-RO"/>
          </a:p>
        </p:txBody>
      </p:sp>
    </p:spTree>
    <p:extLst>
      <p:ext uri="{BB962C8B-B14F-4D97-AF65-F5344CB8AC3E}">
        <p14:creationId xmlns:p14="http://schemas.microsoft.com/office/powerpoint/2010/main" val="3020602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Date Placeholder 2"/>
          <p:cNvSpPr>
            <a:spLocks noGrp="1"/>
          </p:cNvSpPr>
          <p:nvPr>
            <p:ph type="dt" sz="half" idx="10"/>
          </p:nvPr>
        </p:nvSpPr>
        <p:spPr/>
        <p:txBody>
          <a:bodyPr/>
          <a:lstStyle/>
          <a:p>
            <a:fld id="{1B848B22-F5D1-4F35-A8A7-5397591AA04A}" type="datetimeFigureOut">
              <a:rPr lang="ro-RO" smtClean="0"/>
              <a:t>22.07.2014</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FB1DC8F6-E496-4266-A532-5E300B4ED59A}" type="slidenum">
              <a:rPr lang="ro-RO" smtClean="0"/>
              <a:t>‹#›</a:t>
            </a:fld>
            <a:endParaRPr lang="ro-RO"/>
          </a:p>
        </p:txBody>
      </p:sp>
    </p:spTree>
    <p:extLst>
      <p:ext uri="{BB962C8B-B14F-4D97-AF65-F5344CB8AC3E}">
        <p14:creationId xmlns:p14="http://schemas.microsoft.com/office/powerpoint/2010/main" val="3900321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48B22-F5D1-4F35-A8A7-5397591AA04A}" type="datetimeFigureOut">
              <a:rPr lang="ro-RO" smtClean="0"/>
              <a:t>22.07.2014</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FB1DC8F6-E496-4266-A532-5E300B4ED59A}" type="slidenum">
              <a:rPr lang="ro-RO" smtClean="0"/>
              <a:t>‹#›</a:t>
            </a:fld>
            <a:endParaRPr lang="ro-RO"/>
          </a:p>
        </p:txBody>
      </p:sp>
    </p:spTree>
    <p:extLst>
      <p:ext uri="{BB962C8B-B14F-4D97-AF65-F5344CB8AC3E}">
        <p14:creationId xmlns:p14="http://schemas.microsoft.com/office/powerpoint/2010/main" val="63778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o-R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48B22-F5D1-4F35-A8A7-5397591AA04A}" type="datetimeFigureOut">
              <a:rPr lang="ro-RO" smtClean="0"/>
              <a:t>22.07.2014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FB1DC8F6-E496-4266-A532-5E300B4ED59A}" type="slidenum">
              <a:rPr lang="ro-RO" smtClean="0"/>
              <a:t>‹#›</a:t>
            </a:fld>
            <a:endParaRPr lang="ro-RO"/>
          </a:p>
        </p:txBody>
      </p:sp>
    </p:spTree>
    <p:extLst>
      <p:ext uri="{BB962C8B-B14F-4D97-AF65-F5344CB8AC3E}">
        <p14:creationId xmlns:p14="http://schemas.microsoft.com/office/powerpoint/2010/main" val="1828121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48B22-F5D1-4F35-A8A7-5397591AA04A}" type="datetimeFigureOut">
              <a:rPr lang="ro-RO" smtClean="0"/>
              <a:t>22.07.2014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FB1DC8F6-E496-4266-A532-5E300B4ED59A}" type="slidenum">
              <a:rPr lang="ro-RO" smtClean="0"/>
              <a:t>‹#›</a:t>
            </a:fld>
            <a:endParaRPr lang="ro-RO"/>
          </a:p>
        </p:txBody>
      </p:sp>
    </p:spTree>
    <p:extLst>
      <p:ext uri="{BB962C8B-B14F-4D97-AF65-F5344CB8AC3E}">
        <p14:creationId xmlns:p14="http://schemas.microsoft.com/office/powerpoint/2010/main" val="2857640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68362"/>
          </a:xfrm>
          <a:prstGeom prst="rect">
            <a:avLst/>
          </a:prstGeom>
        </p:spPr>
        <p:txBody>
          <a:bodyPr vert="horz" lIns="91440" tIns="45720" rIns="91440" bIns="45720" rtlCol="0" anchor="ctr">
            <a:normAutofit/>
          </a:bodyPr>
          <a:lstStyle/>
          <a:p>
            <a:r>
              <a:rPr lang="en-US" dirty="0" smtClean="0"/>
              <a:t>Click to edit Master title style</a:t>
            </a:r>
            <a:endParaRPr lang="ro-RO" dirty="0"/>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ro-RO"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848B22-F5D1-4F35-A8A7-5397591AA04A}" type="datetimeFigureOut">
              <a:rPr lang="ro-RO" smtClean="0"/>
              <a:t>22.07.2014</a:t>
            </a:fld>
            <a:endParaRPr lang="ro-R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DC8F6-E496-4266-A532-5E300B4ED59A}" type="slidenum">
              <a:rPr lang="ro-RO" smtClean="0"/>
              <a:t>‹#›</a:t>
            </a:fld>
            <a:endParaRPr lang="ro-RO"/>
          </a:p>
        </p:txBody>
      </p:sp>
      <p:pic>
        <p:nvPicPr>
          <p:cNvPr id="1026" name="Picture 2" descr="C:\PROIECTE\BUSINESS\Blue Idea\Evenimente\Cupa Agentiilor la Karaoke\Logo Cupa Agentiilor la Karaoke\logo_cupa_agentiilor_karaoke.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33807" y="6108466"/>
            <a:ext cx="583687" cy="5836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304800" y="6096000"/>
            <a:ext cx="8382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6493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5" name="Picture 3" descr="C:\PROIECTE\BUSINESS\Blue Idea\Publishing\IQads\Prezentare generala\_Input\layout_prezentare_generala_2.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51012" y="407894"/>
            <a:ext cx="6835588" cy="457200"/>
          </a:xfrm>
          <a:prstGeom prst="rect">
            <a:avLst/>
          </a:prstGeom>
        </p:spPr>
        <p:txBody>
          <a:bodyPr vert="horz" lIns="91440" tIns="45720" rIns="91440" bIns="45720" rtlCol="0" anchor="ctr">
            <a:noAutofit/>
          </a:bodyPr>
          <a:lstStyle/>
          <a:p>
            <a:r>
              <a:rPr lang="en-US" smtClean="0"/>
              <a:t>Click to edit Master title style</a:t>
            </a:r>
            <a:endParaRPr lang="en-US"/>
          </a:p>
        </p:txBody>
      </p:sp>
      <p:sp>
        <p:nvSpPr>
          <p:cNvPr id="3" name="Text Placeholder 2"/>
          <p:cNvSpPr>
            <a:spLocks noGrp="1"/>
          </p:cNvSpPr>
          <p:nvPr>
            <p:ph type="body" idx="1"/>
          </p:nvPr>
        </p:nvSpPr>
        <p:spPr>
          <a:xfrm>
            <a:off x="457200" y="1066800"/>
            <a:ext cx="8229600" cy="5059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2014-07-22</a:t>
            </a:fld>
            <a:endParaRPr lang="en-US">
              <a:solidFill>
                <a:prstClr val="black">
                  <a:tint val="75000"/>
                </a:prstClr>
              </a:solidFill>
            </a:endParaRPr>
          </a:p>
        </p:txBody>
      </p:sp>
      <p:pic>
        <p:nvPicPr>
          <p:cNvPr id="7" name="Picture 2" descr="C:\PROIECTE\BUSINESS\Blue Idea\Evenimente\Cupa Agentiilor la Karaoke\Logo Cupa Agentiilor la Karaoke\logo_cupa_agentiilor_karaoke.png"/>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153400" y="6161763"/>
            <a:ext cx="583687" cy="583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235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par>
    </p:tnLst>
  </p:timing>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cupaagentiilor.ro/karaok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www.iqads.ro/podcast/870" TargetMode="External"/><Relationship Id="rId5" Type="http://schemas.openxmlformats.org/officeDocument/2006/relationships/hyperlink" Target="http://www.iqads.ro/podcast/980" TargetMode="External"/><Relationship Id="rId4" Type="http://schemas.openxmlformats.org/officeDocument/2006/relationships/hyperlink" Target="http://www.iqads.ro/podcast/1083"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www.facebook.com/IQads.ro" TargetMode="External"/><Relationship Id="rId2" Type="http://schemas.openxmlformats.org/officeDocument/2006/relationships/hyperlink" Target="http://cupaagentiilor.iqads.ro/karaoke/" TargetMode="External"/><Relationship Id="rId1" Type="http://schemas.openxmlformats.org/officeDocument/2006/relationships/slideLayout" Target="../slideLayouts/slideLayout13.xml"/><Relationship Id="rId4" Type="http://schemas.openxmlformats.org/officeDocument/2006/relationships/hyperlink" Target="http://twitter.com/iqad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hyperlink" Target="http://twitter.com/iqads" TargetMode="External"/><Relationship Id="rId2" Type="http://schemas.openxmlformats.org/officeDocument/2006/relationships/hyperlink" Target="http://www.facebook.com/IQads.ro" TargetMode="Externa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Marin@IQads.ro"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hyperlink" Target="mailto:adriana@IQads.ro" TargetMode="External"/><Relationship Id="rId4" Type="http://schemas.openxmlformats.org/officeDocument/2006/relationships/hyperlink" Target="mailto:marin@IQads.ro"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eg"/><Relationship Id="rId15" Type="http://schemas.openxmlformats.org/officeDocument/2006/relationships/image" Target="../media/image18.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png"/><Relationship Id="rId17" Type="http://schemas.openxmlformats.org/officeDocument/2006/relationships/image" Target="../media/image35.jpeg"/><Relationship Id="rId2" Type="http://schemas.openxmlformats.org/officeDocument/2006/relationships/image" Target="../media/image20.jpeg"/><Relationship Id="rId16"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png"/><Relationship Id="rId15" Type="http://schemas.openxmlformats.org/officeDocument/2006/relationships/image" Target="../media/image3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 Id="rId14" Type="http://schemas.openxmlformats.org/officeDocument/2006/relationships/image" Target="../media/image32.jpeg"/></Relationships>
</file>

<file path=ppt/slides/_rels/slide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5.png"/><Relationship Id="rId3" Type="http://schemas.openxmlformats.org/officeDocument/2006/relationships/image" Target="../media/image20.jpeg"/><Relationship Id="rId7" Type="http://schemas.openxmlformats.org/officeDocument/2006/relationships/image" Target="../media/image40.png"/><Relationship Id="rId12" Type="http://schemas.openxmlformats.org/officeDocument/2006/relationships/image" Target="../media/image44.png"/><Relationship Id="rId17" Type="http://schemas.openxmlformats.org/officeDocument/2006/relationships/image" Target="../media/image49.jpeg"/><Relationship Id="rId2" Type="http://schemas.openxmlformats.org/officeDocument/2006/relationships/image" Target="../media/image36.jpeg"/><Relationship Id="rId16"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3.jpeg"/><Relationship Id="rId5" Type="http://schemas.openxmlformats.org/officeDocument/2006/relationships/image" Target="../media/image38.png"/><Relationship Id="rId15" Type="http://schemas.openxmlformats.org/officeDocument/2006/relationships/image" Target="../media/image47.jpeg"/><Relationship Id="rId10" Type="http://schemas.openxmlformats.org/officeDocument/2006/relationships/image" Target="../media/image42.jpeg"/><Relationship Id="rId4" Type="http://schemas.openxmlformats.org/officeDocument/2006/relationships/image" Target="../media/image37.jpeg"/><Relationship Id="rId9" Type="http://schemas.openxmlformats.org/officeDocument/2006/relationships/hyperlink" Target="http://cupaagentiilor.iqads.ro/echipe/" TargetMode="External"/><Relationship Id="rId14" Type="http://schemas.openxmlformats.org/officeDocument/2006/relationships/image" Target="../media/image46.jpeg"/></Relationships>
</file>

<file path=ppt/slides/_rels/slide7.xml.rels><?xml version="1.0" encoding="UTF-8" standalone="yes"?>
<Relationships xmlns="http://schemas.openxmlformats.org/package/2006/relationships"><Relationship Id="rId8" Type="http://schemas.openxmlformats.org/officeDocument/2006/relationships/image" Target="../media/image56.jpeg"/><Relationship Id="rId13" Type="http://schemas.openxmlformats.org/officeDocument/2006/relationships/hyperlink" Target="http://www.iqads.ro/podcast_870" TargetMode="External"/><Relationship Id="rId3" Type="http://schemas.openxmlformats.org/officeDocument/2006/relationships/image" Target="../media/image51.jpeg"/><Relationship Id="rId7" Type="http://schemas.openxmlformats.org/officeDocument/2006/relationships/image" Target="../media/image55.jpeg"/><Relationship Id="rId12" Type="http://schemas.openxmlformats.org/officeDocument/2006/relationships/image" Target="../media/image58.png"/><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54.jpeg"/><Relationship Id="rId11" Type="http://schemas.openxmlformats.org/officeDocument/2006/relationships/hyperlink" Target="http://www.iqads.ro/podcast/1083" TargetMode="External"/><Relationship Id="rId5" Type="http://schemas.openxmlformats.org/officeDocument/2006/relationships/image" Target="../media/image53.jpeg"/><Relationship Id="rId10" Type="http://schemas.openxmlformats.org/officeDocument/2006/relationships/hyperlink" Target="http://www.iqads.ro/podcast/1050" TargetMode="External"/><Relationship Id="rId4" Type="http://schemas.openxmlformats.org/officeDocument/2006/relationships/image" Target="../media/image52.jpeg"/><Relationship Id="rId9" Type="http://schemas.openxmlformats.org/officeDocument/2006/relationships/image" Target="../media/image57.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9688" y="6157913"/>
            <a:ext cx="9028112" cy="657225"/>
          </a:xfrm>
          <a:prstGeom prst="rect">
            <a:avLst/>
          </a:prstGeom>
          <a:noFill/>
          <a:ln>
            <a:noFill/>
          </a:ln>
        </p:spPr>
        <p:style>
          <a:lnRef idx="3">
            <a:schemeClr val="lt1"/>
          </a:lnRef>
          <a:fillRef idx="1">
            <a:schemeClr val="accent3"/>
          </a:fillRef>
          <a:effectRef idx="1">
            <a:schemeClr val="accent3"/>
          </a:effectRef>
          <a:fontRef idx="minor">
            <a:schemeClr val="lt1"/>
          </a:fontRef>
        </p:style>
        <p:txBody>
          <a:bodyPr anchor="ctr"/>
          <a:lstStyle/>
          <a:p>
            <a:pPr algn="l" rtl="0">
              <a:defRPr/>
            </a:pPr>
            <a:endParaRPr lang="en" b="1" dirty="0">
              <a:solidFill>
                <a:schemeClr val="tx1"/>
              </a:solidFill>
              <a:cs typeface="Arial" charset="0"/>
            </a:endParaRPr>
          </a:p>
        </p:txBody>
      </p:sp>
      <p:pic>
        <p:nvPicPr>
          <p:cNvPr id="14" name="Picture 10" descr="C:\PROIECTE\BUSINESS\Blue Idea\All-in-One\Logos\_Blue_Idea\_IQads\IQads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0" y="6218298"/>
            <a:ext cx="983059" cy="4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C:\Users\User\Downloads\logo\CA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1805" y="152400"/>
            <a:ext cx="3419475" cy="34194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7"/>
          <p:cNvSpPr txBox="1">
            <a:spLocks noChangeArrowheads="1"/>
          </p:cNvSpPr>
          <p:nvPr/>
        </p:nvSpPr>
        <p:spPr bwMode="auto">
          <a:xfrm>
            <a:off x="7315200" y="5879744"/>
            <a:ext cx="1657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rtl="0" eaLnBrk="1" hangingPunct="1">
              <a:spcBef>
                <a:spcPct val="50000"/>
              </a:spcBef>
              <a:defRPr/>
            </a:pPr>
            <a:r>
              <a:rPr lang="en" sz="1600" b="1" i="0" u="none" dirty="0">
                <a:latin typeface="+mn-lt"/>
                <a:cs typeface="+mn-cs"/>
              </a:rPr>
              <a:t>an event by</a:t>
            </a:r>
            <a:endParaRPr lang="en" sz="1600" b="1" dirty="0" smtClean="0">
              <a:latin typeface="+mn-lt"/>
              <a:cs typeface="+mn-cs"/>
            </a:endParaRPr>
          </a:p>
        </p:txBody>
      </p:sp>
      <p:sp>
        <p:nvSpPr>
          <p:cNvPr id="3" name="TextBox 2"/>
          <p:cNvSpPr txBox="1"/>
          <p:nvPr/>
        </p:nvSpPr>
        <p:spPr>
          <a:xfrm>
            <a:off x="86518" y="6052343"/>
            <a:ext cx="8066881" cy="646331"/>
          </a:xfrm>
          <a:prstGeom prst="rect">
            <a:avLst/>
          </a:prstGeom>
          <a:noFill/>
        </p:spPr>
        <p:txBody>
          <a:bodyPr wrap="square" rtlCol="0">
            <a:spAutoFit/>
          </a:bodyPr>
          <a:lstStyle/>
          <a:p>
            <a:pPr algn="l" rtl="0"/>
            <a:r>
              <a:rPr lang="en" b="0" i="0" u="none" dirty="0"/>
              <a:t> The only karaoke </a:t>
            </a:r>
            <a:r>
              <a:rPr lang="en" b="0" i="0" u="none" dirty="0" smtClean="0"/>
              <a:t>and show competition for </a:t>
            </a:r>
            <a:r>
              <a:rPr lang="en" b="0" i="0" u="none" dirty="0"/>
              <a:t>marcomm people in Romania</a:t>
            </a:r>
            <a:endParaRPr lang="en" dirty="0"/>
          </a:p>
          <a:p>
            <a:pPr algn="l" rtl="0"/>
            <a:r>
              <a:rPr lang="en" b="0" i="0" u="none" dirty="0"/>
              <a:t> 23 – 25 September 2014 | </a:t>
            </a:r>
            <a:r>
              <a:rPr lang="en" b="0" i="0" u="none" dirty="0">
                <a:hlinkClick r:id="rId4"/>
              </a:rPr>
              <a:t>CupaAgentiilor.ro/Karaoke</a:t>
            </a:r>
            <a:endParaRPr lang="en" dirty="0"/>
          </a:p>
        </p:txBody>
      </p:sp>
      <p:pic>
        <p:nvPicPr>
          <p:cNvPr id="2050" name="Picture 2" descr="http://www.muziq.ro/wp-content/uploads/2013/03/0d656a3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0063" y="3874678"/>
            <a:ext cx="1081087" cy="1081088"/>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7"/>
          <p:cNvSpPr txBox="1">
            <a:spLocks noChangeArrowheads="1"/>
          </p:cNvSpPr>
          <p:nvPr/>
        </p:nvSpPr>
        <p:spPr bwMode="auto">
          <a:xfrm>
            <a:off x="3733800" y="3575197"/>
            <a:ext cx="1657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rtl="0" eaLnBrk="1" hangingPunct="1">
              <a:spcBef>
                <a:spcPct val="50000"/>
              </a:spcBef>
              <a:defRPr/>
            </a:pPr>
            <a:r>
              <a:rPr lang="en" sz="1600" b="1" i="0" u="none" dirty="0" smtClean="0">
                <a:latin typeface="+mn-lt"/>
                <a:cs typeface="+mn-cs"/>
              </a:rPr>
              <a:t>powered by</a:t>
            </a:r>
            <a:endParaRPr lang="en" sz="1600" b="1" dirty="0" smtClean="0">
              <a:latin typeface="+mn-lt"/>
              <a:cs typeface="+mn-cs"/>
            </a:endParaRPr>
          </a:p>
        </p:txBody>
      </p:sp>
    </p:spTree>
    <p:extLst>
      <p:ext uri="{BB962C8B-B14F-4D97-AF65-F5344CB8AC3E}">
        <p14:creationId xmlns:p14="http://schemas.microsoft.com/office/powerpoint/2010/main" val="154735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noGrp="1"/>
          </p:cNvSpPr>
          <p:nvPr>
            <p:ph idx="4294967295"/>
          </p:nvPr>
        </p:nvSpPr>
        <p:spPr>
          <a:xfrm>
            <a:off x="762000" y="1447800"/>
            <a:ext cx="8382000" cy="5410200"/>
          </a:xfrm>
        </p:spPr>
        <p:txBody>
          <a:bodyPr>
            <a:noAutofit/>
          </a:bodyPr>
          <a:lstStyle/>
          <a:p>
            <a:pPr algn="l" rtl="0"/>
            <a:r>
              <a:rPr lang="en" sz="1600" b="1" i="0" u="none" dirty="0">
                <a:solidFill>
                  <a:srgbClr val="EF4265"/>
                </a:solidFill>
                <a:latin typeface="+mj-lt"/>
              </a:rPr>
              <a:t>Partnership with a unique event:</a:t>
            </a:r>
            <a:r>
              <a:rPr lang="en" sz="1600" b="0" i="0" u="none" dirty="0">
                <a:solidFill>
                  <a:srgbClr val="EF4265"/>
                </a:solidFill>
                <a:latin typeface="+mj-lt"/>
              </a:rPr>
              <a:t> </a:t>
            </a:r>
            <a:r>
              <a:rPr lang="en" sz="1600" b="1" i="0" u="none" dirty="0">
                <a:solidFill>
                  <a:srgbClr val="EF4265"/>
                </a:solidFill>
                <a:latin typeface="+mj-lt"/>
              </a:rPr>
              <a:t>The Agencies Cup in Karaoke </a:t>
            </a:r>
            <a:r>
              <a:rPr lang="en" sz="1600" b="1" dirty="0">
                <a:solidFill>
                  <a:srgbClr val="EF4265"/>
                </a:solidFill>
                <a:latin typeface="+mj-lt"/>
              </a:rPr>
              <a:t/>
            </a:r>
            <a:br>
              <a:rPr lang="en" sz="1600" b="1" dirty="0">
                <a:solidFill>
                  <a:srgbClr val="EF4265"/>
                </a:solidFill>
                <a:latin typeface="+mj-lt"/>
              </a:rPr>
            </a:br>
            <a:endParaRPr lang="en" sz="1600" b="1" dirty="0" smtClean="0">
              <a:solidFill>
                <a:schemeClr val="accent6">
                  <a:lumMod val="75000"/>
                </a:schemeClr>
              </a:solidFill>
              <a:latin typeface="+mj-lt"/>
            </a:endParaRPr>
          </a:p>
          <a:p>
            <a:pPr algn="l" rtl="0"/>
            <a:r>
              <a:rPr lang="en" sz="1600" b="1" i="0" u="none" dirty="0">
                <a:latin typeface="+mj-lt"/>
              </a:rPr>
              <a:t>Overall timing</a:t>
            </a:r>
            <a:r>
              <a:rPr lang="en" sz="1600" b="0" i="0" u="none" dirty="0">
                <a:latin typeface="+mj-lt"/>
              </a:rPr>
              <a:t> (event + communication campaign): 10 weeks, 15 July – 3 October 2014</a:t>
            </a:r>
          </a:p>
          <a:p>
            <a:endParaRPr lang="en" sz="400" b="1" dirty="0" smtClean="0">
              <a:latin typeface="+mj-lt"/>
            </a:endParaRPr>
          </a:p>
          <a:p>
            <a:pPr marL="457200" indent="-457200" algn="l" rtl="0">
              <a:buFont typeface="+mj-lt"/>
              <a:buAutoNum type="arabicPeriod"/>
            </a:pPr>
            <a:endParaRPr lang="en" sz="1000" dirty="0" smtClean="0">
              <a:latin typeface="+mj-lt"/>
            </a:endParaRPr>
          </a:p>
          <a:p>
            <a:pPr marL="457200" lvl="1" indent="0" algn="l" rtl="0">
              <a:buNone/>
            </a:pPr>
            <a:endParaRPr lang="en" sz="1000" dirty="0" smtClean="0">
              <a:latin typeface="+mj-lt"/>
            </a:endParaRPr>
          </a:p>
          <a:p>
            <a:pPr marL="457200" lvl="1" indent="0" algn="l" rtl="0">
              <a:buNone/>
            </a:pPr>
            <a:r>
              <a:rPr lang="en" sz="1600" b="1" i="0" u="none" dirty="0">
                <a:latin typeface="+mj-lt"/>
              </a:rPr>
              <a:t>Registration of participants:</a:t>
            </a:r>
            <a:r>
              <a:rPr lang="en" sz="1600" b="0" i="0" u="none" dirty="0">
                <a:latin typeface="+mj-lt"/>
              </a:rPr>
              <a:t> 15 July – 15 August</a:t>
            </a:r>
            <a:endParaRPr lang="en" sz="1600" dirty="0">
              <a:latin typeface="+mj-lt"/>
            </a:endParaRPr>
          </a:p>
          <a:p>
            <a:pPr marL="457200" lvl="1" indent="0" algn="l" rtl="0">
              <a:buNone/>
            </a:pPr>
            <a:r>
              <a:rPr lang="en" sz="1600" b="1" i="0" u="none" dirty="0">
                <a:latin typeface="+mj-lt"/>
              </a:rPr>
              <a:t>The Agencies Cup in Karaoke:</a:t>
            </a:r>
            <a:r>
              <a:rPr lang="en" sz="1600" b="0" i="0" u="none" dirty="0">
                <a:latin typeface="+mj-lt"/>
              </a:rPr>
              <a:t> 23 – 25 September (Tuesday, Wednesday and Thursday, 18:00 – 00:00)</a:t>
            </a:r>
          </a:p>
          <a:p>
            <a:pPr marL="457200" lvl="1" indent="0" algn="l" rtl="0">
              <a:buNone/>
            </a:pPr>
            <a:r>
              <a:rPr lang="en" sz="1600" b="1" i="0" u="none" dirty="0">
                <a:latin typeface="+mj-lt"/>
              </a:rPr>
              <a:t>Follow-up:</a:t>
            </a:r>
            <a:r>
              <a:rPr lang="en" sz="1600" b="0" i="0" u="none" dirty="0">
                <a:latin typeface="+mj-lt"/>
              </a:rPr>
              <a:t> 26 September – 3 October</a:t>
            </a:r>
          </a:p>
          <a:p>
            <a:pPr marL="457200" lvl="1" indent="0" algn="l" rtl="0">
              <a:buNone/>
            </a:pPr>
            <a:endParaRPr lang="en" sz="600" dirty="0" smtClean="0">
              <a:latin typeface="+mj-lt"/>
            </a:endParaRPr>
          </a:p>
          <a:p>
            <a:pPr marL="457200" lvl="1" indent="0" algn="l" rtl="0">
              <a:buNone/>
            </a:pPr>
            <a:r>
              <a:rPr lang="en" sz="1600" b="1" i="0" u="none" dirty="0">
                <a:latin typeface="+mj-lt"/>
              </a:rPr>
              <a:t>32 teams, 2-10 players/team</a:t>
            </a:r>
            <a:endParaRPr lang="en" sz="1600" b="1" dirty="0" smtClean="0">
              <a:latin typeface="+mj-lt"/>
            </a:endParaRPr>
          </a:p>
          <a:p>
            <a:pPr marL="457200" lvl="1" indent="0" algn="l" rtl="0">
              <a:buNone/>
            </a:pPr>
            <a:r>
              <a:rPr lang="en" sz="1600" b="1" i="0" u="none" dirty="0"/>
              <a:t>First 2 days: </a:t>
            </a:r>
            <a:r>
              <a:rPr lang="en" sz="1600" b="0" i="0" u="none" dirty="0"/>
              <a:t>qualification rounds</a:t>
            </a:r>
          </a:p>
          <a:p>
            <a:pPr marL="457200" lvl="1" indent="0" algn="l" rtl="0">
              <a:buNone/>
            </a:pPr>
            <a:r>
              <a:rPr lang="en" sz="1600" b="1" i="0" u="none" dirty="0"/>
              <a:t>The third day: </a:t>
            </a:r>
            <a:r>
              <a:rPr lang="en" sz="1600" b="0" i="0" u="none" dirty="0"/>
              <a:t>the finals + the awards ceremony</a:t>
            </a:r>
            <a:r>
              <a:rPr lang="en" sz="1600" dirty="0"/>
              <a:t/>
            </a:r>
            <a:br>
              <a:rPr lang="en" sz="1600" dirty="0"/>
            </a:br>
            <a:endParaRPr lang="en" sz="1600" dirty="0" smtClean="0"/>
          </a:p>
          <a:p>
            <a:pPr marL="457200" lvl="1" indent="0" algn="l" rtl="0">
              <a:buNone/>
            </a:pPr>
            <a:r>
              <a:rPr lang="en" sz="1600" b="1" i="0" u="none" dirty="0"/>
              <a:t>+ (optional) Online creative competition, dedicated </a:t>
            </a:r>
            <a:r>
              <a:rPr lang="en" sz="1600" b="1" i="0" u="none"/>
              <a:t>to </a:t>
            </a:r>
            <a:r>
              <a:rPr lang="en" sz="1600" b="1" i="0" u="none" smtClean="0"/>
              <a:t>the brand</a:t>
            </a:r>
            <a:endParaRPr lang="en" sz="1600" b="1" dirty="0" smtClean="0">
              <a:latin typeface="+mj-lt"/>
            </a:endParaRPr>
          </a:p>
          <a:p>
            <a:pPr algn="l" rtl="0" eaLnBrk="1" hangingPunct="1">
              <a:spcBef>
                <a:spcPts val="200"/>
              </a:spcBef>
              <a:buFontTx/>
              <a:buNone/>
            </a:pPr>
            <a:endParaRPr lang="en" sz="1600" dirty="0" smtClean="0">
              <a:latin typeface="+mj-lt"/>
            </a:endParaRPr>
          </a:p>
          <a:p>
            <a:pPr algn="l" rtl="0" eaLnBrk="1" hangingPunct="1">
              <a:spcBef>
                <a:spcPts val="200"/>
              </a:spcBef>
            </a:pPr>
            <a:endParaRPr lang="en" sz="1600" b="1" dirty="0" smtClean="0">
              <a:latin typeface="+mj-lt"/>
            </a:endParaRPr>
          </a:p>
        </p:txBody>
      </p:sp>
      <p:sp>
        <p:nvSpPr>
          <p:cNvPr id="9219" name="Title 2"/>
          <p:cNvSpPr>
            <a:spLocks noGrp="1"/>
          </p:cNvSpPr>
          <p:nvPr>
            <p:ph type="title" idx="4294967295"/>
          </p:nvPr>
        </p:nvSpPr>
        <p:spPr>
          <a:xfrm>
            <a:off x="0" y="274638"/>
            <a:ext cx="9144000" cy="1143000"/>
          </a:xfrm>
        </p:spPr>
        <p:txBody>
          <a:bodyPr/>
          <a:lstStyle/>
          <a:p>
            <a:pPr rtl="0" eaLnBrk="1" hangingPunct="1"/>
            <a:r>
              <a:rPr lang="en" b="0" i="0" u="none"/>
              <a:t>Association coordinates: overview</a:t>
            </a:r>
            <a:endParaRPr lang="en" dirty="0" smtClean="0"/>
          </a:p>
        </p:txBody>
      </p:sp>
      <p:pic>
        <p:nvPicPr>
          <p:cNvPr id="4" name="Picture 2" descr="C:\Users\User\Downloads\logo\CA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436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961830"/>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ownloads\logo\CA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436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0200"/>
            <a:ext cx="8458200" cy="5029200"/>
          </a:xfrm>
        </p:spPr>
        <p:txBody>
          <a:bodyPr>
            <a:normAutofit/>
          </a:bodyPr>
          <a:lstStyle/>
          <a:p>
            <a:pPr marL="0" indent="0" algn="l" rtl="0">
              <a:buNone/>
            </a:pPr>
            <a:r>
              <a:rPr lang="en" sz="2000" b="0" i="0" u="none" dirty="0"/>
              <a:t>       </a:t>
            </a:r>
            <a:r>
              <a:rPr lang="en" sz="2000" b="1" i="0" u="none" dirty="0"/>
              <a:t>The Agencies Cup in Karaoke in </a:t>
            </a:r>
            <a:r>
              <a:rPr lang="en" sz="2000" b="1" i="0" u="none" dirty="0">
                <a:solidFill>
                  <a:srgbClr val="A22828"/>
                </a:solidFill>
              </a:rPr>
              <a:t>5 attributes:</a:t>
            </a:r>
          </a:p>
          <a:p>
            <a:pPr marL="0" indent="0" algn="l" rtl="0">
              <a:buNone/>
            </a:pPr>
            <a:endParaRPr lang="en" sz="1800" b="1" dirty="0" smtClean="0"/>
          </a:p>
          <a:p>
            <a:pPr algn="l" rtl="0"/>
            <a:r>
              <a:rPr lang="en" sz="1800" b="1" i="0" u="none" dirty="0">
                <a:solidFill>
                  <a:srgbClr val="A22828"/>
                </a:solidFill>
              </a:rPr>
              <a:t>First time ever</a:t>
            </a:r>
            <a:r>
              <a:rPr lang="en" sz="1800" b="1" i="0" u="none" dirty="0"/>
              <a:t>.</a:t>
            </a:r>
            <a:r>
              <a:rPr lang="en" sz="1800" b="0" i="0" u="none" dirty="0"/>
              <a:t> On its first edition, the Cup is the only event that offers a single stage to karaoke lovers in agencies</a:t>
            </a:r>
          </a:p>
          <a:p>
            <a:pPr algn="l" rtl="0"/>
            <a:r>
              <a:rPr lang="en" sz="1800" b="1" i="0" u="none" dirty="0">
                <a:solidFill>
                  <a:srgbClr val="A22828"/>
                </a:solidFill>
              </a:rPr>
              <a:t>Accessibility</a:t>
            </a:r>
            <a:r>
              <a:rPr lang="en" sz="1800" b="1" i="0" u="none" dirty="0"/>
              <a:t>.</a:t>
            </a:r>
            <a:r>
              <a:rPr lang="en" sz="1800" b="0" i="0" u="none" dirty="0"/>
              <a:t> We have </a:t>
            </a:r>
            <a:r>
              <a:rPr lang="en" sz="1800" b="0" i="0" u="none" dirty="0" smtClean="0"/>
              <a:t>self-chosen playlists </a:t>
            </a:r>
            <a:r>
              <a:rPr lang="en" sz="1800" b="0" i="0" u="none" dirty="0"/>
              <a:t>and required </a:t>
            </a:r>
            <a:r>
              <a:rPr lang="en" sz="1800" b="0" i="0" u="none" dirty="0" smtClean="0"/>
              <a:t>playlists, </a:t>
            </a:r>
            <a:r>
              <a:rPr lang="en" sz="1800" b="0" i="0" u="none" dirty="0"/>
              <a:t>in order to stimulate participation - maniacs, enthusiasts and beginners + their supporters are welcome</a:t>
            </a:r>
          </a:p>
          <a:p>
            <a:pPr algn="l" rtl="0"/>
            <a:r>
              <a:rPr lang="en" sz="1800" b="1" i="0" u="none" dirty="0">
                <a:solidFill>
                  <a:srgbClr val="A22828"/>
                </a:solidFill>
              </a:rPr>
              <a:t>Prestige</a:t>
            </a:r>
            <a:r>
              <a:rPr lang="en" sz="1800" b="1" i="0" u="none" dirty="0"/>
              <a:t>.</a:t>
            </a:r>
            <a:r>
              <a:rPr lang="en" sz="1800" b="0" i="0" u="none" dirty="0"/>
              <a:t> People in marcomm who love karaoke are now able to take their pleasure to the next level, from a closed group competition to a competition involving the entire industry, on the same stage</a:t>
            </a:r>
          </a:p>
          <a:p>
            <a:pPr algn="l" rtl="0"/>
            <a:r>
              <a:rPr lang="en" sz="1800" b="1" i="0" u="none" dirty="0">
                <a:solidFill>
                  <a:srgbClr val="A22828"/>
                </a:solidFill>
              </a:rPr>
              <a:t>Fun</a:t>
            </a:r>
            <a:r>
              <a:rPr lang="en" sz="1800" b="1" i="0" u="none" dirty="0"/>
              <a:t>.</a:t>
            </a:r>
            <a:r>
              <a:rPr lang="en" sz="1800" b="0" i="0" u="none" dirty="0"/>
              <a:t> The cup and the activities around it will make it interesting to watch,</a:t>
            </a:r>
            <a:r>
              <a:rPr lang="en" sz="1800" dirty="0"/>
              <a:t/>
            </a:r>
            <a:br>
              <a:rPr lang="en" sz="1800" dirty="0"/>
            </a:br>
            <a:r>
              <a:rPr lang="en" sz="1800" b="0" i="0" u="none" dirty="0"/>
              <a:t>both for those that are directly involved (participants and supporters), and for those watching from a distance (fans and by-standers). At the same time, the Cup is an unconventional form of team building for agencies and a show for the enthusiasts</a:t>
            </a:r>
          </a:p>
          <a:p>
            <a:pPr algn="l" rtl="0"/>
            <a:r>
              <a:rPr lang="en" sz="1800" b="1" i="0" u="none" dirty="0">
                <a:solidFill>
                  <a:srgbClr val="A22828"/>
                </a:solidFill>
              </a:rPr>
              <a:t>Endorsement</a:t>
            </a:r>
            <a:r>
              <a:rPr lang="en" sz="1800" b="0" i="0" u="none" dirty="0"/>
              <a:t>. An annual event, the Cup will quickly become a traditional event reuniting people in the industry, organized by a recognized voice in advertising: IQads</a:t>
            </a:r>
            <a:endParaRPr lang="en" sz="1800" dirty="0"/>
          </a:p>
        </p:txBody>
      </p:sp>
      <p:sp>
        <p:nvSpPr>
          <p:cNvPr id="5" name="Title 4"/>
          <p:cNvSpPr>
            <a:spLocks noGrp="1"/>
          </p:cNvSpPr>
          <p:nvPr>
            <p:ph type="title"/>
          </p:nvPr>
        </p:nvSpPr>
        <p:spPr/>
        <p:txBody>
          <a:bodyPr/>
          <a:lstStyle/>
          <a:p>
            <a:pPr rtl="0"/>
            <a:r>
              <a:rPr lang="en" b="0" i="0" u="none"/>
              <a:t>About the event</a:t>
            </a:r>
            <a:endParaRPr lang="en" dirty="0"/>
          </a:p>
        </p:txBody>
      </p:sp>
    </p:spTree>
    <p:extLst>
      <p:ext uri="{BB962C8B-B14F-4D97-AF65-F5344CB8AC3E}">
        <p14:creationId xmlns:p14="http://schemas.microsoft.com/office/powerpoint/2010/main" val="2811474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 b="0" i="0" u="none"/>
              <a:t>Who is interested in the Cup</a:t>
            </a:r>
            <a:endParaRPr lang="en" dirty="0"/>
          </a:p>
        </p:txBody>
      </p:sp>
      <p:sp>
        <p:nvSpPr>
          <p:cNvPr id="3" name="Content Placeholder 2"/>
          <p:cNvSpPr>
            <a:spLocks noGrp="1"/>
          </p:cNvSpPr>
          <p:nvPr>
            <p:ph idx="1"/>
          </p:nvPr>
        </p:nvSpPr>
        <p:spPr>
          <a:xfrm>
            <a:off x="457200" y="1295400"/>
            <a:ext cx="8686800" cy="4830763"/>
          </a:xfrm>
        </p:spPr>
        <p:txBody>
          <a:bodyPr>
            <a:normAutofit/>
          </a:bodyPr>
          <a:lstStyle/>
          <a:p>
            <a:pPr algn="l" rtl="0"/>
            <a:r>
              <a:rPr lang="en" sz="1800" b="1" i="0" u="none"/>
              <a:t>Agencies, as business for their brands and self-promo:</a:t>
            </a:r>
            <a:r>
              <a:rPr lang="en" sz="1800" b="1"/>
              <a:t/>
            </a:r>
            <a:br>
              <a:rPr lang="en" sz="1800" b="1"/>
            </a:br>
            <a:r>
              <a:rPr lang="en" sz="1800" b="0" i="0" u="none"/>
              <a:t>it creates activations, a clever demo and creative competitions for a spectacular audience</a:t>
            </a:r>
          </a:p>
          <a:p>
            <a:endParaRPr lang="en" sz="1800" dirty="0" smtClean="0"/>
          </a:p>
          <a:p>
            <a:pPr algn="l" rtl="0"/>
            <a:r>
              <a:rPr lang="en" sz="1800" b="1" i="0" u="none"/>
              <a:t>Brands, as business:</a:t>
            </a:r>
            <a:r>
              <a:rPr lang="en" sz="1800" b="1"/>
              <a:t/>
            </a:r>
            <a:br>
              <a:rPr lang="en" sz="1800" b="1"/>
            </a:br>
            <a:r>
              <a:rPr lang="en" sz="1800" b="0" i="0" u="none"/>
              <a:t>B2B and B2C promotions for the most important creative community in Romania,</a:t>
            </a:r>
            <a:r>
              <a:rPr lang="en" sz="1800"/>
              <a:t/>
            </a:r>
            <a:br>
              <a:rPr lang="en" sz="1800"/>
            </a:br>
            <a:r>
              <a:rPr lang="en" sz="1800" b="0" i="0" u="none"/>
              <a:t>which amplifies and retransmits the brand message</a:t>
            </a:r>
          </a:p>
          <a:p>
            <a:endParaRPr lang="en" sz="1800" b="1" dirty="0"/>
          </a:p>
          <a:p>
            <a:pPr algn="l" rtl="0"/>
            <a:r>
              <a:rPr lang="en" sz="1800" b="1" i="0" u="none"/>
              <a:t>The audience: participants and audience, people in marcomm, for fun</a:t>
            </a:r>
            <a:r>
              <a:rPr lang="en" sz="1800" b="0" i="0" u="none"/>
              <a:t>: </a:t>
            </a:r>
            <a:r>
              <a:rPr lang="en" sz="1800"/>
              <a:t/>
            </a:r>
            <a:br>
              <a:rPr lang="en" sz="1800"/>
            </a:br>
            <a:r>
              <a:rPr lang="en" sz="1800" b="0" i="0" u="none"/>
              <a:t>as a different kind of team building and creative class skipping with the industry, personal ego and agency fight</a:t>
            </a:r>
            <a:endParaRPr lang="en" sz="1800" dirty="0"/>
          </a:p>
          <a:p>
            <a:endParaRPr lang="en" sz="1800" b="1" dirty="0" smtClean="0"/>
          </a:p>
        </p:txBody>
      </p:sp>
      <p:pic>
        <p:nvPicPr>
          <p:cNvPr id="4" name="Picture 2" descr="C:\Users\User\Downloads\logo\CA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436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864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6200000">
            <a:off x="-2705100" y="2705100"/>
            <a:ext cx="68580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2" name="Rectangle 1"/>
          <p:cNvSpPr/>
          <p:nvPr/>
        </p:nvSpPr>
        <p:spPr>
          <a:xfrm>
            <a:off x="26894" y="0"/>
            <a:ext cx="9117106"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7" name="Rectangle 6"/>
          <p:cNvSpPr/>
          <p:nvPr/>
        </p:nvSpPr>
        <p:spPr>
          <a:xfrm rot="16200000">
            <a:off x="7886700" y="5600699"/>
            <a:ext cx="10668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pic>
        <p:nvPicPr>
          <p:cNvPr id="8" name="Picture 2" descr="C:\Users\User\Downloads\logo\CA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436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90800" y="685800"/>
            <a:ext cx="6705600" cy="6494085"/>
          </a:xfrm>
          <a:prstGeom prst="rect">
            <a:avLst/>
          </a:prstGeom>
        </p:spPr>
        <p:txBody>
          <a:bodyPr wrap="square">
            <a:spAutoFit/>
          </a:bodyPr>
          <a:lstStyle/>
          <a:p>
            <a:pPr marL="342900" indent="-342900" algn="l" rtl="0">
              <a:buAutoNum type="arabicPeriod"/>
            </a:pPr>
            <a:r>
              <a:rPr lang="en" sz="1600" b="1" i="0" u="none" dirty="0">
                <a:solidFill>
                  <a:srgbClr val="000000"/>
                </a:solidFill>
                <a:latin typeface="Calibri" panose="020F0502020204030204" pitchFamily="34" charset="0"/>
              </a:rPr>
              <a:t>[The Agencies Cup in Cooking 2014] Floriol as naming sponsor</a:t>
            </a:r>
            <a:r>
              <a:rPr lang="en" sz="1600" b="1" dirty="0">
                <a:solidFill>
                  <a:srgbClr val="000000"/>
                </a:solidFill>
                <a:latin typeface="Calibri" panose="020F0502020204030204" pitchFamily="34" charset="0"/>
              </a:rPr>
              <a:t/>
            </a:r>
            <a:br>
              <a:rPr lang="en" sz="1600" b="1" dirty="0">
                <a:solidFill>
                  <a:srgbClr val="000000"/>
                </a:solidFill>
                <a:latin typeface="Calibri" panose="020F0502020204030204" pitchFamily="34" charset="0"/>
              </a:rPr>
            </a:br>
            <a:r>
              <a:rPr lang="en" sz="1600" b="1" i="0" u="none" dirty="0">
                <a:solidFill>
                  <a:srgbClr val="000000"/>
                </a:solidFill>
                <a:latin typeface="Calibri" panose="020F0502020204030204" pitchFamily="34" charset="0"/>
              </a:rPr>
              <a:t> concept and implementation by Floriol</a:t>
            </a:r>
            <a:r>
              <a:rPr lang="en" sz="1600" b="1" dirty="0">
                <a:solidFill>
                  <a:srgbClr val="000000"/>
                </a:solidFill>
                <a:latin typeface="Calibri" panose="020F0502020204030204" pitchFamily="34" charset="0"/>
              </a:rPr>
              <a:t/>
            </a:r>
            <a:br>
              <a:rPr lang="en" sz="1600" b="1" dirty="0">
                <a:solidFill>
                  <a:srgbClr val="000000"/>
                </a:solidFill>
                <a:latin typeface="Calibri" panose="020F0502020204030204" pitchFamily="34" charset="0"/>
              </a:rPr>
            </a:br>
            <a:r>
              <a:rPr lang="en" sz="1600" b="1" i="0" u="none" dirty="0">
                <a:solidFill>
                  <a:srgbClr val="000000"/>
                </a:solidFill>
                <a:latin typeface="Calibri" panose="020F0502020204030204" pitchFamily="34" charset="0"/>
              </a:rPr>
              <a:t> </a:t>
            </a:r>
            <a:r>
              <a:rPr lang="en" sz="1600" b="0" i="0" u="none" dirty="0">
                <a:solidFill>
                  <a:srgbClr val="000000"/>
                </a:solidFill>
                <a:latin typeface="Calibri" panose="020F0502020204030204" pitchFamily="34" charset="0"/>
              </a:rPr>
              <a:t>Naming sponsor founder (the same as in 2013), Floriol created a high profile </a:t>
            </a:r>
            <a:r>
              <a:rPr lang="en" sz="1600" b="0" i="0" u="none" dirty="0" smtClean="0">
                <a:solidFill>
                  <a:srgbClr val="000000"/>
                </a:solidFill>
                <a:latin typeface="Calibri" panose="020F0502020204030204" pitchFamily="34" charset="0"/>
              </a:rPr>
              <a:t>event  </a:t>
            </a:r>
            <a:r>
              <a:rPr lang="en" sz="1600" b="0" i="0" u="none" dirty="0">
                <a:solidFill>
                  <a:srgbClr val="000000"/>
                </a:solidFill>
                <a:latin typeface="Calibri" panose="020F0502020204030204" pitchFamily="34" charset="0"/>
              </a:rPr>
              <a:t>for advertising people, supported from the first edition</a:t>
            </a:r>
            <a:r>
              <a:rPr lang="en" sz="1600" dirty="0">
                <a:solidFill>
                  <a:srgbClr val="000000"/>
                </a:solidFill>
                <a:latin typeface="Calibri" panose="020F0502020204030204" pitchFamily="34" charset="0"/>
              </a:rPr>
              <a:t/>
            </a:r>
            <a:br>
              <a:rPr lang="en" sz="1600" dirty="0">
                <a:solidFill>
                  <a:srgbClr val="000000"/>
                </a:solidFill>
                <a:latin typeface="Calibri" panose="020F0502020204030204" pitchFamily="34" charset="0"/>
              </a:rPr>
            </a:br>
            <a:r>
              <a:rPr lang="en" sz="1600" b="0" i="0" u="none" dirty="0">
                <a:solidFill>
                  <a:srgbClr val="000000"/>
                </a:solidFill>
                <a:latin typeface="Calibri" panose="020F0502020204030204" pitchFamily="34" charset="0"/>
              </a:rPr>
              <a:t>  See the making of Floriol, 4 min.: </a:t>
            </a:r>
            <a:r>
              <a:rPr lang="en" sz="1600" b="0" i="0" u="none" dirty="0">
                <a:solidFill>
                  <a:srgbClr val="000000"/>
                </a:solidFill>
                <a:latin typeface="Calibri" panose="020F0502020204030204" pitchFamily="34" charset="0"/>
                <a:hlinkClick r:id="rId4"/>
              </a:rPr>
              <a:t>http://www.iqads.ro/podcast/1083</a:t>
            </a:r>
            <a:endParaRPr lang="en" sz="1600" dirty="0" smtClean="0">
              <a:solidFill>
                <a:srgbClr val="000000"/>
              </a:solidFill>
              <a:latin typeface="Calibri" panose="020F0502020204030204" pitchFamily="34" charset="0"/>
            </a:endParaRPr>
          </a:p>
          <a:p>
            <a:pPr marL="342900" indent="-342900" algn="l" rtl="0">
              <a:buAutoNum type="arabicPeriod"/>
            </a:pPr>
            <a:endParaRPr lang="en" sz="1600" dirty="0">
              <a:solidFill>
                <a:srgbClr val="000000"/>
              </a:solidFill>
              <a:latin typeface="Trebuchet MS" panose="020B0603020202020204" pitchFamily="34" charset="0"/>
            </a:endParaRPr>
          </a:p>
          <a:p>
            <a:pPr marL="342900" indent="-342900" algn="l" rtl="0">
              <a:buAutoNum type="arabicPeriod" startAt="2"/>
            </a:pPr>
            <a:r>
              <a:rPr lang="en" sz="1600" b="1" i="0" u="none" dirty="0">
                <a:solidFill>
                  <a:srgbClr val="000000"/>
                </a:solidFill>
                <a:latin typeface="Calibri" panose="020F0502020204030204" pitchFamily="34" charset="0"/>
              </a:rPr>
              <a:t>[The Agencies Cup in Karaoke 2014] Cat Music as naming sponsor</a:t>
            </a:r>
            <a:r>
              <a:rPr lang="en" sz="1600" b="1" dirty="0">
                <a:solidFill>
                  <a:srgbClr val="000000"/>
                </a:solidFill>
                <a:latin typeface="Calibri" panose="020F0502020204030204" pitchFamily="34" charset="0"/>
              </a:rPr>
              <a:t/>
            </a:r>
            <a:br>
              <a:rPr lang="en" sz="1600" b="1" dirty="0">
                <a:solidFill>
                  <a:srgbClr val="000000"/>
                </a:solidFill>
                <a:latin typeface="Calibri" panose="020F0502020204030204" pitchFamily="34" charset="0"/>
              </a:rPr>
            </a:br>
            <a:r>
              <a:rPr lang="en" sz="1600" b="1" i="0" u="none" dirty="0">
                <a:solidFill>
                  <a:srgbClr val="000000"/>
                </a:solidFill>
                <a:latin typeface="Calibri" panose="020F0502020204030204" pitchFamily="34" charset="0"/>
              </a:rPr>
              <a:t> concept and implementation by IQads &amp; Cat Music</a:t>
            </a:r>
            <a:r>
              <a:rPr lang="en" sz="1600" b="1" dirty="0">
                <a:solidFill>
                  <a:srgbClr val="000000"/>
                </a:solidFill>
                <a:latin typeface="Calibri" panose="020F0502020204030204" pitchFamily="34" charset="0"/>
              </a:rPr>
              <a:t/>
            </a:r>
            <a:br>
              <a:rPr lang="en" sz="1600" b="1" dirty="0">
                <a:solidFill>
                  <a:srgbClr val="000000"/>
                </a:solidFill>
                <a:latin typeface="Calibri" panose="020F0502020204030204" pitchFamily="34" charset="0"/>
              </a:rPr>
            </a:br>
            <a:r>
              <a:rPr lang="en" sz="1600" b="1" i="0" u="none" dirty="0">
                <a:solidFill>
                  <a:srgbClr val="000000"/>
                </a:solidFill>
                <a:latin typeface="Calibri" panose="020F0502020204030204" pitchFamily="34" charset="0"/>
              </a:rPr>
              <a:t> </a:t>
            </a:r>
            <a:r>
              <a:rPr lang="en" sz="1600" b="0" i="0" u="none" dirty="0">
                <a:solidFill>
                  <a:srgbClr val="000000"/>
                </a:solidFill>
                <a:latin typeface="Calibri" panose="020F0502020204030204" pitchFamily="34" charset="0"/>
              </a:rPr>
              <a:t>Naming sponsor founder, Cat Music brings along their artists in duet with the agencies</a:t>
            </a:r>
            <a:r>
              <a:rPr lang="en" sz="1600" b="0" i="0" u="none" dirty="0" smtClean="0">
                <a:solidFill>
                  <a:srgbClr val="000000"/>
                </a:solidFill>
                <a:latin typeface="Calibri" panose="020F0502020204030204" pitchFamily="34" charset="0"/>
              </a:rPr>
              <a:t>, </a:t>
            </a:r>
            <a:r>
              <a:rPr lang="en" sz="1600" b="0" i="0" u="none" dirty="0">
                <a:solidFill>
                  <a:srgbClr val="000000"/>
                </a:solidFill>
                <a:latin typeface="Calibri" panose="020F0502020204030204" pitchFamily="34" charset="0"/>
              </a:rPr>
              <a:t>to promote B2B their artist management and music licensing services</a:t>
            </a:r>
            <a:endParaRPr lang="en" sz="1600" dirty="0">
              <a:solidFill>
                <a:srgbClr val="000000"/>
              </a:solidFill>
              <a:latin typeface="Calibri" panose="020F0502020204030204" pitchFamily="34" charset="0"/>
            </a:endParaRPr>
          </a:p>
          <a:p>
            <a:pPr marL="342900" indent="-342900" algn="l" rtl="0">
              <a:buAutoNum type="arabicPeriod" startAt="2"/>
            </a:pPr>
            <a:endParaRPr lang="en" sz="1600" dirty="0" smtClean="0">
              <a:solidFill>
                <a:srgbClr val="000000"/>
              </a:solidFill>
              <a:latin typeface="Calibri" panose="020F0502020204030204" pitchFamily="34" charset="0"/>
            </a:endParaRPr>
          </a:p>
          <a:p>
            <a:pPr marL="342900" indent="-342900" algn="l" rtl="0">
              <a:buAutoNum type="arabicPeriod" startAt="2"/>
            </a:pPr>
            <a:r>
              <a:rPr lang="en" sz="1600" b="1" i="0" u="none" dirty="0">
                <a:solidFill>
                  <a:srgbClr val="000000"/>
                </a:solidFill>
                <a:latin typeface="Calibri" panose="020F0502020204030204" pitchFamily="34" charset="0"/>
              </a:rPr>
              <a:t>[The Agencies Cup in Cooking 2013] Verla as production partner</a:t>
            </a:r>
            <a:r>
              <a:rPr lang="en" sz="1600" b="1" dirty="0">
                <a:solidFill>
                  <a:srgbClr val="000000"/>
                </a:solidFill>
                <a:latin typeface="Calibri" panose="020F0502020204030204" pitchFamily="34" charset="0"/>
              </a:rPr>
              <a:t/>
            </a:r>
            <a:br>
              <a:rPr lang="en" sz="1600" b="1" dirty="0">
                <a:solidFill>
                  <a:srgbClr val="000000"/>
                </a:solidFill>
                <a:latin typeface="Calibri" panose="020F0502020204030204" pitchFamily="34" charset="0"/>
              </a:rPr>
            </a:br>
            <a:r>
              <a:rPr lang="en" sz="1600" b="1" i="0" u="none" dirty="0">
                <a:solidFill>
                  <a:srgbClr val="000000"/>
                </a:solidFill>
                <a:latin typeface="Calibri" panose="020F0502020204030204" pitchFamily="34" charset="0"/>
              </a:rPr>
              <a:t>concept and implementation by IQads</a:t>
            </a:r>
            <a:r>
              <a:rPr lang="en" sz="1600" b="1" dirty="0">
                <a:solidFill>
                  <a:srgbClr val="000000"/>
                </a:solidFill>
                <a:latin typeface="Calibri" panose="020F0502020204030204" pitchFamily="34" charset="0"/>
              </a:rPr>
              <a:t/>
            </a:r>
            <a:br>
              <a:rPr lang="en" sz="1600" b="1" dirty="0">
                <a:solidFill>
                  <a:srgbClr val="000000"/>
                </a:solidFill>
                <a:latin typeface="Calibri" panose="020F0502020204030204" pitchFamily="34" charset="0"/>
              </a:rPr>
            </a:br>
            <a:r>
              <a:rPr lang="en" sz="1600" b="0" i="0" u="none" dirty="0">
                <a:solidFill>
                  <a:srgbClr val="000000"/>
                </a:solidFill>
                <a:latin typeface="Calibri" panose="020F0502020204030204" pitchFamily="34" charset="0"/>
              </a:rPr>
              <a:t>Verla (importer of production materials) reached</a:t>
            </a:r>
            <a:r>
              <a:rPr lang="en" sz="1600" dirty="0">
                <a:solidFill>
                  <a:srgbClr val="000000"/>
                </a:solidFill>
                <a:latin typeface="Calibri" panose="020F0502020204030204" pitchFamily="34" charset="0"/>
              </a:rPr>
              <a:t/>
            </a:r>
            <a:br>
              <a:rPr lang="en" sz="1600" dirty="0">
                <a:solidFill>
                  <a:srgbClr val="000000"/>
                </a:solidFill>
                <a:latin typeface="Calibri" panose="020F0502020204030204" pitchFamily="34" charset="0"/>
              </a:rPr>
            </a:br>
            <a:r>
              <a:rPr lang="en" sz="1600" b="0" i="0" u="none" dirty="0">
                <a:solidFill>
                  <a:srgbClr val="000000"/>
                </a:solidFill>
                <a:latin typeface="Calibri" panose="020F0502020204030204" pitchFamily="34" charset="0"/>
              </a:rPr>
              <a:t>for the first time the advertising agencies in 2013 offering its materials as creative supports for advertising people, in 11 points of contact</a:t>
            </a:r>
            <a:r>
              <a:rPr lang="en" sz="1600" dirty="0">
                <a:solidFill>
                  <a:srgbClr val="000000"/>
                </a:solidFill>
                <a:latin typeface="Calibri" panose="020F0502020204030204" pitchFamily="34" charset="0"/>
              </a:rPr>
              <a:t/>
            </a:r>
            <a:br>
              <a:rPr lang="en" sz="1600" dirty="0">
                <a:solidFill>
                  <a:srgbClr val="000000"/>
                </a:solidFill>
                <a:latin typeface="Calibri" panose="020F0502020204030204" pitchFamily="34" charset="0"/>
              </a:rPr>
            </a:br>
            <a:r>
              <a:rPr lang="en" sz="1600" b="0" i="0" u="none" dirty="0">
                <a:solidFill>
                  <a:srgbClr val="000000"/>
                </a:solidFill>
                <a:latin typeface="Calibri" panose="020F0502020204030204" pitchFamily="34" charset="0"/>
              </a:rPr>
              <a:t>See the making of Verla, 4 min.: </a:t>
            </a:r>
            <a:r>
              <a:rPr lang="en" sz="1600" b="0" i="0" u="none" dirty="0">
                <a:solidFill>
                  <a:srgbClr val="000000"/>
                </a:solidFill>
                <a:latin typeface="Calibri" panose="020F0502020204030204" pitchFamily="34" charset="0"/>
                <a:hlinkClick r:id="rId5"/>
              </a:rPr>
              <a:t>http://www.iqads.ro/podcast/980</a:t>
            </a:r>
            <a:endParaRPr lang="en" sz="1600" dirty="0" smtClean="0">
              <a:solidFill>
                <a:srgbClr val="000000"/>
              </a:solidFill>
              <a:latin typeface="Calibri" panose="020F0502020204030204" pitchFamily="34" charset="0"/>
            </a:endParaRPr>
          </a:p>
          <a:p>
            <a:pPr marL="342900" indent="-342900" algn="l" rtl="0">
              <a:buAutoNum type="arabicPeriod" startAt="2"/>
            </a:pPr>
            <a:endParaRPr lang="en" sz="1600" dirty="0">
              <a:solidFill>
                <a:srgbClr val="000000"/>
              </a:solidFill>
              <a:latin typeface="Trebuchet MS" panose="020B0603020202020204" pitchFamily="34" charset="0"/>
            </a:endParaRPr>
          </a:p>
          <a:p>
            <a:r>
              <a:rPr lang="en" sz="1600" b="1" i="0" u="none" dirty="0" smtClean="0">
                <a:solidFill>
                  <a:srgbClr val="000000"/>
                </a:solidFill>
                <a:latin typeface="Calibri" panose="020F0502020204030204" pitchFamily="34" charset="0"/>
              </a:rPr>
              <a:t>4.    [</a:t>
            </a:r>
            <a:r>
              <a:rPr lang="en" sz="1600" b="1" i="0" u="none" dirty="0">
                <a:solidFill>
                  <a:srgbClr val="000000"/>
                </a:solidFill>
                <a:latin typeface="Calibri" panose="020F0502020204030204" pitchFamily="34" charset="0"/>
              </a:rPr>
              <a:t>The Agencies Cup in Football 2013] AdProduction as solutions partner</a:t>
            </a:r>
            <a:r>
              <a:rPr lang="en" sz="1600" b="1" dirty="0">
                <a:solidFill>
                  <a:srgbClr val="000000"/>
                </a:solidFill>
                <a:latin typeface="Calibri" panose="020F0502020204030204" pitchFamily="34" charset="0"/>
              </a:rPr>
              <a:t/>
            </a:r>
            <a:br>
              <a:rPr lang="en" sz="1600" b="1" dirty="0">
                <a:solidFill>
                  <a:srgbClr val="000000"/>
                </a:solidFill>
                <a:latin typeface="Calibri" panose="020F0502020204030204" pitchFamily="34" charset="0"/>
              </a:rPr>
            </a:br>
            <a:r>
              <a:rPr lang="en" sz="1600" b="1" i="0" u="none" dirty="0">
                <a:solidFill>
                  <a:srgbClr val="000000"/>
                </a:solidFill>
                <a:latin typeface="Calibri" panose="020F0502020204030204" pitchFamily="34" charset="0"/>
              </a:rPr>
              <a:t>        concept and implementation by IQads</a:t>
            </a:r>
            <a:r>
              <a:rPr lang="en" sz="1600" b="1" dirty="0">
                <a:solidFill>
                  <a:srgbClr val="000000"/>
                </a:solidFill>
                <a:latin typeface="Calibri" panose="020F0502020204030204" pitchFamily="34" charset="0"/>
              </a:rPr>
              <a:t/>
            </a:r>
            <a:br>
              <a:rPr lang="en" sz="1600" b="1" dirty="0">
                <a:solidFill>
                  <a:srgbClr val="000000"/>
                </a:solidFill>
                <a:latin typeface="Calibri" panose="020F0502020204030204" pitchFamily="34" charset="0"/>
              </a:rPr>
            </a:br>
            <a:r>
              <a:rPr lang="en" sz="1600" b="1" i="0" u="none" dirty="0">
                <a:solidFill>
                  <a:srgbClr val="000000"/>
                </a:solidFill>
                <a:latin typeface="Calibri" panose="020F0502020204030204" pitchFamily="34" charset="0"/>
              </a:rPr>
              <a:t>         </a:t>
            </a:r>
            <a:r>
              <a:rPr lang="en" sz="1600" b="0" i="0" u="none" dirty="0">
                <a:solidFill>
                  <a:srgbClr val="000000"/>
                </a:solidFill>
                <a:latin typeface="Calibri" panose="020F0502020204030204" pitchFamily="34" charset="0"/>
              </a:rPr>
              <a:t>AdProduction integrated its materials in the CAF and organized a creative</a:t>
            </a:r>
            <a:r>
              <a:rPr lang="en" sz="1600" dirty="0">
                <a:solidFill>
                  <a:srgbClr val="000000"/>
                </a:solidFill>
                <a:latin typeface="Calibri" panose="020F0502020204030204" pitchFamily="34" charset="0"/>
              </a:rPr>
              <a:t/>
            </a:r>
            <a:br>
              <a:rPr lang="en" sz="1600" dirty="0">
                <a:solidFill>
                  <a:srgbClr val="000000"/>
                </a:solidFill>
                <a:latin typeface="Calibri" panose="020F0502020204030204" pitchFamily="34" charset="0"/>
              </a:rPr>
            </a:br>
            <a:r>
              <a:rPr lang="en" sz="1600" b="0" i="0" u="none" dirty="0">
                <a:solidFill>
                  <a:srgbClr val="000000"/>
                </a:solidFill>
                <a:latin typeface="Calibri" panose="020F0502020204030204" pitchFamily="34" charset="0"/>
              </a:rPr>
              <a:t>        competition proving they are production tailors</a:t>
            </a:r>
            <a:r>
              <a:rPr lang="en" sz="1600" dirty="0">
                <a:solidFill>
                  <a:srgbClr val="000000"/>
                </a:solidFill>
                <a:latin typeface="Calibri" panose="020F0502020204030204" pitchFamily="34" charset="0"/>
              </a:rPr>
              <a:t/>
            </a:r>
            <a:br>
              <a:rPr lang="en" sz="1600" dirty="0">
                <a:solidFill>
                  <a:srgbClr val="000000"/>
                </a:solidFill>
                <a:latin typeface="Calibri" panose="020F0502020204030204" pitchFamily="34" charset="0"/>
              </a:rPr>
            </a:br>
            <a:r>
              <a:rPr lang="en" sz="1600" b="0" i="0" u="none" dirty="0">
                <a:solidFill>
                  <a:srgbClr val="000000"/>
                </a:solidFill>
                <a:latin typeface="Calibri" panose="020F0502020204030204" pitchFamily="34" charset="0"/>
              </a:rPr>
              <a:t>        See the making of AdProduction, 4 min</a:t>
            </a:r>
            <a:r>
              <a:rPr lang="en" sz="1600" b="0" i="0" u="none" dirty="0" smtClean="0">
                <a:solidFill>
                  <a:srgbClr val="000000"/>
                </a:solidFill>
                <a:latin typeface="Calibri" panose="020F0502020204030204" pitchFamily="34" charset="0"/>
              </a:rPr>
              <a:t>.:</a:t>
            </a:r>
          </a:p>
          <a:p>
            <a:r>
              <a:rPr lang="en" sz="1600" dirty="0" smtClean="0">
                <a:solidFill>
                  <a:srgbClr val="000000"/>
                </a:solidFill>
                <a:latin typeface="Calibri" panose="020F0502020204030204" pitchFamily="34" charset="0"/>
              </a:rPr>
              <a:t>        </a:t>
            </a:r>
            <a:r>
              <a:rPr lang="en" sz="1600" dirty="0" smtClean="0">
                <a:solidFill>
                  <a:srgbClr val="000000"/>
                </a:solidFill>
                <a:latin typeface="Calibri" panose="020F0502020204030204" pitchFamily="34" charset="0"/>
                <a:hlinkClick r:id="rId6"/>
              </a:rPr>
              <a:t>http</a:t>
            </a:r>
            <a:r>
              <a:rPr lang="en" sz="1600" dirty="0">
                <a:solidFill>
                  <a:srgbClr val="000000"/>
                </a:solidFill>
                <a:latin typeface="Calibri" panose="020F0502020204030204" pitchFamily="34" charset="0"/>
                <a:hlinkClick r:id="rId6"/>
              </a:rPr>
              <a:t>://www.iqads.ro/podcast/870</a:t>
            </a:r>
            <a:r>
              <a:rPr lang="en" sz="1600" dirty="0">
                <a:solidFill>
                  <a:srgbClr val="000000"/>
                </a:solidFill>
                <a:latin typeface="Calibri" panose="020F0502020204030204" pitchFamily="34" charset="0"/>
              </a:rPr>
              <a:t> </a:t>
            </a:r>
            <a:endParaRPr lang="en" sz="1600" dirty="0"/>
          </a:p>
          <a:p>
            <a:pPr algn="l" rtl="0"/>
            <a:endParaRPr lang="en" sz="1600" dirty="0"/>
          </a:p>
        </p:txBody>
      </p:sp>
      <p:pic>
        <p:nvPicPr>
          <p:cNvPr id="4" name="Picture 3"/>
          <p:cNvPicPr>
            <a:picLocks noChangeAspect="1"/>
          </p:cNvPicPr>
          <p:nvPr/>
        </p:nvPicPr>
        <p:blipFill>
          <a:blip r:embed="rId7"/>
          <a:stretch>
            <a:fillRect/>
          </a:stretch>
        </p:blipFill>
        <p:spPr>
          <a:xfrm>
            <a:off x="-2" y="-38508"/>
            <a:ext cx="2514603" cy="6902223"/>
          </a:xfrm>
          <a:prstGeom prst="rect">
            <a:avLst/>
          </a:prstGeom>
        </p:spPr>
      </p:pic>
      <p:sp>
        <p:nvSpPr>
          <p:cNvPr id="9" name="Title 1"/>
          <p:cNvSpPr txBox="1">
            <a:spLocks/>
          </p:cNvSpPr>
          <p:nvPr/>
        </p:nvSpPr>
        <p:spPr>
          <a:xfrm>
            <a:off x="2590800" y="0"/>
            <a:ext cx="8229600" cy="868362"/>
          </a:xfrm>
          <a:prstGeom prst="rect">
            <a:avLst/>
          </a:prstGeom>
        </p:spPr>
        <p:txBody>
          <a:bodyPr/>
          <a:lstStyle>
            <a:lvl1pPr algn="ctr" defTabSz="914400" rtl="0" eaLnBrk="1" latinLnBrk="0" hangingPunct="1">
              <a:spcBef>
                <a:spcPct val="0"/>
              </a:spcBef>
              <a:buNone/>
              <a:defRPr sz="3600" kern="1200">
                <a:solidFill>
                  <a:schemeClr val="tx1"/>
                </a:solidFill>
                <a:latin typeface="+mj-lt"/>
                <a:ea typeface="+mj-ea"/>
                <a:cs typeface="+mj-cs"/>
              </a:defRPr>
            </a:lvl1pPr>
          </a:lstStyle>
          <a:p>
            <a:pPr algn="l" rtl="0"/>
            <a:r>
              <a:rPr lang="en" b="0" i="0" u="none" dirty="0"/>
              <a:t> Case studies</a:t>
            </a:r>
            <a:endParaRPr lang="en" dirty="0"/>
          </a:p>
        </p:txBody>
      </p:sp>
    </p:spTree>
    <p:extLst>
      <p:ext uri="{BB962C8B-B14F-4D97-AF65-F5344CB8AC3E}">
        <p14:creationId xmlns:p14="http://schemas.microsoft.com/office/powerpoint/2010/main" val="120835885"/>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 b="0" i="0" u="none"/>
              <a:t>Activities of the Cup: overview</a:t>
            </a:r>
            <a:endParaRPr lang="en" dirty="0"/>
          </a:p>
        </p:txBody>
      </p:sp>
      <p:sp>
        <p:nvSpPr>
          <p:cNvPr id="3" name="Content Placeholder 2"/>
          <p:cNvSpPr>
            <a:spLocks noGrp="1"/>
          </p:cNvSpPr>
          <p:nvPr>
            <p:ph idx="1"/>
          </p:nvPr>
        </p:nvSpPr>
        <p:spPr>
          <a:xfrm>
            <a:off x="533400" y="1219200"/>
            <a:ext cx="8610600" cy="4830763"/>
          </a:xfrm>
        </p:spPr>
        <p:txBody>
          <a:bodyPr>
            <a:normAutofit/>
          </a:bodyPr>
          <a:lstStyle/>
          <a:p>
            <a:pPr algn="l" rtl="0"/>
            <a:r>
              <a:rPr lang="en" sz="1800" b="0" i="0" u="none"/>
              <a:t>The Cup includes activities and sponsorship activities for 10 weeks,</a:t>
            </a:r>
            <a:r>
              <a:rPr lang="en" sz="1800"/>
              <a:t/>
            </a:r>
            <a:br>
              <a:rPr lang="en" sz="1800"/>
            </a:br>
            <a:r>
              <a:rPr lang="en" sz="1800" b="0" i="0" u="none"/>
              <a:t>of which the 3 days event is the central point:</a:t>
            </a:r>
          </a:p>
          <a:p>
            <a:endParaRPr lang="en" sz="1800" dirty="0" smtClean="0"/>
          </a:p>
          <a:p>
            <a:pPr algn="l" rtl="0"/>
            <a:r>
              <a:rPr lang="en" sz="1800" b="0" i="0" u="none"/>
              <a:t>Identity building for agencies: name + logo</a:t>
            </a:r>
            <a:r>
              <a:rPr lang="en" sz="1800"/>
              <a:t/>
            </a:r>
            <a:br>
              <a:rPr lang="en" sz="1800"/>
            </a:br>
            <a:r>
              <a:rPr lang="en" sz="1800" b="0" i="0" u="none"/>
              <a:t>(online, pre-event)</a:t>
            </a:r>
          </a:p>
          <a:p>
            <a:pPr algn="l" rtl="0"/>
            <a:r>
              <a:rPr lang="en" sz="1800" b="0" i="0" u="none"/>
              <a:t>Creative competitions for brands, associated to the Cup</a:t>
            </a:r>
            <a:r>
              <a:rPr lang="en" sz="1800"/>
              <a:t/>
            </a:r>
            <a:br>
              <a:rPr lang="en" sz="1800"/>
            </a:br>
            <a:r>
              <a:rPr lang="en" sz="1800" b="0" i="0" u="none"/>
              <a:t>(online, pre-event)</a:t>
            </a:r>
          </a:p>
          <a:p>
            <a:pPr algn="l" rtl="0"/>
            <a:r>
              <a:rPr lang="en" sz="1800" b="0" i="0" u="none"/>
              <a:t>Partners activations in agencies</a:t>
            </a:r>
            <a:r>
              <a:rPr lang="en" sz="1800"/>
              <a:t/>
            </a:r>
            <a:br>
              <a:rPr lang="en" sz="1800"/>
            </a:br>
            <a:r>
              <a:rPr lang="en" sz="1800" b="0" i="0" u="none"/>
              <a:t>(offline, pre-event)</a:t>
            </a:r>
            <a:endParaRPr lang="en" sz="1800" dirty="0"/>
          </a:p>
          <a:p>
            <a:pPr algn="l" rtl="0"/>
            <a:r>
              <a:rPr lang="en" sz="1800" b="1" i="0" u="none"/>
              <a:t>Actual karaoke competition</a:t>
            </a:r>
            <a:r>
              <a:rPr lang="en" sz="1800" b="1"/>
              <a:t/>
            </a:r>
            <a:br>
              <a:rPr lang="en" sz="1800" b="1"/>
            </a:br>
            <a:r>
              <a:rPr lang="en" sz="1800" b="1" i="0" u="none"/>
              <a:t>(3 days:</a:t>
            </a:r>
            <a:r>
              <a:rPr lang="en" sz="1800" b="0" i="0" u="none"/>
              <a:t> </a:t>
            </a:r>
            <a:r>
              <a:rPr lang="en" sz="1800" b="1" i="0" u="none"/>
              <a:t>23 – 25 September, location TBD)</a:t>
            </a:r>
          </a:p>
          <a:p>
            <a:pPr algn="l" rtl="0"/>
            <a:r>
              <a:rPr lang="en" sz="1800" b="0" i="0" u="none"/>
              <a:t>Partners activations in agencies</a:t>
            </a:r>
            <a:r>
              <a:rPr lang="en" sz="1800"/>
              <a:t/>
            </a:r>
            <a:br>
              <a:rPr lang="en" sz="1800"/>
            </a:br>
            <a:r>
              <a:rPr lang="en" sz="1800" b="0" i="0" u="none"/>
              <a:t>(offline, post event)</a:t>
            </a:r>
            <a:endParaRPr lang="en" sz="1800" dirty="0"/>
          </a:p>
          <a:p>
            <a:endParaRPr lang="en" sz="1800" dirty="0" smtClean="0"/>
          </a:p>
        </p:txBody>
      </p:sp>
    </p:spTree>
    <p:extLst>
      <p:ext uri="{BB962C8B-B14F-4D97-AF65-F5344CB8AC3E}">
        <p14:creationId xmlns:p14="http://schemas.microsoft.com/office/powerpoint/2010/main" val="1884192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 b="0" i="0" u="none"/>
              <a:t>Activities of the Cup: competition</a:t>
            </a:r>
            <a:endParaRPr lang="en" dirty="0"/>
          </a:p>
        </p:txBody>
      </p:sp>
      <p:sp>
        <p:nvSpPr>
          <p:cNvPr id="3" name="Content Placeholder 2"/>
          <p:cNvSpPr>
            <a:spLocks noGrp="1"/>
          </p:cNvSpPr>
          <p:nvPr>
            <p:ph idx="1"/>
          </p:nvPr>
        </p:nvSpPr>
        <p:spPr>
          <a:xfrm>
            <a:off x="762000" y="1295400"/>
            <a:ext cx="8382000" cy="4830763"/>
          </a:xfrm>
        </p:spPr>
        <p:txBody>
          <a:bodyPr>
            <a:noAutofit/>
          </a:bodyPr>
          <a:lstStyle/>
          <a:p>
            <a:pPr marL="0" indent="0" algn="l" rtl="0">
              <a:buNone/>
            </a:pPr>
            <a:endParaRPr lang="en" sz="1800" b="1" dirty="0" smtClean="0">
              <a:solidFill>
                <a:srgbClr val="A22828"/>
              </a:solidFill>
            </a:endParaRPr>
          </a:p>
          <a:p>
            <a:pPr algn="l" rtl="0"/>
            <a:r>
              <a:rPr lang="en" sz="1800" b="0" i="0" u="none" dirty="0"/>
              <a:t>Each agency can sign up singers or bands:</a:t>
            </a:r>
            <a:r>
              <a:rPr lang="en" sz="1800" dirty="0"/>
              <a:t/>
            </a:r>
            <a:br>
              <a:rPr lang="en" sz="1800" dirty="0"/>
            </a:br>
            <a:r>
              <a:rPr lang="en" sz="1800" b="0" i="0" u="none" dirty="0"/>
              <a:t>our estimate is 30 agencies x 2 - 10 representatives + 200 supporters</a:t>
            </a:r>
            <a:endParaRPr lang="en" sz="1800" dirty="0" smtClean="0"/>
          </a:p>
          <a:p>
            <a:endParaRPr lang="en" sz="1800" dirty="0" smtClean="0"/>
          </a:p>
          <a:p>
            <a:pPr algn="l" rtl="0"/>
            <a:r>
              <a:rPr lang="en" sz="1800" b="0" i="0" u="none" dirty="0"/>
              <a:t>Each agency representative is entitled to 3 performances on stage, each for up to 5 minutes:</a:t>
            </a:r>
            <a:r>
              <a:rPr lang="en" sz="1800" dirty="0"/>
              <a:t/>
            </a:r>
            <a:br>
              <a:rPr lang="en" sz="1800" dirty="0"/>
            </a:br>
            <a:r>
              <a:rPr lang="en" sz="1800" b="0" i="0" u="none" dirty="0"/>
              <a:t>- one </a:t>
            </a:r>
            <a:r>
              <a:rPr lang="en" sz="1800" b="0" i="0" u="none" dirty="0" smtClean="0"/>
              <a:t>self chosen </a:t>
            </a:r>
            <a:r>
              <a:rPr lang="en" sz="1800" b="0" i="0" u="none" dirty="0"/>
              <a:t>song, solo or </a:t>
            </a:r>
            <a:r>
              <a:rPr lang="en" sz="1800" b="0" i="0" u="none" dirty="0" smtClean="0"/>
              <a:t>with a band</a:t>
            </a:r>
            <a:r>
              <a:rPr lang="en" sz="1800" dirty="0"/>
              <a:t/>
            </a:r>
            <a:br>
              <a:rPr lang="en" sz="1800" dirty="0"/>
            </a:br>
            <a:r>
              <a:rPr lang="en" sz="1800" b="0" i="0" u="none" dirty="0"/>
              <a:t>- one song from the portfolio of Cat Music, solo or </a:t>
            </a:r>
            <a:r>
              <a:rPr lang="en" sz="1800" b="0" i="0" u="none" dirty="0" smtClean="0"/>
              <a:t>with a band</a:t>
            </a:r>
            <a:r>
              <a:rPr lang="en" sz="1800" dirty="0"/>
              <a:t/>
            </a:r>
            <a:br>
              <a:rPr lang="en" sz="1800" dirty="0"/>
            </a:br>
            <a:r>
              <a:rPr lang="en" sz="1800" b="0" i="0" u="none" dirty="0"/>
              <a:t>- one song in duet with a Cat Music star and/or with the Cat Music live band</a:t>
            </a:r>
          </a:p>
          <a:p>
            <a:endParaRPr lang="en" sz="1800" dirty="0" smtClean="0"/>
          </a:p>
          <a:p>
            <a:pPr algn="l" rtl="0"/>
            <a:r>
              <a:rPr lang="en" sz="1800" b="0" i="0" u="none" dirty="0"/>
              <a:t>Each team will have to build an identity: name and logo</a:t>
            </a:r>
          </a:p>
          <a:p>
            <a:pPr algn="l" rtl="0"/>
            <a:r>
              <a:rPr lang="en" sz="1800" b="0" i="0" u="none" dirty="0"/>
              <a:t>The stage performance of each team shall be voted by a professional jury</a:t>
            </a:r>
            <a:r>
              <a:rPr lang="en" sz="1800" dirty="0"/>
              <a:t/>
            </a:r>
            <a:br>
              <a:rPr lang="en" sz="1800" dirty="0"/>
            </a:br>
            <a:r>
              <a:rPr lang="en" sz="1800" b="0" i="0" u="none" dirty="0"/>
              <a:t>(advertising, music, showbiz), with scores from 1 to 10</a:t>
            </a:r>
          </a:p>
          <a:p>
            <a:pPr algn="l" rtl="0"/>
            <a:r>
              <a:rPr lang="en" sz="1800" b="0" i="0" u="none" dirty="0"/>
              <a:t>Logistics: staging, catering, hostesses, cups, award ceremony</a:t>
            </a:r>
            <a:endParaRPr lang="en" sz="1800" dirty="0"/>
          </a:p>
          <a:p>
            <a:endParaRPr lang="en" sz="1800" dirty="0" smtClean="0"/>
          </a:p>
        </p:txBody>
      </p:sp>
      <p:pic>
        <p:nvPicPr>
          <p:cNvPr id="4" name="Picture 2" descr="C:\Users\User\Downloads\logo\CA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436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392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 b="0" i="0" u="none"/>
              <a:t>Activities of the Cup: brands</a:t>
            </a:r>
            <a:endParaRPr lang="en" dirty="0"/>
          </a:p>
        </p:txBody>
      </p:sp>
      <p:pic>
        <p:nvPicPr>
          <p:cNvPr id="4" name="Picture 2" descr="C:\Users\User\Downloads\logo\CA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436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09600" y="1066800"/>
            <a:ext cx="8382000" cy="5638800"/>
          </a:xfrm>
        </p:spPr>
        <p:txBody>
          <a:bodyPr>
            <a:noAutofit/>
          </a:bodyPr>
          <a:lstStyle/>
          <a:p>
            <a:pPr marL="0" indent="0" algn="l" rtl="0">
              <a:buNone/>
            </a:pPr>
            <a:r>
              <a:rPr lang="en" sz="1800" b="0" i="0" u="none" dirty="0"/>
              <a:t>Extensive opportunities for brand activations, online and offline</a:t>
            </a:r>
          </a:p>
          <a:p>
            <a:pPr marL="0" lvl="0" indent="0" algn="l" rtl="0">
              <a:buNone/>
            </a:pPr>
            <a:r>
              <a:rPr lang="en" sz="1800" b="0" i="0" u="none" dirty="0"/>
              <a:t>Possible starters (customized per request for each brand):</a:t>
            </a:r>
          </a:p>
          <a:p>
            <a:pPr lvl="0" algn="l" rtl="0"/>
            <a:r>
              <a:rPr lang="en" sz="1800" b="0" i="0" u="none" dirty="0"/>
              <a:t>On-site branding: in the room, on stage, on site, etc.</a:t>
            </a:r>
          </a:p>
          <a:p>
            <a:pPr lvl="0" algn="l" rtl="0"/>
            <a:r>
              <a:rPr lang="en" sz="1800" b="0" i="0" u="none" dirty="0"/>
              <a:t>Pre-event activations:</a:t>
            </a:r>
          </a:p>
          <a:p>
            <a:pPr lvl="1" algn="l" rtl="0"/>
            <a:r>
              <a:rPr lang="en" sz="1400" b="0" i="0" u="none" dirty="0"/>
              <a:t>Creative competitions for brands, related to the brand and competition profile</a:t>
            </a:r>
          </a:p>
          <a:p>
            <a:pPr lvl="1" algn="l" rtl="0"/>
            <a:r>
              <a:rPr lang="en" sz="1400" b="0" i="0" u="none" dirty="0" smtClean="0"/>
              <a:t>Partners’ </a:t>
            </a:r>
            <a:r>
              <a:rPr lang="en" sz="1400" b="0" i="0" u="none" dirty="0"/>
              <a:t>activations in agencies</a:t>
            </a:r>
            <a:endParaRPr lang="en" sz="1400" dirty="0" smtClean="0"/>
          </a:p>
          <a:p>
            <a:pPr lvl="1" algn="l" rtl="0"/>
            <a:endParaRPr lang="en" sz="400" dirty="0"/>
          </a:p>
          <a:p>
            <a:pPr lvl="0" algn="l" rtl="0"/>
            <a:r>
              <a:rPr lang="en" sz="1800" b="0" i="0" u="none" dirty="0"/>
              <a:t>Event activations:</a:t>
            </a:r>
          </a:p>
          <a:p>
            <a:pPr lvl="1" algn="l" rtl="0"/>
            <a:r>
              <a:rPr lang="en" sz="1400" b="0" i="0" u="none" dirty="0"/>
              <a:t>VIP Area / Smoking Lounge / Interview Area</a:t>
            </a:r>
            <a:endParaRPr lang="en" sz="1400" dirty="0"/>
          </a:p>
          <a:p>
            <a:pPr lvl="1" algn="l" rtl="0"/>
            <a:r>
              <a:rPr lang="en" sz="1400" b="0" i="0" u="none" dirty="0"/>
              <a:t>The show preparation area: makeup, hair styling, </a:t>
            </a:r>
            <a:r>
              <a:rPr lang="en" sz="1400" b="0" i="0" u="none" dirty="0" smtClean="0"/>
              <a:t>massage</a:t>
            </a:r>
          </a:p>
          <a:p>
            <a:pPr lvl="1" algn="l" rtl="0"/>
            <a:r>
              <a:rPr lang="en" sz="1400" b="0" i="0" u="none" dirty="0" smtClean="0"/>
              <a:t>Product </a:t>
            </a:r>
            <a:r>
              <a:rPr lang="en" sz="1400" b="0" i="0" u="none" dirty="0"/>
              <a:t>demos: products, services, in dedicated areas</a:t>
            </a:r>
          </a:p>
          <a:p>
            <a:pPr lvl="1" algn="l" rtl="0"/>
            <a:r>
              <a:rPr lang="en" sz="1400" b="0" i="0" u="none" dirty="0"/>
              <a:t>Official car</a:t>
            </a:r>
          </a:p>
          <a:p>
            <a:pPr lvl="1" algn="l" rtl="0"/>
            <a:r>
              <a:rPr lang="en" sz="1400" b="0" i="0" u="none" dirty="0"/>
              <a:t>Live transmission partner</a:t>
            </a:r>
          </a:p>
          <a:p>
            <a:pPr lvl="1" algn="l" rtl="0"/>
            <a:r>
              <a:rPr lang="en" sz="1400" b="0" i="0" u="none" dirty="0"/>
              <a:t>The unmusical room</a:t>
            </a:r>
          </a:p>
          <a:p>
            <a:pPr lvl="1" algn="l" rtl="0"/>
            <a:r>
              <a:rPr lang="en" sz="1400" b="0" i="0" u="none" dirty="0"/>
              <a:t>Lip-syncing competition</a:t>
            </a:r>
            <a:endParaRPr lang="en" sz="1400" dirty="0"/>
          </a:p>
          <a:p>
            <a:pPr lvl="1" algn="l" rtl="0"/>
            <a:r>
              <a:rPr lang="en" sz="1400" b="0" i="0" u="none" dirty="0" smtClean="0"/>
              <a:t>Brand </a:t>
            </a:r>
            <a:r>
              <a:rPr lang="en" sz="1400" b="0" i="0" u="none" dirty="0"/>
              <a:t>representative in the jury</a:t>
            </a:r>
            <a:endParaRPr lang="en" sz="1400" dirty="0"/>
          </a:p>
          <a:p>
            <a:pPr lvl="1" algn="l" rtl="0"/>
            <a:r>
              <a:rPr lang="en" sz="1400" b="0" i="0" u="none" dirty="0"/>
              <a:t>Special awards, invented according to the brand profile</a:t>
            </a:r>
          </a:p>
          <a:p>
            <a:pPr lvl="0" algn="l" rtl="0">
              <a:tabLst>
                <a:tab pos="1311275" algn="l"/>
              </a:tabLst>
            </a:pPr>
            <a:endParaRPr lang="en" sz="400" dirty="0" smtClean="0"/>
          </a:p>
          <a:p>
            <a:pPr lvl="0" algn="l" rtl="0"/>
            <a:r>
              <a:rPr lang="en" sz="1800" b="0" i="0" u="none" dirty="0"/>
              <a:t>Post-event activations:</a:t>
            </a:r>
          </a:p>
          <a:p>
            <a:pPr lvl="1" algn="l" rtl="0"/>
            <a:r>
              <a:rPr lang="en" sz="1400" b="0" i="0" u="none" dirty="0"/>
              <a:t>Prizes sent to agencies</a:t>
            </a:r>
          </a:p>
          <a:p>
            <a:pPr lvl="1" algn="l" rtl="0"/>
            <a:r>
              <a:rPr lang="en" sz="1400" b="0" i="0" u="none" dirty="0" smtClean="0"/>
              <a:t>Partners’ </a:t>
            </a:r>
            <a:r>
              <a:rPr lang="en" sz="1400" b="0" i="0" u="none" dirty="0"/>
              <a:t>activations in agencies</a:t>
            </a:r>
            <a:endParaRPr lang="en" sz="1400" dirty="0" smtClean="0"/>
          </a:p>
          <a:p>
            <a:pPr marL="0" indent="0" algn="l" rtl="0">
              <a:buNone/>
            </a:pPr>
            <a:r>
              <a:rPr lang="en" sz="1800" b="0" i="0" u="none" dirty="0"/>
              <a:t>	</a:t>
            </a:r>
            <a:r>
              <a:rPr lang="en" sz="1800" dirty="0"/>
              <a:t/>
            </a:r>
            <a:br>
              <a:rPr lang="en" sz="1800" dirty="0"/>
            </a:br>
            <a:r>
              <a:rPr lang="en" sz="1800" b="0" i="0" u="none" dirty="0"/>
              <a:t>	</a:t>
            </a:r>
            <a:endParaRPr lang="en" sz="1800" dirty="0" smtClean="0"/>
          </a:p>
        </p:txBody>
      </p:sp>
    </p:spTree>
    <p:extLst>
      <p:ext uri="{BB962C8B-B14F-4D97-AF65-F5344CB8AC3E}">
        <p14:creationId xmlns:p14="http://schemas.microsoft.com/office/powerpoint/2010/main" val="2978481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 b="0" i="0" u="none"/>
              <a:t>The Cup Audience</a:t>
            </a:r>
            <a:endParaRPr lang="en" dirty="0"/>
          </a:p>
        </p:txBody>
      </p:sp>
      <p:sp>
        <p:nvSpPr>
          <p:cNvPr id="3" name="Content Placeholder 2"/>
          <p:cNvSpPr>
            <a:spLocks noGrp="1"/>
          </p:cNvSpPr>
          <p:nvPr>
            <p:ph idx="1"/>
          </p:nvPr>
        </p:nvSpPr>
        <p:spPr>
          <a:xfrm>
            <a:off x="457200" y="1295400"/>
            <a:ext cx="8686800" cy="4830763"/>
          </a:xfrm>
        </p:spPr>
        <p:txBody>
          <a:bodyPr>
            <a:normAutofit fontScale="47500" lnSpcReduction="20000"/>
          </a:bodyPr>
          <a:lstStyle/>
          <a:p>
            <a:pPr algn="l" rtl="0"/>
            <a:r>
              <a:rPr lang="en" b="0" i="0" u="none">
                <a:latin typeface="Calibri" pitchFamily="34" charset="0"/>
                <a:cs typeface="Calibri" pitchFamily="34" charset="0"/>
              </a:rPr>
              <a:t>Professionals working in the marcomm industry in Romania </a:t>
            </a:r>
            <a:r>
              <a:rPr lang="en">
                <a:latin typeface="Calibri" pitchFamily="34" charset="0"/>
                <a:cs typeface="Calibri" pitchFamily="34" charset="0"/>
              </a:rPr>
              <a:t/>
            </a:r>
            <a:br>
              <a:rPr lang="en">
                <a:latin typeface="Calibri" pitchFamily="34" charset="0"/>
                <a:cs typeface="Calibri" pitchFamily="34" charset="0"/>
              </a:rPr>
            </a:br>
            <a:r>
              <a:rPr lang="en" b="0" i="0" u="none">
                <a:latin typeface="Calibri" pitchFamily="34" charset="0"/>
                <a:cs typeface="Calibri" pitchFamily="34" charset="0"/>
              </a:rPr>
              <a:t>(advertising, media, PR agencies, marketing departments, etc.)</a:t>
            </a:r>
            <a:r>
              <a:rPr lang="en">
                <a:latin typeface="Calibri" pitchFamily="34" charset="0"/>
                <a:cs typeface="Calibri" pitchFamily="34" charset="0"/>
              </a:rPr>
              <a:t/>
            </a:r>
            <a:br>
              <a:rPr lang="en">
                <a:latin typeface="Calibri" pitchFamily="34" charset="0"/>
                <a:cs typeface="Calibri" pitchFamily="34" charset="0"/>
              </a:rPr>
            </a:br>
            <a:r>
              <a:rPr lang="en" b="0" i="0" u="none">
                <a:latin typeface="Calibri" pitchFamily="34" charset="0"/>
                <a:cs typeface="Calibri" pitchFamily="34" charset="0"/>
              </a:rPr>
              <a:t> and who were in contact with karaoke before, directly or through acquaintances</a:t>
            </a:r>
            <a:endParaRPr lang="en" dirty="0">
              <a:latin typeface="Calibri" pitchFamily="34" charset="0"/>
              <a:cs typeface="Calibri" pitchFamily="34" charset="0"/>
            </a:endParaRPr>
          </a:p>
          <a:p>
            <a:pPr algn="l" rtl="0"/>
            <a:r>
              <a:rPr lang="en" b="0" i="0" u="none">
                <a:latin typeface="Calibri" pitchFamily="34" charset="0"/>
                <a:cs typeface="Calibri" pitchFamily="34" charset="0"/>
              </a:rPr>
              <a:t>The karaoke experience level is variable, but everybody will find activities</a:t>
            </a:r>
            <a:r>
              <a:rPr lang="en">
                <a:latin typeface="Calibri" pitchFamily="34" charset="0"/>
                <a:cs typeface="Calibri" pitchFamily="34" charset="0"/>
              </a:rPr>
              <a:t/>
            </a:r>
            <a:br>
              <a:rPr lang="en">
                <a:latin typeface="Calibri" pitchFamily="34" charset="0"/>
                <a:cs typeface="Calibri" pitchFamily="34" charset="0"/>
              </a:rPr>
            </a:br>
            <a:r>
              <a:rPr lang="en" b="0" i="0" u="none">
                <a:latin typeface="Calibri" pitchFamily="34" charset="0"/>
                <a:cs typeface="Calibri" pitchFamily="34" charset="0"/>
              </a:rPr>
              <a:t>to make them follow the information online or participate in the Cup offline</a:t>
            </a:r>
            <a:endParaRPr lang="en" dirty="0">
              <a:latin typeface="Calibri" pitchFamily="34" charset="0"/>
              <a:cs typeface="Calibri" pitchFamily="34" charset="0"/>
            </a:endParaRPr>
          </a:p>
          <a:p>
            <a:pPr algn="l" rtl="0"/>
            <a:r>
              <a:rPr lang="en" b="0" i="0" u="none">
                <a:latin typeface="Calibri" pitchFamily="34" charset="0"/>
                <a:cs typeface="Calibri" pitchFamily="34" charset="0"/>
              </a:rPr>
              <a:t>As job level, we attract owners, top managers and executives </a:t>
            </a:r>
            <a:r>
              <a:rPr lang="en">
                <a:latin typeface="Calibri" pitchFamily="34" charset="0"/>
                <a:cs typeface="Calibri" pitchFamily="34" charset="0"/>
              </a:rPr>
              <a:t/>
            </a:r>
            <a:br>
              <a:rPr lang="en">
                <a:latin typeface="Calibri" pitchFamily="34" charset="0"/>
                <a:cs typeface="Calibri" pitchFamily="34" charset="0"/>
              </a:rPr>
            </a:br>
            <a:r>
              <a:rPr lang="en" b="0" i="0" u="none">
                <a:latin typeface="Calibri" pitchFamily="34" charset="0"/>
                <a:cs typeface="Calibri" pitchFamily="34" charset="0"/>
              </a:rPr>
              <a:t>(who also join the competition as a team building organized by them for the team), but also juniors and interns. </a:t>
            </a:r>
          </a:p>
          <a:p>
            <a:endParaRPr lang="en" dirty="0" smtClean="0">
              <a:latin typeface="Calibri" pitchFamily="34" charset="0"/>
              <a:cs typeface="Calibri" pitchFamily="34" charset="0"/>
            </a:endParaRPr>
          </a:p>
          <a:p>
            <a:pPr algn="l" rtl="0"/>
            <a:r>
              <a:rPr lang="en" b="1" i="0" u="none">
                <a:solidFill>
                  <a:srgbClr val="A22828"/>
                </a:solidFill>
                <a:latin typeface="Calibri" pitchFamily="34" charset="0"/>
                <a:cs typeface="Calibri" pitchFamily="34" charset="0"/>
              </a:rPr>
              <a:t>Maniacs:</a:t>
            </a:r>
            <a:r>
              <a:rPr lang="en" b="1" i="0" u="none">
                <a:latin typeface="Calibri" pitchFamily="34" charset="0"/>
                <a:cs typeface="Calibri" pitchFamily="34" charset="0"/>
              </a:rPr>
              <a:t> </a:t>
            </a:r>
            <a:r>
              <a:rPr lang="en" b="0" i="0" u="none">
                <a:latin typeface="Calibri" pitchFamily="34" charset="0"/>
                <a:cs typeface="Calibri" pitchFamily="34" charset="0"/>
              </a:rPr>
              <a:t>the most experienced, with dedicated equipment in the agency and/or participating in traditional meetings with other karaoke lovers, in the city clubs, have skills, their own playlist </a:t>
            </a:r>
            <a:r>
              <a:rPr lang="en">
                <a:latin typeface="Calibri" pitchFamily="34" charset="0"/>
                <a:cs typeface="Calibri" pitchFamily="34" charset="0"/>
              </a:rPr>
              <a:t/>
            </a:r>
            <a:br>
              <a:rPr lang="en">
                <a:latin typeface="Calibri" pitchFamily="34" charset="0"/>
                <a:cs typeface="Calibri" pitchFamily="34" charset="0"/>
              </a:rPr>
            </a:br>
            <a:r>
              <a:rPr lang="en" b="0" i="0" u="none">
                <a:latin typeface="Calibri" pitchFamily="34" charset="0"/>
                <a:cs typeface="Calibri" pitchFamily="34" charset="0"/>
              </a:rPr>
              <a:t>and put on a show, are a strong community, sing well, come for their ego</a:t>
            </a:r>
          </a:p>
          <a:p>
            <a:pPr algn="l" rtl="0"/>
            <a:r>
              <a:rPr lang="en" b="1" i="0" u="none">
                <a:solidFill>
                  <a:srgbClr val="A22828"/>
                </a:solidFill>
                <a:latin typeface="Calibri" pitchFamily="34" charset="0"/>
                <a:cs typeface="Calibri" pitchFamily="34" charset="0"/>
              </a:rPr>
              <a:t>Enthusiasts:</a:t>
            </a:r>
            <a:r>
              <a:rPr lang="en" b="0" i="0" u="none">
                <a:latin typeface="Calibri" pitchFamily="34" charset="0"/>
                <a:cs typeface="Calibri" pitchFamily="34" charset="0"/>
              </a:rPr>
              <a:t> the ones who sang before, have some favourite songs, sing more for fun, they come along with the maniacs or to see what their talents rank against their competition</a:t>
            </a:r>
          </a:p>
          <a:p>
            <a:pPr algn="l" rtl="0"/>
            <a:r>
              <a:rPr lang="en" b="1" i="0" u="none">
                <a:solidFill>
                  <a:srgbClr val="A22828"/>
                </a:solidFill>
                <a:latin typeface="Calibri" pitchFamily="34" charset="0"/>
                <a:cs typeface="Calibri" pitchFamily="34" charset="0"/>
              </a:rPr>
              <a:t>Newbies:</a:t>
            </a:r>
            <a:r>
              <a:rPr lang="en" b="0" i="0" u="none">
                <a:latin typeface="Calibri" pitchFamily="34" charset="0"/>
                <a:cs typeface="Calibri" pitchFamily="34" charset="0"/>
              </a:rPr>
              <a:t> the ones for whom karaoke is more of an experience they want to try,</a:t>
            </a:r>
            <a:r>
              <a:rPr lang="en">
                <a:latin typeface="Calibri" pitchFamily="34" charset="0"/>
                <a:cs typeface="Calibri" pitchFamily="34" charset="0"/>
              </a:rPr>
              <a:t/>
            </a:r>
            <a:br>
              <a:rPr lang="en">
                <a:latin typeface="Calibri" pitchFamily="34" charset="0"/>
                <a:cs typeface="Calibri" pitchFamily="34" charset="0"/>
              </a:rPr>
            </a:br>
            <a:r>
              <a:rPr lang="en" b="0" i="0" u="none">
                <a:latin typeface="Calibri" pitchFamily="34" charset="0"/>
                <a:cs typeface="Calibri" pitchFamily="34" charset="0"/>
              </a:rPr>
              <a:t>have sang before when they were younger or at parties, got a taste for it,</a:t>
            </a:r>
            <a:r>
              <a:rPr lang="en">
                <a:latin typeface="Calibri" pitchFamily="34" charset="0"/>
                <a:cs typeface="Calibri" pitchFamily="34" charset="0"/>
              </a:rPr>
              <a:t/>
            </a:r>
            <a:br>
              <a:rPr lang="en">
                <a:latin typeface="Calibri" pitchFamily="34" charset="0"/>
                <a:cs typeface="Calibri" pitchFamily="34" charset="0"/>
              </a:rPr>
            </a:br>
            <a:r>
              <a:rPr lang="en" b="0" i="0" u="none">
                <a:latin typeface="Calibri" pitchFamily="34" charset="0"/>
                <a:cs typeface="Calibri" pitchFamily="34" charset="0"/>
              </a:rPr>
              <a:t>are more relaxed when singing and join the competition rather for socialization and fun</a:t>
            </a:r>
          </a:p>
          <a:p>
            <a:pPr algn="l" rtl="0"/>
            <a:r>
              <a:rPr lang="en" b="1" i="0" u="none">
                <a:solidFill>
                  <a:srgbClr val="A22828"/>
                </a:solidFill>
                <a:latin typeface="Calibri" pitchFamily="34" charset="0"/>
                <a:cs typeface="Calibri" pitchFamily="34" charset="0"/>
              </a:rPr>
              <a:t>Supporters, fans, other curious people in agencies: </a:t>
            </a:r>
            <a:r>
              <a:rPr lang="en" b="0" i="0" u="none">
                <a:latin typeface="Calibri" pitchFamily="34" charset="0"/>
                <a:cs typeface="Calibri" pitchFamily="34" charset="0"/>
              </a:rPr>
              <a:t>they come along with the other 3 categories or to support their colleagues (in the agency or in the industry)</a:t>
            </a:r>
          </a:p>
        </p:txBody>
      </p:sp>
      <p:pic>
        <p:nvPicPr>
          <p:cNvPr id="4" name="Picture 2" descr="C:\Users\User\Downloads\logo\CA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436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012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 b="0" i="0" u="none"/>
              <a:t>The Cup Awards</a:t>
            </a:r>
            <a:endParaRPr lang="en" dirty="0"/>
          </a:p>
        </p:txBody>
      </p:sp>
      <p:sp>
        <p:nvSpPr>
          <p:cNvPr id="3" name="Content Placeholder 2"/>
          <p:cNvSpPr>
            <a:spLocks noGrp="1"/>
          </p:cNvSpPr>
          <p:nvPr>
            <p:ph idx="1"/>
          </p:nvPr>
        </p:nvSpPr>
        <p:spPr/>
        <p:txBody>
          <a:bodyPr>
            <a:normAutofit/>
          </a:bodyPr>
          <a:lstStyle/>
          <a:p>
            <a:pPr algn="l" rtl="0"/>
            <a:r>
              <a:rPr lang="en" sz="1800" b="0" i="0" u="none" dirty="0">
                <a:latin typeface="Calibri" pitchFamily="34" charset="0"/>
                <a:cs typeface="Calibri" pitchFamily="34" charset="0"/>
              </a:rPr>
              <a:t>On the third day of the Cup, an award ceremony will be organized, where competitors will receive prizes and diplomas</a:t>
            </a:r>
          </a:p>
          <a:p>
            <a:pPr algn="l" rtl="0"/>
            <a:r>
              <a:rPr lang="en" sz="1800" b="0" i="0" u="none" dirty="0">
                <a:latin typeface="Calibri" pitchFamily="34" charset="0"/>
                <a:cs typeface="Calibri" pitchFamily="34" charset="0"/>
              </a:rPr>
              <a:t>7 awards:</a:t>
            </a:r>
            <a:endParaRPr lang="en" sz="1800" dirty="0">
              <a:latin typeface="Calibri" pitchFamily="34" charset="0"/>
              <a:cs typeface="Calibri" pitchFamily="34" charset="0"/>
            </a:endParaRPr>
          </a:p>
          <a:p>
            <a:pPr lvl="1" algn="l" rtl="0"/>
            <a:r>
              <a:rPr lang="en" sz="1800" b="0" i="0" u="none" dirty="0">
                <a:latin typeface="Calibri" pitchFamily="34" charset="0"/>
                <a:cs typeface="Calibri" pitchFamily="34" charset="0"/>
              </a:rPr>
              <a:t>The top three ranked: Agency of the Year in Karaoke, 2nd place, 3rd place</a:t>
            </a:r>
          </a:p>
          <a:p>
            <a:pPr lvl="1" algn="l" rtl="0"/>
            <a:r>
              <a:rPr lang="en" sz="1800" b="0" i="0" u="none" dirty="0">
                <a:latin typeface="Calibri" pitchFamily="34" charset="0"/>
                <a:cs typeface="Calibri" pitchFamily="34" charset="0"/>
              </a:rPr>
              <a:t>The most spectacular duet with a Cat Music star</a:t>
            </a:r>
          </a:p>
          <a:p>
            <a:pPr lvl="1" algn="l" rtl="0"/>
            <a:r>
              <a:rPr lang="en" sz="1800" b="0" i="0" u="none" dirty="0">
                <a:latin typeface="Calibri" pitchFamily="34" charset="0"/>
                <a:cs typeface="Calibri" pitchFamily="34" charset="0"/>
              </a:rPr>
              <a:t>The most spectacular performance with the Cat Music band</a:t>
            </a:r>
          </a:p>
          <a:p>
            <a:pPr lvl="1" algn="l" rtl="0"/>
            <a:r>
              <a:rPr lang="en" sz="1800" b="0" i="0" u="none" dirty="0">
                <a:latin typeface="Calibri" pitchFamily="34" charset="0"/>
                <a:cs typeface="Calibri" pitchFamily="34" charset="0"/>
              </a:rPr>
              <a:t>The most spectacular freestyle performance</a:t>
            </a:r>
            <a:endParaRPr lang="en" sz="1800" dirty="0">
              <a:latin typeface="Calibri" pitchFamily="34" charset="0"/>
              <a:cs typeface="Calibri" pitchFamily="34" charset="0"/>
            </a:endParaRPr>
          </a:p>
          <a:p>
            <a:pPr lvl="1" algn="l" rtl="0"/>
            <a:r>
              <a:rPr lang="en" sz="1800" b="0" i="0" u="none" dirty="0">
                <a:latin typeface="Calibri" pitchFamily="34" charset="0"/>
                <a:cs typeface="Calibri" pitchFamily="34" charset="0"/>
              </a:rPr>
              <a:t>The fieriest gallery</a:t>
            </a:r>
          </a:p>
          <a:p>
            <a:endParaRPr lang="en" sz="1800" dirty="0">
              <a:latin typeface="Calibri" pitchFamily="34" charset="0"/>
              <a:cs typeface="Calibri" pitchFamily="34" charset="0"/>
            </a:endParaRPr>
          </a:p>
          <a:p>
            <a:pPr algn="l" rtl="0"/>
            <a:r>
              <a:rPr lang="en" sz="1800" b="0" i="0" u="none" dirty="0">
                <a:latin typeface="Calibri" pitchFamily="34" charset="0"/>
                <a:cs typeface="Calibri" pitchFamily="34" charset="0"/>
              </a:rPr>
              <a:t>Several special prizes offered by </a:t>
            </a:r>
            <a:r>
              <a:rPr lang="en" sz="1800" b="0" i="0" u="none" dirty="0" smtClean="0">
                <a:latin typeface="Calibri" pitchFamily="34" charset="0"/>
                <a:cs typeface="Calibri" pitchFamily="34" charset="0"/>
              </a:rPr>
              <a:t>the brand, </a:t>
            </a:r>
            <a:r>
              <a:rPr lang="en" sz="1800" b="0" i="0" u="none" dirty="0">
                <a:latin typeface="Calibri" pitchFamily="34" charset="0"/>
                <a:cs typeface="Calibri" pitchFamily="34" charset="0"/>
              </a:rPr>
              <a:t>such as:</a:t>
            </a:r>
            <a:endParaRPr lang="en" sz="1800" dirty="0" smtClean="0">
              <a:latin typeface="Calibri" pitchFamily="34" charset="0"/>
              <a:cs typeface="Calibri" pitchFamily="34" charset="0"/>
            </a:endParaRPr>
          </a:p>
          <a:p>
            <a:pPr lvl="1" algn="l" rtl="0"/>
            <a:r>
              <a:rPr lang="en" sz="1800" b="0" i="0" u="none" dirty="0">
                <a:latin typeface="Calibri" pitchFamily="34" charset="0"/>
                <a:cs typeface="Calibri" pitchFamily="34" charset="0"/>
              </a:rPr>
              <a:t>The most creative performance</a:t>
            </a:r>
          </a:p>
          <a:p>
            <a:pPr lvl="1" algn="l" rtl="0"/>
            <a:r>
              <a:rPr lang="en" sz="1800" b="0" i="0" u="none" dirty="0">
                <a:latin typeface="Calibri" pitchFamily="34" charset="0"/>
                <a:cs typeface="Calibri" pitchFamily="34" charset="0"/>
              </a:rPr>
              <a:t>The most popular performance </a:t>
            </a:r>
          </a:p>
          <a:p>
            <a:pPr lvl="1" algn="l" rtl="0"/>
            <a:r>
              <a:rPr lang="en" sz="1800" b="0" i="0" u="none" dirty="0">
                <a:latin typeface="Calibri" pitchFamily="34" charset="0"/>
                <a:cs typeface="Calibri" pitchFamily="34" charset="0"/>
              </a:rPr>
              <a:t>The best team message/poster</a:t>
            </a:r>
            <a:endParaRPr lang="en" sz="1800" dirty="0">
              <a:latin typeface="Calibri" pitchFamily="34" charset="0"/>
              <a:cs typeface="Calibri" pitchFamily="34" charset="0"/>
            </a:endParaRPr>
          </a:p>
          <a:p>
            <a:endParaRPr lang="en" sz="1800" dirty="0">
              <a:latin typeface="Calibri" pitchFamily="34" charset="0"/>
              <a:cs typeface="Calibri" pitchFamily="34" charset="0"/>
            </a:endParaRPr>
          </a:p>
        </p:txBody>
      </p:sp>
      <p:pic>
        <p:nvPicPr>
          <p:cNvPr id="4" name="Picture 2" descr="C:\Users\User\Downloads\logo\CA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436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0593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6200000">
            <a:off x="-2705100" y="2705100"/>
            <a:ext cx="68580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49154" name="Content Placeholder 1"/>
          <p:cNvSpPr>
            <a:spLocks noGrp="1"/>
          </p:cNvSpPr>
          <p:nvPr>
            <p:ph idx="4294967295"/>
          </p:nvPr>
        </p:nvSpPr>
        <p:spPr>
          <a:xfrm>
            <a:off x="304800" y="1068368"/>
            <a:ext cx="8915400" cy="5225752"/>
          </a:xfrm>
        </p:spPr>
        <p:txBody>
          <a:bodyPr>
            <a:normAutofit/>
          </a:bodyPr>
          <a:lstStyle/>
          <a:p>
            <a:pPr marL="0" indent="0" algn="l" rtl="0">
              <a:spcBef>
                <a:spcPts val="0"/>
              </a:spcBef>
              <a:buNone/>
            </a:pPr>
            <a:r>
              <a:rPr lang="en" sz="1800" b="0" i="0" u="none" dirty="0"/>
              <a:t>The budget includes: </a:t>
            </a:r>
          </a:p>
          <a:p>
            <a:pPr algn="l" rtl="0">
              <a:spcBef>
                <a:spcPts val="0"/>
              </a:spcBef>
              <a:buFontTx/>
              <a:buChar char="-"/>
            </a:pPr>
            <a:r>
              <a:rPr lang="en" sz="1800" b="0" i="0" u="none" dirty="0"/>
              <a:t>Partnership with the event</a:t>
            </a:r>
          </a:p>
          <a:p>
            <a:pPr algn="l" rtl="0">
              <a:spcBef>
                <a:spcPts val="0"/>
              </a:spcBef>
              <a:buFontTx/>
              <a:buChar char="-"/>
            </a:pPr>
            <a:r>
              <a:rPr lang="en" sz="1800" b="0" i="0" u="none" dirty="0"/>
              <a:t>The concept of brand activities and/or consultancy for the activities proposed by the agency</a:t>
            </a:r>
          </a:p>
          <a:p>
            <a:pPr algn="l" rtl="0">
              <a:spcBef>
                <a:spcPts val="0"/>
              </a:spcBef>
              <a:buFontTx/>
              <a:buChar char="-"/>
            </a:pPr>
            <a:r>
              <a:rPr lang="en" sz="1800" b="0" i="0" u="none" dirty="0"/>
              <a:t>Media campaign associated to the event: creation and implementation</a:t>
            </a:r>
            <a:r>
              <a:rPr lang="en" sz="1800" dirty="0"/>
              <a:t/>
            </a:r>
            <a:br>
              <a:rPr lang="en" sz="1800" dirty="0"/>
            </a:br>
            <a:r>
              <a:rPr lang="en" sz="1800" b="0" i="0" u="none" dirty="0"/>
              <a:t>(10 weeks, online, radio, print)</a:t>
            </a:r>
          </a:p>
          <a:p>
            <a:pPr algn="l" rtl="0">
              <a:spcBef>
                <a:spcPts val="0"/>
              </a:spcBef>
              <a:buFontTx/>
              <a:buChar char="-"/>
            </a:pPr>
            <a:r>
              <a:rPr lang="en" sz="1800" b="0" i="0" u="none" dirty="0"/>
              <a:t>Editorial, PR campaign, viralization</a:t>
            </a:r>
          </a:p>
          <a:p>
            <a:pPr algn="l" rtl="0">
              <a:spcBef>
                <a:spcPts val="0"/>
              </a:spcBef>
              <a:buFontTx/>
              <a:buChar char="-"/>
            </a:pPr>
            <a:r>
              <a:rPr lang="en" sz="1800" b="0" i="0" u="none" dirty="0"/>
              <a:t>Making of + follow-up</a:t>
            </a:r>
          </a:p>
          <a:p>
            <a:pPr algn="l" rtl="0">
              <a:spcBef>
                <a:spcPts val="0"/>
              </a:spcBef>
              <a:buFontTx/>
              <a:buChar char="-"/>
            </a:pPr>
            <a:endParaRPr lang="en" sz="1800" dirty="0"/>
          </a:p>
          <a:p>
            <a:pPr marL="0" indent="0" algn="l" rtl="0">
              <a:spcBef>
                <a:spcPts val="0"/>
              </a:spcBef>
              <a:buNone/>
            </a:pPr>
            <a:r>
              <a:rPr lang="en" sz="1800" b="0" i="0" u="none" dirty="0"/>
              <a:t>The budget is proportional to:</a:t>
            </a:r>
          </a:p>
          <a:p>
            <a:pPr algn="l" rtl="0">
              <a:spcBef>
                <a:spcPts val="0"/>
              </a:spcBef>
              <a:buFontTx/>
              <a:buChar char="-"/>
            </a:pPr>
            <a:r>
              <a:rPr lang="en" sz="1800" b="0" i="0" u="none" dirty="0"/>
              <a:t>The number of activations in the event</a:t>
            </a:r>
          </a:p>
          <a:p>
            <a:pPr algn="l" rtl="0">
              <a:spcBef>
                <a:spcPts val="0"/>
              </a:spcBef>
              <a:buFontTx/>
              <a:buChar char="-"/>
            </a:pPr>
            <a:r>
              <a:rPr lang="en" sz="1800" b="0" i="0" u="none" dirty="0"/>
              <a:t>The number of days in which the brand is visible at the event (1-3)</a:t>
            </a:r>
          </a:p>
          <a:p>
            <a:pPr algn="l" rtl="0">
              <a:spcBef>
                <a:spcPts val="0"/>
              </a:spcBef>
              <a:buFontTx/>
              <a:buChar char="-"/>
            </a:pPr>
            <a:r>
              <a:rPr lang="en" sz="1800" b="0" i="0" u="none" dirty="0"/>
              <a:t>The magnitude of activations</a:t>
            </a:r>
          </a:p>
          <a:p>
            <a:pPr algn="l" rtl="0">
              <a:spcBef>
                <a:spcPts val="0"/>
              </a:spcBef>
              <a:buFontTx/>
              <a:buChar char="-"/>
            </a:pPr>
            <a:r>
              <a:rPr lang="en" sz="1800" b="0" i="0" u="none" dirty="0"/>
              <a:t>The magnitude of the media campaign</a:t>
            </a:r>
          </a:p>
          <a:p>
            <a:pPr algn="l" rtl="0">
              <a:spcBef>
                <a:spcPts val="0"/>
              </a:spcBef>
              <a:buFontTx/>
              <a:buChar char="-"/>
            </a:pPr>
            <a:endParaRPr lang="en" sz="1800" dirty="0"/>
          </a:p>
          <a:p>
            <a:pPr marL="0" indent="0" algn="l" rtl="0">
              <a:spcBef>
                <a:spcPts val="0"/>
              </a:spcBef>
              <a:buNone/>
            </a:pPr>
            <a:r>
              <a:rPr lang="en" sz="1800" b="0" i="0" u="none" dirty="0"/>
              <a:t>The budget does not include:</a:t>
            </a:r>
          </a:p>
          <a:p>
            <a:pPr algn="l" rtl="0">
              <a:spcBef>
                <a:spcPts val="0"/>
              </a:spcBef>
              <a:buFontTx/>
              <a:buChar char="-"/>
            </a:pPr>
            <a:r>
              <a:rPr lang="en" sz="1800" b="0" i="0" u="none" dirty="0"/>
              <a:t>The implementation of event </a:t>
            </a:r>
            <a:r>
              <a:rPr lang="en" sz="1800" b="0" i="0" u="none" dirty="0" smtClean="0"/>
              <a:t>activations</a:t>
            </a:r>
            <a:endParaRPr lang="en" sz="1800" b="0" i="0" u="none" dirty="0"/>
          </a:p>
        </p:txBody>
      </p:sp>
      <p:sp>
        <p:nvSpPr>
          <p:cNvPr id="7" name="Rectangle 6"/>
          <p:cNvSpPr/>
          <p:nvPr/>
        </p:nvSpPr>
        <p:spPr>
          <a:xfrm rot="16200000">
            <a:off x="7886700" y="5600699"/>
            <a:ext cx="10668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49155" name="Title 2"/>
          <p:cNvSpPr>
            <a:spLocks noGrp="1"/>
          </p:cNvSpPr>
          <p:nvPr>
            <p:ph type="title" idx="4294967295"/>
          </p:nvPr>
        </p:nvSpPr>
        <p:spPr>
          <a:xfrm>
            <a:off x="45944" y="76200"/>
            <a:ext cx="8374156" cy="838200"/>
          </a:xfrm>
          <a:solidFill>
            <a:srgbClr val="A22828"/>
          </a:solidFill>
        </p:spPr>
        <p:txBody>
          <a:bodyPr>
            <a:normAutofit/>
          </a:bodyPr>
          <a:lstStyle/>
          <a:p>
            <a:pPr algn="ctr" rtl="0"/>
            <a:r>
              <a:rPr lang="en" sz="3600" b="1" i="0" u="none" dirty="0" smtClean="0">
                <a:solidFill>
                  <a:schemeClr val="bg1"/>
                </a:solidFill>
              </a:rPr>
              <a:t>The Budget</a:t>
            </a:r>
            <a:endParaRPr lang="en" sz="3600" b="1" dirty="0" smtClean="0">
              <a:solidFill>
                <a:schemeClr val="bg1"/>
              </a:solidFill>
            </a:endParaRPr>
          </a:p>
        </p:txBody>
      </p:sp>
      <p:pic>
        <p:nvPicPr>
          <p:cNvPr id="8" name="Picture 2" descr="C:\Users\User\Downloads\logo\CA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436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809469"/>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1" y="5181600"/>
            <a:ext cx="9220200" cy="1447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0"/>
            <a:r>
              <a:rPr lang="en" sz="1600" b="1" i="0" u="none" dirty="0">
                <a:solidFill>
                  <a:srgbClr val="898989"/>
                </a:solidFill>
                <a:latin typeface="Trebuchet MS" pitchFamily="34" charset="0"/>
              </a:rPr>
              <a:t>Don’t imagine a Saturday night in a </a:t>
            </a:r>
            <a:r>
              <a:rPr lang="en" sz="1600" b="1" i="0" u="none" dirty="0" smtClean="0">
                <a:solidFill>
                  <a:srgbClr val="898989"/>
                </a:solidFill>
                <a:latin typeface="Trebuchet MS" pitchFamily="34" charset="0"/>
              </a:rPr>
              <a:t>smoky karaoke </a:t>
            </a:r>
            <a:r>
              <a:rPr lang="en" sz="1600" b="1" i="0" u="none" dirty="0">
                <a:solidFill>
                  <a:srgbClr val="898989"/>
                </a:solidFill>
                <a:latin typeface="Trebuchet MS" pitchFamily="34" charset="0"/>
              </a:rPr>
              <a:t>bar.</a:t>
            </a:r>
            <a:r>
              <a:rPr lang="en" sz="1600" b="0" i="0" u="none" dirty="0">
                <a:solidFill>
                  <a:srgbClr val="898989"/>
                </a:solidFill>
                <a:latin typeface="Trebuchet MS" pitchFamily="34" charset="0"/>
              </a:rPr>
              <a:t> </a:t>
            </a:r>
            <a:r>
              <a:rPr lang="en" sz="1600" b="1" dirty="0">
                <a:solidFill>
                  <a:srgbClr val="898989"/>
                </a:solidFill>
                <a:latin typeface="Trebuchet MS" pitchFamily="34" charset="0"/>
              </a:rPr>
              <a:t/>
            </a:r>
            <a:br>
              <a:rPr lang="en" sz="1600" b="1" dirty="0">
                <a:solidFill>
                  <a:srgbClr val="898989"/>
                </a:solidFill>
                <a:latin typeface="Trebuchet MS" pitchFamily="34" charset="0"/>
              </a:rPr>
            </a:br>
            <a:endParaRPr lang="en" sz="1600" b="1" dirty="0" smtClean="0">
              <a:solidFill>
                <a:srgbClr val="898989"/>
              </a:solidFill>
              <a:latin typeface="Trebuchet MS" pitchFamily="34" charset="0"/>
            </a:endParaRPr>
          </a:p>
          <a:p>
            <a:pPr algn="ctr" rtl="0"/>
            <a:endParaRPr lang="en" sz="1600" b="1" dirty="0">
              <a:solidFill>
                <a:srgbClr val="898989"/>
              </a:solidFill>
              <a:latin typeface="Trebuchet MS" pitchFamily="34" charset="0"/>
            </a:endParaRPr>
          </a:p>
          <a:p>
            <a:pPr algn="ctr" rtl="0"/>
            <a:endParaRPr lang="en" sz="1600" b="1" dirty="0" smtClean="0">
              <a:solidFill>
                <a:srgbClr val="898989"/>
              </a:solidFill>
              <a:latin typeface="Trebuchet MS" pitchFamily="34" charset="0"/>
            </a:endParaRPr>
          </a:p>
        </p:txBody>
      </p:sp>
    </p:spTree>
    <p:extLst>
      <p:ext uri="{BB962C8B-B14F-4D97-AF65-F5344CB8AC3E}">
        <p14:creationId xmlns:p14="http://schemas.microsoft.com/office/powerpoint/2010/main" val="1689935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 b="0" i="0" u="none" dirty="0"/>
              <a:t>Online creation competition dedicated to </a:t>
            </a:r>
            <a:r>
              <a:rPr lang="en" b="0" i="0" u="none" dirty="0" smtClean="0"/>
              <a:t>the brand, </a:t>
            </a:r>
            <a:r>
              <a:rPr lang="en" b="0" i="0" u="none" dirty="0"/>
              <a:t>integrated in the Cup (optional)</a:t>
            </a:r>
            <a:endParaRPr lang="en" dirty="0"/>
          </a:p>
        </p:txBody>
      </p:sp>
      <p:sp>
        <p:nvSpPr>
          <p:cNvPr id="3" name="Content Placeholder 2"/>
          <p:cNvSpPr>
            <a:spLocks noGrp="1"/>
          </p:cNvSpPr>
          <p:nvPr>
            <p:ph idx="1"/>
          </p:nvPr>
        </p:nvSpPr>
        <p:spPr/>
        <p:txBody>
          <a:bodyPr>
            <a:normAutofit/>
          </a:bodyPr>
          <a:lstStyle/>
          <a:p>
            <a:pPr algn="l" rtl="0">
              <a:buFont typeface="Arial" charset="0"/>
              <a:buChar char="•"/>
            </a:pPr>
            <a:endParaRPr lang="en" sz="1800" dirty="0" smtClean="0">
              <a:latin typeface="Calibri" pitchFamily="34" charset="0"/>
              <a:cs typeface="Calibri" pitchFamily="34" charset="0"/>
            </a:endParaRPr>
          </a:p>
          <a:p>
            <a:pPr algn="l" rtl="0">
              <a:buFont typeface="Arial" charset="0"/>
              <a:buChar char="•"/>
            </a:pPr>
            <a:r>
              <a:rPr lang="en" sz="1800" b="0" i="0" u="none" dirty="0">
                <a:latin typeface="Calibri" pitchFamily="34" charset="0"/>
                <a:cs typeface="Calibri" pitchFamily="34" charset="0"/>
              </a:rPr>
              <a:t>To increase the visibility of </a:t>
            </a:r>
            <a:r>
              <a:rPr lang="en" sz="1800" b="0" i="0" u="none" dirty="0" smtClean="0">
                <a:latin typeface="Calibri" pitchFamily="34" charset="0"/>
                <a:cs typeface="Calibri" pitchFamily="34" charset="0"/>
              </a:rPr>
              <a:t>the brand’s </a:t>
            </a:r>
            <a:r>
              <a:rPr lang="en" sz="1800" b="0" i="0" u="none" dirty="0">
                <a:latin typeface="Calibri" pitchFamily="34" charset="0"/>
                <a:cs typeface="Calibri" pitchFamily="34" charset="0"/>
              </a:rPr>
              <a:t>involvement in the Agencies Cup in Karaoke and creatively activate participants in the Cup, the brand can also initiate a creative competition, associated to the event</a:t>
            </a:r>
          </a:p>
          <a:p>
            <a:pPr algn="l" rtl="0">
              <a:buFont typeface="Arial" charset="0"/>
              <a:buChar char="•"/>
            </a:pPr>
            <a:endParaRPr lang="en" sz="1800" dirty="0" smtClean="0">
              <a:latin typeface="Calibri" pitchFamily="34" charset="0"/>
              <a:cs typeface="Calibri" pitchFamily="34" charset="0"/>
            </a:endParaRPr>
          </a:p>
          <a:p>
            <a:pPr algn="l" rtl="0">
              <a:buFont typeface="Arial" charset="0"/>
              <a:buChar char="•"/>
            </a:pPr>
            <a:r>
              <a:rPr lang="en" sz="1800" b="0" i="0" u="none" dirty="0">
                <a:latin typeface="Calibri" pitchFamily="34" charset="0"/>
                <a:cs typeface="Calibri" pitchFamily="34" charset="0"/>
              </a:rPr>
              <a:t>The competition takes place based on a brief provided by </a:t>
            </a:r>
            <a:r>
              <a:rPr lang="en" sz="1800" b="0" i="0" u="none" dirty="0" smtClean="0">
                <a:latin typeface="Calibri" pitchFamily="34" charset="0"/>
                <a:cs typeface="Calibri" pitchFamily="34" charset="0"/>
              </a:rPr>
              <a:t>the brand, </a:t>
            </a:r>
            <a:r>
              <a:rPr lang="en" sz="1800" b="0" i="0" u="none" dirty="0">
                <a:latin typeface="Calibri" pitchFamily="34" charset="0"/>
                <a:cs typeface="Calibri" pitchFamily="34" charset="0"/>
              </a:rPr>
              <a:t>activating participants in the Cup, the works being then propagated online and included in the offline event, as a method of increasing the overall visibility of the project</a:t>
            </a:r>
          </a:p>
          <a:p>
            <a:pPr algn="l" rtl="0">
              <a:spcBef>
                <a:spcPts val="200"/>
              </a:spcBef>
              <a:buNone/>
            </a:pPr>
            <a:endParaRPr lang="en" sz="1800" dirty="0">
              <a:latin typeface="Calibri" pitchFamily="34" charset="0"/>
              <a:cs typeface="Calibri" pitchFamily="34" charset="0"/>
            </a:endParaRPr>
          </a:p>
          <a:p>
            <a:pPr algn="l" rtl="0">
              <a:spcBef>
                <a:spcPts val="200"/>
              </a:spcBef>
              <a:buNone/>
            </a:pPr>
            <a:r>
              <a:rPr lang="en" sz="1800" b="0" i="0" u="none" dirty="0">
                <a:cs typeface="Calibri" pitchFamily="34" charset="0"/>
              </a:rPr>
              <a:t>	</a:t>
            </a:r>
          </a:p>
          <a:p>
            <a:pPr algn="l" rtl="0">
              <a:spcBef>
                <a:spcPts val="200"/>
              </a:spcBef>
            </a:pPr>
            <a:r>
              <a:rPr lang="en" sz="1800" b="0" i="0" u="none" dirty="0">
                <a:cs typeface="Calibri" pitchFamily="34" charset="0"/>
              </a:rPr>
              <a:t>Possible brief / starter: create a poster to support advertising people in the Agencies Cup in Karaoke; </a:t>
            </a:r>
            <a:r>
              <a:rPr lang="en" sz="1800" b="0" i="0" u="none" dirty="0" smtClean="0">
                <a:cs typeface="Calibri" pitchFamily="34" charset="0"/>
              </a:rPr>
              <a:t>the </a:t>
            </a:r>
            <a:r>
              <a:rPr lang="en" sz="1800" b="0" i="0" u="none" dirty="0">
                <a:cs typeface="Calibri" pitchFamily="34" charset="0"/>
              </a:rPr>
              <a:t>posters will be then produced, promoted online and brought on site, to stimulate participants.</a:t>
            </a:r>
          </a:p>
          <a:p>
            <a:pPr algn="l" rtl="0">
              <a:buFont typeface="Arial" charset="0"/>
              <a:buChar char="•"/>
            </a:pPr>
            <a:endParaRPr lang="en" sz="1800" dirty="0" smtClean="0">
              <a:latin typeface="Calibri" pitchFamily="34" charset="0"/>
              <a:cs typeface="Calibri" pitchFamily="34" charset="0"/>
            </a:endParaRPr>
          </a:p>
          <a:p>
            <a:pPr algn="l" rtl="0">
              <a:buFont typeface="Arial" charset="0"/>
              <a:buChar char="•"/>
            </a:pPr>
            <a:endParaRPr lang="en" sz="1800" dirty="0" smtClean="0">
              <a:latin typeface="Calibri" pitchFamily="34" charset="0"/>
              <a:cs typeface="Calibri" pitchFamily="34" charset="0"/>
            </a:endParaRPr>
          </a:p>
          <a:p>
            <a:endParaRPr lang="en" sz="1800" dirty="0">
              <a:latin typeface="Calibri" pitchFamily="34" charset="0"/>
              <a:cs typeface="Calibri" pitchFamily="34" charset="0"/>
            </a:endParaRPr>
          </a:p>
        </p:txBody>
      </p:sp>
      <p:pic>
        <p:nvPicPr>
          <p:cNvPr id="4" name="Picture 2" descr="C:\Users\User\Downloads\logo\CA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436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0916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 b="0" i="0" u="none" dirty="0" smtClean="0"/>
              <a:t>Steps of </a:t>
            </a:r>
            <a:r>
              <a:rPr lang="en" b="0" i="0" u="none" dirty="0"/>
              <a:t>the creative competition (optional)</a:t>
            </a:r>
            <a:endParaRPr lang="en" dirty="0"/>
          </a:p>
        </p:txBody>
      </p:sp>
      <p:sp>
        <p:nvSpPr>
          <p:cNvPr id="4" name="Content Placeholder 2"/>
          <p:cNvSpPr txBox="1">
            <a:spLocks/>
          </p:cNvSpPr>
          <p:nvPr/>
        </p:nvSpPr>
        <p:spPr>
          <a:xfrm>
            <a:off x="838200" y="1295400"/>
            <a:ext cx="8153400" cy="48307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rtl="0">
              <a:buFont typeface="Arial" pitchFamily="34" charset="0"/>
              <a:buNone/>
            </a:pPr>
            <a:r>
              <a:rPr lang="en" sz="1800" b="0" i="0" u="none" dirty="0">
                <a:latin typeface="Calibri" pitchFamily="34" charset="0"/>
                <a:cs typeface="Calibri" pitchFamily="34" charset="0"/>
              </a:rPr>
              <a:t>Overall duration of </a:t>
            </a:r>
            <a:r>
              <a:rPr lang="en" sz="1800" b="0" i="0" u="none" dirty="0" smtClean="0">
                <a:latin typeface="Calibri" pitchFamily="34" charset="0"/>
                <a:cs typeface="Calibri" pitchFamily="34" charset="0"/>
              </a:rPr>
              <a:t>these steps (competition </a:t>
            </a:r>
            <a:r>
              <a:rPr lang="en" sz="1800" b="0" i="0" u="none" dirty="0">
                <a:latin typeface="Calibri" pitchFamily="34" charset="0"/>
                <a:cs typeface="Calibri" pitchFamily="34" charset="0"/>
              </a:rPr>
              <a:t>+ promotion): 15 July - 17 September 2014, online</a:t>
            </a:r>
          </a:p>
          <a:p>
            <a:pPr marL="0" indent="0" algn="l" rtl="0">
              <a:buFont typeface="Arial" pitchFamily="34" charset="0"/>
              <a:buNone/>
            </a:pPr>
            <a:endParaRPr lang="en" sz="1800" dirty="0" smtClean="0">
              <a:latin typeface="Calibri" pitchFamily="34" charset="0"/>
              <a:cs typeface="Calibri" pitchFamily="34" charset="0"/>
            </a:endParaRPr>
          </a:p>
          <a:p>
            <a:pPr marL="0" indent="0" algn="l" rtl="0">
              <a:buFont typeface="Arial" pitchFamily="34" charset="0"/>
              <a:buNone/>
            </a:pPr>
            <a:r>
              <a:rPr lang="en" sz="1800" b="1" i="0" u="none" dirty="0" smtClean="0">
                <a:latin typeface="Calibri" pitchFamily="34" charset="0"/>
                <a:cs typeface="Calibri" pitchFamily="34" charset="0"/>
              </a:rPr>
              <a:t>Step 1</a:t>
            </a:r>
            <a:r>
              <a:rPr lang="en" sz="1800" b="1" i="0" u="none" dirty="0">
                <a:latin typeface="Calibri" pitchFamily="34" charset="0"/>
                <a:cs typeface="Calibri" pitchFamily="34" charset="0"/>
              </a:rPr>
              <a:t>.</a:t>
            </a:r>
            <a:r>
              <a:rPr lang="en" sz="1800" b="0" i="0" u="none" dirty="0">
                <a:latin typeface="Calibri" pitchFamily="34" charset="0"/>
                <a:cs typeface="Calibri" pitchFamily="34" charset="0"/>
              </a:rPr>
              <a:t> </a:t>
            </a:r>
            <a:r>
              <a:rPr lang="en" sz="1800" b="1" i="0" u="none" dirty="0">
                <a:latin typeface="Calibri" pitchFamily="34" charset="0"/>
                <a:cs typeface="Calibri" pitchFamily="34" charset="0"/>
              </a:rPr>
              <a:t>Signing-up</a:t>
            </a:r>
          </a:p>
          <a:p>
            <a:pPr algn="l" rtl="0">
              <a:buFontTx/>
              <a:buChar char="•"/>
            </a:pPr>
            <a:r>
              <a:rPr lang="en" sz="1800" b="0" i="0" u="none" dirty="0">
                <a:latin typeface="Calibri" pitchFamily="34" charset="0"/>
                <a:cs typeface="Calibri" pitchFamily="34" charset="0"/>
              </a:rPr>
              <a:t>Publication of the brief provided by </a:t>
            </a:r>
            <a:r>
              <a:rPr lang="en" sz="1800" dirty="0" smtClean="0">
                <a:latin typeface="Calibri" pitchFamily="34" charset="0"/>
                <a:cs typeface="Calibri" pitchFamily="34" charset="0"/>
              </a:rPr>
              <a:t>the brand</a:t>
            </a:r>
            <a:r>
              <a:rPr lang="en" sz="1800" b="0" i="0" u="none" dirty="0" smtClean="0">
                <a:latin typeface="Calibri" pitchFamily="34" charset="0"/>
                <a:cs typeface="Calibri" pitchFamily="34" charset="0"/>
              </a:rPr>
              <a:t>, </a:t>
            </a:r>
            <a:r>
              <a:rPr lang="en" sz="1800" b="0" i="0" u="none" dirty="0">
                <a:latin typeface="Calibri" pitchFamily="34" charset="0"/>
                <a:cs typeface="Calibri" pitchFamily="34" charset="0"/>
              </a:rPr>
              <a:t>intensive promotion of the competition theme, publication of the accepted works from among the works submitted in the competition</a:t>
            </a:r>
          </a:p>
          <a:p>
            <a:pPr algn="l" rtl="0">
              <a:buFontTx/>
              <a:buChar char="•"/>
            </a:pPr>
            <a:r>
              <a:rPr lang="en" sz="1800" b="0" i="0" u="none" dirty="0">
                <a:latin typeface="Calibri" pitchFamily="34" charset="0"/>
                <a:cs typeface="Calibri" pitchFamily="34" charset="0"/>
              </a:rPr>
              <a:t>Duration: 4 weeks, 15 July – 15 August</a:t>
            </a:r>
            <a:r>
              <a:rPr lang="en" sz="1800" dirty="0">
                <a:latin typeface="Calibri" pitchFamily="34" charset="0"/>
                <a:cs typeface="Calibri" pitchFamily="34" charset="0"/>
              </a:rPr>
              <a:t/>
            </a:r>
            <a:br>
              <a:rPr lang="en" sz="1800" dirty="0">
                <a:latin typeface="Calibri" pitchFamily="34" charset="0"/>
                <a:cs typeface="Calibri" pitchFamily="34" charset="0"/>
              </a:rPr>
            </a:br>
            <a:r>
              <a:rPr lang="en" sz="1800" b="0" i="0" u="none" dirty="0">
                <a:latin typeface="Calibri" pitchFamily="34" charset="0"/>
                <a:cs typeface="Calibri" pitchFamily="34" charset="0"/>
              </a:rPr>
              <a:t>(optimized for design competitions)</a:t>
            </a:r>
          </a:p>
          <a:p>
            <a:pPr marL="0" indent="0" algn="l" rtl="0">
              <a:buFontTx/>
              <a:buChar char="•"/>
            </a:pPr>
            <a:endParaRPr lang="en" sz="1000" dirty="0" smtClean="0">
              <a:latin typeface="Calibri" pitchFamily="34" charset="0"/>
              <a:cs typeface="Calibri" pitchFamily="34" charset="0"/>
            </a:endParaRPr>
          </a:p>
          <a:p>
            <a:pPr marL="0" indent="0" algn="l" rtl="0">
              <a:buFont typeface="Arial" pitchFamily="34" charset="0"/>
              <a:buNone/>
            </a:pPr>
            <a:r>
              <a:rPr lang="en" sz="1800" b="1" i="0" u="none" dirty="0" smtClean="0">
                <a:latin typeface="Calibri" pitchFamily="34" charset="0"/>
                <a:cs typeface="Calibri" pitchFamily="34" charset="0"/>
              </a:rPr>
              <a:t>Step 2</a:t>
            </a:r>
            <a:r>
              <a:rPr lang="en" sz="1800" b="1" i="0" u="none" dirty="0">
                <a:latin typeface="Calibri" pitchFamily="34" charset="0"/>
                <a:cs typeface="Calibri" pitchFamily="34" charset="0"/>
              </a:rPr>
              <a:t>.</a:t>
            </a:r>
            <a:r>
              <a:rPr lang="en" sz="1800" b="0" i="0" u="none" dirty="0">
                <a:latin typeface="Calibri" pitchFamily="34" charset="0"/>
                <a:cs typeface="Calibri" pitchFamily="34" charset="0"/>
              </a:rPr>
              <a:t> </a:t>
            </a:r>
            <a:r>
              <a:rPr lang="en" sz="1800" b="1" i="0" u="none" dirty="0">
                <a:latin typeface="Calibri" pitchFamily="34" charset="0"/>
                <a:cs typeface="Calibri" pitchFamily="34" charset="0"/>
              </a:rPr>
              <a:t>Voting</a:t>
            </a:r>
          </a:p>
          <a:p>
            <a:pPr algn="l" rtl="0"/>
            <a:r>
              <a:rPr lang="en" sz="1800" b="0" i="0" u="none" dirty="0">
                <a:latin typeface="Calibri" pitchFamily="34" charset="0"/>
                <a:cs typeface="Calibri" pitchFamily="34" charset="0"/>
              </a:rPr>
              <a:t>Two juries:</a:t>
            </a:r>
          </a:p>
          <a:p>
            <a:pPr lvl="1" algn="l" rtl="0">
              <a:buFontTx/>
              <a:buChar char="•"/>
            </a:pPr>
            <a:r>
              <a:rPr lang="en" sz="1800" b="0" i="0" u="none" dirty="0">
                <a:latin typeface="Calibri" pitchFamily="34" charset="0"/>
                <a:cs typeface="Calibri" pitchFamily="34" charset="0"/>
              </a:rPr>
              <a:t>The professional jury, consisting in representatives of </a:t>
            </a:r>
            <a:r>
              <a:rPr lang="en" sz="1800" b="0" i="0" u="none" dirty="0" smtClean="0">
                <a:latin typeface="Calibri" pitchFamily="34" charset="0"/>
                <a:cs typeface="Calibri" pitchFamily="34" charset="0"/>
              </a:rPr>
              <a:t>the brand </a:t>
            </a:r>
            <a:r>
              <a:rPr lang="en" sz="1800" b="0" i="0" u="none" dirty="0">
                <a:latin typeface="Calibri" pitchFamily="34" charset="0"/>
                <a:cs typeface="Calibri" pitchFamily="34" charset="0"/>
              </a:rPr>
              <a:t>and IQads</a:t>
            </a:r>
            <a:r>
              <a:rPr lang="en" sz="1800" dirty="0">
                <a:latin typeface="Calibri" pitchFamily="34" charset="0"/>
                <a:cs typeface="Calibri" pitchFamily="34" charset="0"/>
              </a:rPr>
              <a:t/>
            </a:r>
            <a:br>
              <a:rPr lang="en" sz="1800" dirty="0">
                <a:latin typeface="Calibri" pitchFamily="34" charset="0"/>
                <a:cs typeface="Calibri" pitchFamily="34" charset="0"/>
              </a:rPr>
            </a:br>
            <a:r>
              <a:rPr lang="en" sz="1800" b="0" i="0" u="none" dirty="0">
                <a:latin typeface="Calibri" pitchFamily="34" charset="0"/>
                <a:cs typeface="Calibri" pitchFamily="34" charset="0"/>
              </a:rPr>
              <a:t>60% of the final score</a:t>
            </a:r>
          </a:p>
          <a:p>
            <a:pPr lvl="1" algn="l" rtl="0">
              <a:buFontTx/>
              <a:buChar char="•"/>
            </a:pPr>
            <a:r>
              <a:rPr lang="en" sz="1800" b="0" i="0" u="none" dirty="0">
                <a:latin typeface="Calibri" pitchFamily="34" charset="0"/>
                <a:cs typeface="Calibri" pitchFamily="34" charset="0"/>
              </a:rPr>
              <a:t>The public jury, voting online, on TheCreator platform, increasing the buzz and viralization of the competition</a:t>
            </a:r>
            <a:r>
              <a:rPr lang="en" sz="1800" dirty="0">
                <a:latin typeface="Calibri" pitchFamily="34" charset="0"/>
                <a:cs typeface="Calibri" pitchFamily="34" charset="0"/>
              </a:rPr>
              <a:t/>
            </a:r>
            <a:br>
              <a:rPr lang="en" sz="1800" dirty="0">
                <a:latin typeface="Calibri" pitchFamily="34" charset="0"/>
                <a:cs typeface="Calibri" pitchFamily="34" charset="0"/>
              </a:rPr>
            </a:br>
            <a:r>
              <a:rPr lang="en" sz="1800" b="0" i="0" u="none" dirty="0">
                <a:latin typeface="Calibri" pitchFamily="34" charset="0"/>
                <a:cs typeface="Calibri" pitchFamily="34" charset="0"/>
              </a:rPr>
              <a:t>40% of the final score</a:t>
            </a:r>
          </a:p>
          <a:p>
            <a:pPr algn="l" rtl="0">
              <a:buFontTx/>
              <a:buChar char="•"/>
            </a:pPr>
            <a:r>
              <a:rPr lang="en" sz="1800" b="0" i="0" u="none" dirty="0">
                <a:latin typeface="Calibri" pitchFamily="34" charset="0"/>
                <a:cs typeface="Calibri" pitchFamily="34" charset="0"/>
              </a:rPr>
              <a:t>Duration: 6 weeks, 15 July – 1 September</a:t>
            </a:r>
          </a:p>
        </p:txBody>
      </p:sp>
      <p:pic>
        <p:nvPicPr>
          <p:cNvPr id="6" name="Picture 2" descr="C:\Users\User\Downloads\logo\CA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436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2505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457200" y="1600200"/>
            <a:ext cx="8686800" cy="4525963"/>
          </a:xfrm>
        </p:spPr>
        <p:txBody>
          <a:bodyPr>
            <a:normAutofit/>
          </a:bodyPr>
          <a:lstStyle/>
          <a:p>
            <a:pPr algn="l" rtl="0">
              <a:lnSpc>
                <a:spcPct val="80000"/>
              </a:lnSpc>
            </a:pPr>
            <a:r>
              <a:rPr lang="en" sz="2000" b="1" i="0" u="none" dirty="0"/>
              <a:t>Branding banners campaign</a:t>
            </a:r>
            <a:r>
              <a:rPr lang="en" sz="2000" b="0" i="0" u="none" dirty="0"/>
              <a:t>, 500,000 views</a:t>
            </a:r>
            <a:r>
              <a:rPr lang="en" sz="2000" dirty="0"/>
              <a:t/>
            </a:r>
            <a:br>
              <a:rPr lang="en" sz="2000" dirty="0"/>
            </a:br>
            <a:r>
              <a:rPr lang="en" sz="2000" b="0" i="0" u="none" dirty="0"/>
              <a:t>IQads.ro, SMARK.ro, 24FUN.ro, Realitatea.net, Money.ro, other media partners in the music industry</a:t>
            </a:r>
            <a:endParaRPr lang="en" sz="2000" dirty="0"/>
          </a:p>
          <a:p>
            <a:pPr algn="l" rtl="0">
              <a:lnSpc>
                <a:spcPct val="80000"/>
              </a:lnSpc>
            </a:pPr>
            <a:endParaRPr lang="en" sz="2000" dirty="0" smtClean="0"/>
          </a:p>
          <a:p>
            <a:pPr algn="l" rtl="0">
              <a:lnSpc>
                <a:spcPct val="80000"/>
              </a:lnSpc>
            </a:pPr>
            <a:r>
              <a:rPr lang="en" sz="2000" b="1" i="0" u="none" dirty="0"/>
              <a:t>The IQads community</a:t>
            </a:r>
            <a:r>
              <a:rPr lang="en" sz="2000" dirty="0"/>
              <a:t/>
            </a:r>
            <a:br>
              <a:rPr lang="en" sz="2000" dirty="0"/>
            </a:br>
            <a:r>
              <a:rPr lang="en" sz="2000" b="0" i="0" u="none" dirty="0"/>
              <a:t>Newsletter to the IQads community (20,000+ active members):</a:t>
            </a:r>
            <a:r>
              <a:rPr lang="en" sz="2000" dirty="0"/>
              <a:t/>
            </a:r>
            <a:br>
              <a:rPr lang="en" sz="2000" dirty="0"/>
            </a:br>
            <a:r>
              <a:rPr lang="en" sz="2000" b="0" i="0" u="none" dirty="0"/>
              <a:t>- 2 x branded header in the IQads editorial newsletter</a:t>
            </a:r>
            <a:r>
              <a:rPr lang="en" sz="2000" dirty="0"/>
              <a:t/>
            </a:r>
            <a:br>
              <a:rPr lang="en" sz="2000" dirty="0"/>
            </a:br>
            <a:r>
              <a:rPr lang="en" sz="2000" b="0" i="0" u="none" dirty="0"/>
              <a:t>- mention of the sponsor in other editorial newsletters</a:t>
            </a:r>
            <a:r>
              <a:rPr lang="en" sz="2000" dirty="0"/>
              <a:t/>
            </a:r>
            <a:br>
              <a:rPr lang="en" sz="2000" dirty="0"/>
            </a:br>
            <a:endParaRPr lang="en" sz="2000" dirty="0" smtClean="0"/>
          </a:p>
          <a:p>
            <a:pPr algn="l" rtl="0">
              <a:lnSpc>
                <a:spcPct val="80000"/>
              </a:lnSpc>
            </a:pPr>
            <a:r>
              <a:rPr lang="en" sz="2000" b="1" i="0" u="none" dirty="0"/>
              <a:t>The IQads events calendar</a:t>
            </a:r>
            <a:r>
              <a:rPr lang="en" sz="2000" b="1" dirty="0"/>
              <a:t/>
            </a:r>
            <a:br>
              <a:rPr lang="en" sz="2000" b="1" dirty="0"/>
            </a:br>
            <a:r>
              <a:rPr lang="en" sz="2000" b="0" i="0" u="none" dirty="0"/>
              <a:t>Inclusion of the signing-up period (text, poster, multimedia); </a:t>
            </a:r>
            <a:endParaRPr lang="en" sz="2000" dirty="0" smtClean="0"/>
          </a:p>
          <a:p>
            <a:pPr algn="l" rtl="0">
              <a:lnSpc>
                <a:spcPct val="80000"/>
              </a:lnSpc>
            </a:pPr>
            <a:endParaRPr lang="en" sz="2000" dirty="0"/>
          </a:p>
          <a:p>
            <a:pPr algn="l" rtl="0">
              <a:lnSpc>
                <a:spcPct val="80000"/>
              </a:lnSpc>
            </a:pPr>
            <a:r>
              <a:rPr lang="en" sz="2000" b="1" i="0" u="none" dirty="0"/>
              <a:t>PR on submissions: </a:t>
            </a:r>
            <a:r>
              <a:rPr lang="en" sz="2000" b="0" i="0" u="none" dirty="0"/>
              <a:t>news posted on IQads.ro, press releases pushed on other relevant media</a:t>
            </a:r>
            <a:r>
              <a:rPr lang="en" sz="2000" dirty="0"/>
              <a:t/>
            </a:r>
            <a:br>
              <a:rPr lang="en" sz="2000" dirty="0"/>
            </a:br>
            <a:endParaRPr lang="en" sz="2000" dirty="0" smtClean="0"/>
          </a:p>
        </p:txBody>
      </p:sp>
      <p:grpSp>
        <p:nvGrpSpPr>
          <p:cNvPr id="4" name="Group 3"/>
          <p:cNvGrpSpPr/>
          <p:nvPr/>
        </p:nvGrpSpPr>
        <p:grpSpPr>
          <a:xfrm>
            <a:off x="73149" y="6172199"/>
            <a:ext cx="5032251" cy="474804"/>
            <a:chOff x="3276220" y="975562"/>
            <a:chExt cx="6359290" cy="600013"/>
          </a:xfrm>
        </p:grpSpPr>
        <p:sp>
          <p:nvSpPr>
            <p:cNvPr id="5" name="Pentagon 4"/>
            <p:cNvSpPr/>
            <p:nvPr/>
          </p:nvSpPr>
          <p:spPr>
            <a:xfrm>
              <a:off x="3276220" y="998047"/>
              <a:ext cx="2314923" cy="541330"/>
            </a:xfrm>
            <a:prstGeom prst="homePlat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1400" b="1" i="0" u="none">
                  <a:latin typeface="Tahoma" pitchFamily="34" charset="0"/>
                  <a:ea typeface="Tahoma" pitchFamily="34" charset="0"/>
                  <a:cs typeface="Tahoma" pitchFamily="34" charset="0"/>
                </a:rPr>
                <a:t>PRE-EVENT</a:t>
              </a:r>
              <a:endParaRPr lang="en" sz="1400" b="1" dirty="0">
                <a:latin typeface="Tahoma" pitchFamily="34" charset="0"/>
                <a:ea typeface="Tahoma" pitchFamily="34" charset="0"/>
                <a:cs typeface="Tahoma" pitchFamily="34" charset="0"/>
              </a:endParaRPr>
            </a:p>
          </p:txBody>
        </p:sp>
        <p:sp>
          <p:nvSpPr>
            <p:cNvPr id="7" name="Chevron 6"/>
            <p:cNvSpPr/>
            <p:nvPr/>
          </p:nvSpPr>
          <p:spPr>
            <a:xfrm>
              <a:off x="5499418" y="995498"/>
              <a:ext cx="2305944" cy="543879"/>
            </a:xfrm>
            <a:prstGeom prst="chevron">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1400" b="1" i="0" u="none">
                  <a:solidFill>
                    <a:schemeClr val="bg1">
                      <a:lumMod val="65000"/>
                    </a:schemeClr>
                  </a:solidFill>
                  <a:latin typeface="Tahoma" pitchFamily="34" charset="0"/>
                  <a:ea typeface="Tahoma" pitchFamily="34" charset="0"/>
                  <a:cs typeface="Tahoma" pitchFamily="34" charset="0"/>
                </a:rPr>
                <a:t>EVENT</a:t>
              </a:r>
              <a:endParaRPr lang="en" sz="1400" b="1">
                <a:solidFill>
                  <a:schemeClr val="bg1">
                    <a:lumMod val="65000"/>
                  </a:schemeClr>
                </a:solidFill>
                <a:latin typeface="Tahoma" pitchFamily="34" charset="0"/>
                <a:ea typeface="Tahoma" pitchFamily="34" charset="0"/>
                <a:cs typeface="Tahoma" pitchFamily="34" charset="0"/>
              </a:endParaRPr>
            </a:p>
          </p:txBody>
        </p:sp>
        <p:sp>
          <p:nvSpPr>
            <p:cNvPr id="8" name="Chevron 8"/>
            <p:cNvSpPr/>
            <p:nvPr/>
          </p:nvSpPr>
          <p:spPr>
            <a:xfrm>
              <a:off x="7681157" y="975562"/>
              <a:ext cx="1954353" cy="600013"/>
            </a:xfrm>
            <a:custGeom>
              <a:avLst/>
              <a:gdLst>
                <a:gd name="connsiteX0" fmla="*/ 0 w 1187624"/>
                <a:gd name="connsiteY0" fmla="*/ 0 h 504056"/>
                <a:gd name="connsiteX1" fmla="*/ 935596 w 1187624"/>
                <a:gd name="connsiteY1" fmla="*/ 0 h 504056"/>
                <a:gd name="connsiteX2" fmla="*/ 1187624 w 1187624"/>
                <a:gd name="connsiteY2" fmla="*/ 252028 h 504056"/>
                <a:gd name="connsiteX3" fmla="*/ 935596 w 1187624"/>
                <a:gd name="connsiteY3" fmla="*/ 504056 h 504056"/>
                <a:gd name="connsiteX4" fmla="*/ 0 w 1187624"/>
                <a:gd name="connsiteY4" fmla="*/ 504056 h 504056"/>
                <a:gd name="connsiteX5" fmla="*/ 252028 w 1187624"/>
                <a:gd name="connsiteY5" fmla="*/ 252028 h 504056"/>
                <a:gd name="connsiteX6" fmla="*/ 0 w 1187624"/>
                <a:gd name="connsiteY6" fmla="*/ 0 h 504056"/>
                <a:gd name="connsiteX0" fmla="*/ 0 w 1187624"/>
                <a:gd name="connsiteY0" fmla="*/ 0 h 504056"/>
                <a:gd name="connsiteX1" fmla="*/ 1171570 w 1187624"/>
                <a:gd name="connsiteY1" fmla="*/ 0 h 504056"/>
                <a:gd name="connsiteX2" fmla="*/ 1187624 w 1187624"/>
                <a:gd name="connsiteY2" fmla="*/ 252028 h 504056"/>
                <a:gd name="connsiteX3" fmla="*/ 935596 w 1187624"/>
                <a:gd name="connsiteY3" fmla="*/ 504056 h 504056"/>
                <a:gd name="connsiteX4" fmla="*/ 0 w 1187624"/>
                <a:gd name="connsiteY4" fmla="*/ 504056 h 504056"/>
                <a:gd name="connsiteX5" fmla="*/ 252028 w 1187624"/>
                <a:gd name="connsiteY5" fmla="*/ 252028 h 504056"/>
                <a:gd name="connsiteX6" fmla="*/ 0 w 1187624"/>
                <a:gd name="connsiteY6" fmla="*/ 0 h 504056"/>
                <a:gd name="connsiteX0" fmla="*/ 0 w 1187624"/>
                <a:gd name="connsiteY0" fmla="*/ 0 h 518804"/>
                <a:gd name="connsiteX1" fmla="*/ 1171570 w 1187624"/>
                <a:gd name="connsiteY1" fmla="*/ 0 h 518804"/>
                <a:gd name="connsiteX2" fmla="*/ 1187624 w 1187624"/>
                <a:gd name="connsiteY2" fmla="*/ 252028 h 518804"/>
                <a:gd name="connsiteX3" fmla="*/ 1186319 w 1187624"/>
                <a:gd name="connsiteY3" fmla="*/ 518804 h 518804"/>
                <a:gd name="connsiteX4" fmla="*/ 0 w 1187624"/>
                <a:gd name="connsiteY4" fmla="*/ 504056 h 518804"/>
                <a:gd name="connsiteX5" fmla="*/ 252028 w 1187624"/>
                <a:gd name="connsiteY5" fmla="*/ 252028 h 518804"/>
                <a:gd name="connsiteX6" fmla="*/ 0 w 1187624"/>
                <a:gd name="connsiteY6" fmla="*/ 0 h 518804"/>
                <a:gd name="connsiteX0" fmla="*/ 0 w 1186319"/>
                <a:gd name="connsiteY0" fmla="*/ 0 h 518804"/>
                <a:gd name="connsiteX1" fmla="*/ 1171570 w 1186319"/>
                <a:gd name="connsiteY1" fmla="*/ 0 h 518804"/>
                <a:gd name="connsiteX2" fmla="*/ 1186319 w 1186319"/>
                <a:gd name="connsiteY2" fmla="*/ 518804 h 518804"/>
                <a:gd name="connsiteX3" fmla="*/ 0 w 1186319"/>
                <a:gd name="connsiteY3" fmla="*/ 504056 h 518804"/>
                <a:gd name="connsiteX4" fmla="*/ 252028 w 1186319"/>
                <a:gd name="connsiteY4" fmla="*/ 252028 h 518804"/>
                <a:gd name="connsiteX5" fmla="*/ 0 w 1186319"/>
                <a:gd name="connsiteY5" fmla="*/ 0 h 518804"/>
                <a:gd name="connsiteX0" fmla="*/ 0 w 1186319"/>
                <a:gd name="connsiteY0" fmla="*/ 0 h 518804"/>
                <a:gd name="connsiteX1" fmla="*/ 1171570 w 1186319"/>
                <a:gd name="connsiteY1" fmla="*/ 0 h 518804"/>
                <a:gd name="connsiteX2" fmla="*/ 1186319 w 1186319"/>
                <a:gd name="connsiteY2" fmla="*/ 518804 h 518804"/>
                <a:gd name="connsiteX3" fmla="*/ 0 w 1186319"/>
                <a:gd name="connsiteY3" fmla="*/ 504056 h 518804"/>
                <a:gd name="connsiteX4" fmla="*/ 252028 w 1186319"/>
                <a:gd name="connsiteY4" fmla="*/ 252028 h 518804"/>
                <a:gd name="connsiteX5" fmla="*/ 0 w 1186319"/>
                <a:gd name="connsiteY5" fmla="*/ 0 h 518804"/>
                <a:gd name="connsiteX0" fmla="*/ 0 w 1171571"/>
                <a:gd name="connsiteY0" fmla="*/ 0 h 518804"/>
                <a:gd name="connsiteX1" fmla="*/ 1171570 w 1171571"/>
                <a:gd name="connsiteY1" fmla="*/ 0 h 518804"/>
                <a:gd name="connsiteX2" fmla="*/ 1171571 w 1171571"/>
                <a:gd name="connsiteY2" fmla="*/ 518804 h 518804"/>
                <a:gd name="connsiteX3" fmla="*/ 0 w 1171571"/>
                <a:gd name="connsiteY3" fmla="*/ 504056 h 518804"/>
                <a:gd name="connsiteX4" fmla="*/ 252028 w 1171571"/>
                <a:gd name="connsiteY4" fmla="*/ 252028 h 518804"/>
                <a:gd name="connsiteX5" fmla="*/ 0 w 1171571"/>
                <a:gd name="connsiteY5" fmla="*/ 0 h 518804"/>
                <a:gd name="connsiteX0" fmla="*/ 0 w 1171571"/>
                <a:gd name="connsiteY0" fmla="*/ 0 h 518804"/>
                <a:gd name="connsiteX1" fmla="*/ 1171570 w 1171571"/>
                <a:gd name="connsiteY1" fmla="*/ 0 h 518804"/>
                <a:gd name="connsiteX2" fmla="*/ 1171571 w 1171571"/>
                <a:gd name="connsiteY2" fmla="*/ 518804 h 518804"/>
                <a:gd name="connsiteX3" fmla="*/ 0 w 1171571"/>
                <a:gd name="connsiteY3" fmla="*/ 504056 h 518804"/>
                <a:gd name="connsiteX4" fmla="*/ 252028 w 1171571"/>
                <a:gd name="connsiteY4" fmla="*/ 252028 h 518804"/>
                <a:gd name="connsiteX5" fmla="*/ 0 w 1171571"/>
                <a:gd name="connsiteY5" fmla="*/ 0 h 518804"/>
                <a:gd name="connsiteX0" fmla="*/ 0 w 2028901"/>
                <a:gd name="connsiteY0" fmla="*/ 0 h 518804"/>
                <a:gd name="connsiteX1" fmla="*/ 2028901 w 2028901"/>
                <a:gd name="connsiteY1" fmla="*/ 18637 h 518804"/>
                <a:gd name="connsiteX2" fmla="*/ 1171571 w 2028901"/>
                <a:gd name="connsiteY2" fmla="*/ 518804 h 518804"/>
                <a:gd name="connsiteX3" fmla="*/ 0 w 2028901"/>
                <a:gd name="connsiteY3" fmla="*/ 504056 h 518804"/>
                <a:gd name="connsiteX4" fmla="*/ 252028 w 2028901"/>
                <a:gd name="connsiteY4" fmla="*/ 252028 h 518804"/>
                <a:gd name="connsiteX5" fmla="*/ 0 w 2028901"/>
                <a:gd name="connsiteY5" fmla="*/ 0 h 518804"/>
                <a:gd name="connsiteX0" fmla="*/ 0 w 1730699"/>
                <a:gd name="connsiteY0" fmla="*/ 0 h 518804"/>
                <a:gd name="connsiteX1" fmla="*/ 1730699 w 1730699"/>
                <a:gd name="connsiteY1" fmla="*/ 18637 h 518804"/>
                <a:gd name="connsiteX2" fmla="*/ 1171571 w 1730699"/>
                <a:gd name="connsiteY2" fmla="*/ 518804 h 518804"/>
                <a:gd name="connsiteX3" fmla="*/ 0 w 1730699"/>
                <a:gd name="connsiteY3" fmla="*/ 504056 h 518804"/>
                <a:gd name="connsiteX4" fmla="*/ 252028 w 1730699"/>
                <a:gd name="connsiteY4" fmla="*/ 252028 h 518804"/>
                <a:gd name="connsiteX5" fmla="*/ 0 w 1730699"/>
                <a:gd name="connsiteY5" fmla="*/ 0 h 518804"/>
                <a:gd name="connsiteX0" fmla="*/ 0 w 1954350"/>
                <a:gd name="connsiteY0" fmla="*/ 18638 h 537442"/>
                <a:gd name="connsiteX1" fmla="*/ 1954350 w 1954350"/>
                <a:gd name="connsiteY1" fmla="*/ 0 h 537442"/>
                <a:gd name="connsiteX2" fmla="*/ 1171571 w 1954350"/>
                <a:gd name="connsiteY2" fmla="*/ 537442 h 537442"/>
                <a:gd name="connsiteX3" fmla="*/ 0 w 1954350"/>
                <a:gd name="connsiteY3" fmla="*/ 522694 h 537442"/>
                <a:gd name="connsiteX4" fmla="*/ 252028 w 1954350"/>
                <a:gd name="connsiteY4" fmla="*/ 270666 h 537442"/>
                <a:gd name="connsiteX5" fmla="*/ 0 w 1954350"/>
                <a:gd name="connsiteY5" fmla="*/ 18638 h 537442"/>
                <a:gd name="connsiteX0" fmla="*/ 0 w 1972990"/>
                <a:gd name="connsiteY0" fmla="*/ 18638 h 522695"/>
                <a:gd name="connsiteX1" fmla="*/ 1954350 w 1972990"/>
                <a:gd name="connsiteY1" fmla="*/ 0 h 522695"/>
                <a:gd name="connsiteX2" fmla="*/ 1972990 w 1972990"/>
                <a:gd name="connsiteY2" fmla="*/ 518804 h 522695"/>
                <a:gd name="connsiteX3" fmla="*/ 0 w 1972990"/>
                <a:gd name="connsiteY3" fmla="*/ 522694 h 522695"/>
                <a:gd name="connsiteX4" fmla="*/ 252028 w 1972990"/>
                <a:gd name="connsiteY4" fmla="*/ 270666 h 522695"/>
                <a:gd name="connsiteX5" fmla="*/ 0 w 1972990"/>
                <a:gd name="connsiteY5" fmla="*/ 18638 h 522695"/>
                <a:gd name="connsiteX0" fmla="*/ 0 w 1972990"/>
                <a:gd name="connsiteY0" fmla="*/ 18638 h 556078"/>
                <a:gd name="connsiteX1" fmla="*/ 1954350 w 1972990"/>
                <a:gd name="connsiteY1" fmla="*/ 0 h 556078"/>
                <a:gd name="connsiteX2" fmla="*/ 1972990 w 1972990"/>
                <a:gd name="connsiteY2" fmla="*/ 556078 h 556078"/>
                <a:gd name="connsiteX3" fmla="*/ 0 w 1972990"/>
                <a:gd name="connsiteY3" fmla="*/ 522694 h 556078"/>
                <a:gd name="connsiteX4" fmla="*/ 252028 w 1972990"/>
                <a:gd name="connsiteY4" fmla="*/ 270666 h 556078"/>
                <a:gd name="connsiteX5" fmla="*/ 0 w 1972990"/>
                <a:gd name="connsiteY5" fmla="*/ 18638 h 556078"/>
                <a:gd name="connsiteX0" fmla="*/ 0 w 1991627"/>
                <a:gd name="connsiteY0" fmla="*/ 18638 h 574716"/>
                <a:gd name="connsiteX1" fmla="*/ 1954350 w 1991627"/>
                <a:gd name="connsiteY1" fmla="*/ 0 h 574716"/>
                <a:gd name="connsiteX2" fmla="*/ 1991627 w 1991627"/>
                <a:gd name="connsiteY2" fmla="*/ 574716 h 574716"/>
                <a:gd name="connsiteX3" fmla="*/ 0 w 1991627"/>
                <a:gd name="connsiteY3" fmla="*/ 522694 h 574716"/>
                <a:gd name="connsiteX4" fmla="*/ 252028 w 1991627"/>
                <a:gd name="connsiteY4" fmla="*/ 270666 h 574716"/>
                <a:gd name="connsiteX5" fmla="*/ 0 w 1991627"/>
                <a:gd name="connsiteY5" fmla="*/ 18638 h 574716"/>
                <a:gd name="connsiteX0" fmla="*/ 0 w 1972990"/>
                <a:gd name="connsiteY0" fmla="*/ 18638 h 593354"/>
                <a:gd name="connsiteX1" fmla="*/ 1954350 w 1972990"/>
                <a:gd name="connsiteY1" fmla="*/ 0 h 593354"/>
                <a:gd name="connsiteX2" fmla="*/ 1972990 w 1972990"/>
                <a:gd name="connsiteY2" fmla="*/ 593354 h 593354"/>
                <a:gd name="connsiteX3" fmla="*/ 0 w 1972990"/>
                <a:gd name="connsiteY3" fmla="*/ 522694 h 593354"/>
                <a:gd name="connsiteX4" fmla="*/ 252028 w 1972990"/>
                <a:gd name="connsiteY4" fmla="*/ 270666 h 593354"/>
                <a:gd name="connsiteX5" fmla="*/ 0 w 1972990"/>
                <a:gd name="connsiteY5" fmla="*/ 18638 h 593354"/>
                <a:gd name="connsiteX0" fmla="*/ 0 w 1954353"/>
                <a:gd name="connsiteY0" fmla="*/ 18638 h 556079"/>
                <a:gd name="connsiteX1" fmla="*/ 1954350 w 1954353"/>
                <a:gd name="connsiteY1" fmla="*/ 0 h 556079"/>
                <a:gd name="connsiteX2" fmla="*/ 1954353 w 1954353"/>
                <a:gd name="connsiteY2" fmla="*/ 556079 h 556079"/>
                <a:gd name="connsiteX3" fmla="*/ 0 w 1954353"/>
                <a:gd name="connsiteY3" fmla="*/ 522694 h 556079"/>
                <a:gd name="connsiteX4" fmla="*/ 252028 w 1954353"/>
                <a:gd name="connsiteY4" fmla="*/ 270666 h 556079"/>
                <a:gd name="connsiteX5" fmla="*/ 0 w 1954353"/>
                <a:gd name="connsiteY5" fmla="*/ 18638 h 556079"/>
                <a:gd name="connsiteX0" fmla="*/ 0 w 1954353"/>
                <a:gd name="connsiteY0" fmla="*/ 18638 h 522695"/>
                <a:gd name="connsiteX1" fmla="*/ 1954350 w 1954353"/>
                <a:gd name="connsiteY1" fmla="*/ 0 h 522695"/>
                <a:gd name="connsiteX2" fmla="*/ 1954353 w 1954353"/>
                <a:gd name="connsiteY2" fmla="*/ 500167 h 522695"/>
                <a:gd name="connsiteX3" fmla="*/ 0 w 1954353"/>
                <a:gd name="connsiteY3" fmla="*/ 522694 h 522695"/>
                <a:gd name="connsiteX4" fmla="*/ 252028 w 1954353"/>
                <a:gd name="connsiteY4" fmla="*/ 270666 h 522695"/>
                <a:gd name="connsiteX5" fmla="*/ 0 w 1954353"/>
                <a:gd name="connsiteY5" fmla="*/ 18638 h 522695"/>
                <a:gd name="connsiteX0" fmla="*/ 0 w 1954350"/>
                <a:gd name="connsiteY0" fmla="*/ 18638 h 537442"/>
                <a:gd name="connsiteX1" fmla="*/ 1954350 w 1954350"/>
                <a:gd name="connsiteY1" fmla="*/ 0 h 537442"/>
                <a:gd name="connsiteX2" fmla="*/ 1898440 w 1954350"/>
                <a:gd name="connsiteY2" fmla="*/ 537442 h 537442"/>
                <a:gd name="connsiteX3" fmla="*/ 0 w 1954350"/>
                <a:gd name="connsiteY3" fmla="*/ 522694 h 537442"/>
                <a:gd name="connsiteX4" fmla="*/ 252028 w 1954350"/>
                <a:gd name="connsiteY4" fmla="*/ 270666 h 537442"/>
                <a:gd name="connsiteX5" fmla="*/ 0 w 1954350"/>
                <a:gd name="connsiteY5" fmla="*/ 18638 h 537442"/>
                <a:gd name="connsiteX0" fmla="*/ 0 w 1954353"/>
                <a:gd name="connsiteY0" fmla="*/ 18638 h 537442"/>
                <a:gd name="connsiteX1" fmla="*/ 1954350 w 1954353"/>
                <a:gd name="connsiteY1" fmla="*/ 0 h 537442"/>
                <a:gd name="connsiteX2" fmla="*/ 1954353 w 1954353"/>
                <a:gd name="connsiteY2" fmla="*/ 537442 h 537442"/>
                <a:gd name="connsiteX3" fmla="*/ 0 w 1954353"/>
                <a:gd name="connsiteY3" fmla="*/ 522694 h 537442"/>
                <a:gd name="connsiteX4" fmla="*/ 252028 w 1954353"/>
                <a:gd name="connsiteY4" fmla="*/ 270666 h 537442"/>
                <a:gd name="connsiteX5" fmla="*/ 0 w 1954353"/>
                <a:gd name="connsiteY5" fmla="*/ 18638 h 537442"/>
                <a:gd name="connsiteX0" fmla="*/ 0 w 1954353"/>
                <a:gd name="connsiteY0" fmla="*/ 18638 h 556079"/>
                <a:gd name="connsiteX1" fmla="*/ 1954350 w 1954353"/>
                <a:gd name="connsiteY1" fmla="*/ 0 h 556079"/>
                <a:gd name="connsiteX2" fmla="*/ 1954353 w 1954353"/>
                <a:gd name="connsiteY2" fmla="*/ 556079 h 556079"/>
                <a:gd name="connsiteX3" fmla="*/ 0 w 1954353"/>
                <a:gd name="connsiteY3" fmla="*/ 522694 h 556079"/>
                <a:gd name="connsiteX4" fmla="*/ 252028 w 1954353"/>
                <a:gd name="connsiteY4" fmla="*/ 270666 h 556079"/>
                <a:gd name="connsiteX5" fmla="*/ 0 w 1954353"/>
                <a:gd name="connsiteY5" fmla="*/ 18638 h 556079"/>
                <a:gd name="connsiteX0" fmla="*/ 0 w 1991627"/>
                <a:gd name="connsiteY0" fmla="*/ 18638 h 537442"/>
                <a:gd name="connsiteX1" fmla="*/ 1954350 w 1991627"/>
                <a:gd name="connsiteY1" fmla="*/ 0 h 537442"/>
                <a:gd name="connsiteX2" fmla="*/ 1991627 w 1991627"/>
                <a:gd name="connsiteY2" fmla="*/ 537442 h 537442"/>
                <a:gd name="connsiteX3" fmla="*/ 0 w 1991627"/>
                <a:gd name="connsiteY3" fmla="*/ 522694 h 537442"/>
                <a:gd name="connsiteX4" fmla="*/ 252028 w 1991627"/>
                <a:gd name="connsiteY4" fmla="*/ 270666 h 537442"/>
                <a:gd name="connsiteX5" fmla="*/ 0 w 1991627"/>
                <a:gd name="connsiteY5" fmla="*/ 18638 h 537442"/>
                <a:gd name="connsiteX0" fmla="*/ 0 w 1954353"/>
                <a:gd name="connsiteY0" fmla="*/ 18638 h 556079"/>
                <a:gd name="connsiteX1" fmla="*/ 1954350 w 1954353"/>
                <a:gd name="connsiteY1" fmla="*/ 0 h 556079"/>
                <a:gd name="connsiteX2" fmla="*/ 1954353 w 1954353"/>
                <a:gd name="connsiteY2" fmla="*/ 556079 h 556079"/>
                <a:gd name="connsiteX3" fmla="*/ 0 w 1954353"/>
                <a:gd name="connsiteY3" fmla="*/ 522694 h 556079"/>
                <a:gd name="connsiteX4" fmla="*/ 252028 w 1954353"/>
                <a:gd name="connsiteY4" fmla="*/ 270666 h 556079"/>
                <a:gd name="connsiteX5" fmla="*/ 0 w 1954353"/>
                <a:gd name="connsiteY5" fmla="*/ 18638 h 55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4353" h="556079">
                  <a:moveTo>
                    <a:pt x="0" y="18638"/>
                  </a:moveTo>
                  <a:lnTo>
                    <a:pt x="1954350" y="0"/>
                  </a:lnTo>
                  <a:cubicBezTo>
                    <a:pt x="1954350" y="172935"/>
                    <a:pt x="1954353" y="383144"/>
                    <a:pt x="1954353" y="556079"/>
                  </a:cubicBezTo>
                  <a:lnTo>
                    <a:pt x="0" y="522694"/>
                  </a:lnTo>
                  <a:lnTo>
                    <a:pt x="252028" y="270666"/>
                  </a:lnTo>
                  <a:lnTo>
                    <a:pt x="0" y="18638"/>
                  </a:lnTo>
                  <a:close/>
                </a:path>
              </a:pathLst>
            </a:cu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1400" b="1" i="0" u="none">
                  <a:solidFill>
                    <a:schemeClr val="bg1">
                      <a:lumMod val="65000"/>
                    </a:schemeClr>
                  </a:solidFill>
                  <a:latin typeface="Tahoma" pitchFamily="34" charset="0"/>
                  <a:ea typeface="Tahoma" pitchFamily="34" charset="0"/>
                  <a:cs typeface="Tahoma" pitchFamily="34" charset="0"/>
                </a:rPr>
                <a:t>FOLLOW-UP</a:t>
              </a:r>
              <a:endParaRPr lang="en" sz="1400" b="1">
                <a:solidFill>
                  <a:schemeClr val="bg1">
                    <a:lumMod val="65000"/>
                  </a:schemeClr>
                </a:solidFill>
                <a:latin typeface="Tahoma" pitchFamily="34" charset="0"/>
                <a:ea typeface="Tahoma" pitchFamily="34" charset="0"/>
                <a:cs typeface="Tahoma" pitchFamily="34" charset="0"/>
              </a:endParaRPr>
            </a:p>
          </p:txBody>
        </p:sp>
      </p:grpSp>
      <p:sp>
        <p:nvSpPr>
          <p:cNvPr id="2" name="Title 1"/>
          <p:cNvSpPr>
            <a:spLocks noGrp="1"/>
          </p:cNvSpPr>
          <p:nvPr>
            <p:ph type="title"/>
          </p:nvPr>
        </p:nvSpPr>
        <p:spPr/>
        <p:txBody>
          <a:bodyPr/>
          <a:lstStyle/>
          <a:p>
            <a:pPr algn="l" rtl="0"/>
            <a:r>
              <a:rPr lang="en" b="1" i="0" u="none">
                <a:solidFill>
                  <a:schemeClr val="bg1"/>
                </a:solidFill>
              </a:rPr>
              <a:t>Pre-Cup promotion / part 1</a:t>
            </a:r>
            <a:endParaRPr lang="en" b="1" dirty="0">
              <a:solidFill>
                <a:schemeClr val="bg1"/>
              </a:solidFill>
            </a:endParaRPr>
          </a:p>
        </p:txBody>
      </p:sp>
      <p:sp>
        <p:nvSpPr>
          <p:cNvPr id="12" name="Rectangle 11"/>
          <p:cNvSpPr/>
          <p:nvPr/>
        </p:nvSpPr>
        <p:spPr>
          <a:xfrm rot="16200000">
            <a:off x="7886700" y="5600699"/>
            <a:ext cx="10668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Tree>
    <p:extLst>
      <p:ext uri="{BB962C8B-B14F-4D97-AF65-F5344CB8AC3E}">
        <p14:creationId xmlns:p14="http://schemas.microsoft.com/office/powerpoint/2010/main" val="54664172"/>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457200" y="1219200"/>
            <a:ext cx="8686800" cy="4906963"/>
          </a:xfrm>
        </p:spPr>
        <p:txBody>
          <a:bodyPr>
            <a:normAutofit/>
          </a:bodyPr>
          <a:lstStyle/>
          <a:p>
            <a:pPr algn="l" rtl="0">
              <a:lnSpc>
                <a:spcPct val="80000"/>
              </a:lnSpc>
            </a:pPr>
            <a:r>
              <a:rPr lang="en" sz="1800" b="1" i="0" u="none"/>
              <a:t>Direct communication to the IQads community and agencies (3.000 +)</a:t>
            </a:r>
            <a:r>
              <a:rPr lang="en" sz="1800"/>
              <a:t/>
            </a:r>
            <a:br>
              <a:rPr lang="en" sz="1800"/>
            </a:br>
            <a:r>
              <a:rPr lang="en" sz="1800" b="0" i="0" u="none"/>
              <a:t> branded e-mails including the schedule</a:t>
            </a:r>
            <a:r>
              <a:rPr lang="en" sz="1800"/>
              <a:t/>
            </a:r>
            <a:br>
              <a:rPr lang="en" sz="1800"/>
            </a:br>
            <a:endParaRPr lang="en" sz="1800" dirty="0"/>
          </a:p>
          <a:p>
            <a:pPr algn="l" rtl="0">
              <a:lnSpc>
                <a:spcPct val="80000"/>
              </a:lnSpc>
            </a:pPr>
            <a:r>
              <a:rPr lang="en" sz="1800" b="1" i="0" u="none"/>
              <a:t>Branding of participant materials</a:t>
            </a:r>
            <a:r>
              <a:rPr lang="en" sz="1800" b="0" i="0" u="none"/>
              <a:t>:</a:t>
            </a:r>
            <a:r>
              <a:rPr lang="en" sz="1800"/>
              <a:t/>
            </a:r>
            <a:br>
              <a:rPr lang="en" sz="1800"/>
            </a:br>
            <a:r>
              <a:rPr lang="en" sz="1800" b="0" i="0" u="none"/>
              <a:t>Program, automatic computation of rankings etc.</a:t>
            </a:r>
            <a:r>
              <a:rPr lang="en" sz="1800"/>
              <a:t/>
            </a:r>
            <a:br>
              <a:rPr lang="en" sz="1800"/>
            </a:br>
            <a:endParaRPr lang="en" sz="1800" dirty="0"/>
          </a:p>
          <a:p>
            <a:pPr algn="l" rtl="0">
              <a:lnSpc>
                <a:spcPct val="80000"/>
              </a:lnSpc>
            </a:pPr>
            <a:r>
              <a:rPr lang="en" sz="1800" b="1" i="0" u="none"/>
              <a:t>Posting the draw</a:t>
            </a:r>
            <a:r>
              <a:rPr lang="en" sz="1800" b="1"/>
              <a:t/>
            </a:r>
            <a:br>
              <a:rPr lang="en" sz="1800" b="1"/>
            </a:br>
            <a:endParaRPr lang="en" sz="1800" dirty="0"/>
          </a:p>
          <a:p>
            <a:pPr algn="l" rtl="0">
              <a:lnSpc>
                <a:spcPct val="80000"/>
              </a:lnSpc>
            </a:pPr>
            <a:r>
              <a:rPr lang="en" sz="1800" b="1" i="0" u="none"/>
              <a:t>Badges and messages of all registered teams</a:t>
            </a:r>
            <a:r>
              <a:rPr lang="en" sz="1800" b="0" i="0" u="none"/>
              <a:t>,</a:t>
            </a:r>
            <a:r>
              <a:rPr lang="en" sz="1800"/>
              <a:t/>
            </a:r>
            <a:br>
              <a:rPr lang="en" sz="1800"/>
            </a:br>
            <a:r>
              <a:rPr lang="en" sz="1800" b="0" i="0" u="none"/>
              <a:t>promoted on social media</a:t>
            </a:r>
          </a:p>
          <a:p>
            <a:pPr algn="l" rtl="0">
              <a:lnSpc>
                <a:spcPct val="80000"/>
              </a:lnSpc>
            </a:pPr>
            <a:endParaRPr lang="en" sz="1800" dirty="0"/>
          </a:p>
          <a:p>
            <a:pPr algn="l" rtl="0">
              <a:lnSpc>
                <a:spcPct val="80000"/>
              </a:lnSpc>
            </a:pPr>
            <a:r>
              <a:rPr lang="en" sz="1800" b="1" i="0" u="none"/>
              <a:t>Name and posters of registered teams</a:t>
            </a:r>
            <a:r>
              <a:rPr lang="en" sz="1800" b="0" i="0" u="none"/>
              <a:t>, promoted as we receive them</a:t>
            </a:r>
            <a:r>
              <a:rPr lang="en" sz="1800"/>
              <a:t/>
            </a:r>
            <a:br>
              <a:rPr lang="en" sz="1800"/>
            </a:br>
            <a:endParaRPr lang="en" sz="1800" dirty="0"/>
          </a:p>
          <a:p>
            <a:pPr algn="l" rtl="0">
              <a:lnSpc>
                <a:spcPct val="80000"/>
              </a:lnSpc>
            </a:pPr>
            <a:r>
              <a:rPr lang="en" sz="1800" b="1" i="0" u="none"/>
              <a:t>Tagging on Facebook </a:t>
            </a:r>
            <a:r>
              <a:rPr lang="en" sz="1800" b="0" i="0" u="none"/>
              <a:t>of all participants, buzz on social media</a:t>
            </a:r>
          </a:p>
        </p:txBody>
      </p:sp>
      <p:sp>
        <p:nvSpPr>
          <p:cNvPr id="3" name="Title 2"/>
          <p:cNvSpPr>
            <a:spLocks noGrp="1"/>
          </p:cNvSpPr>
          <p:nvPr>
            <p:ph type="title"/>
          </p:nvPr>
        </p:nvSpPr>
        <p:spPr/>
        <p:txBody>
          <a:bodyPr/>
          <a:lstStyle/>
          <a:p>
            <a:pPr algn="l" rtl="0"/>
            <a:r>
              <a:rPr lang="en" b="1" i="0" u="none">
                <a:solidFill>
                  <a:schemeClr val="bg1"/>
                </a:solidFill>
              </a:rPr>
              <a:t>Pre-Cup promotion / part 2</a:t>
            </a:r>
            <a:endParaRPr lang="en" b="1" dirty="0">
              <a:solidFill>
                <a:schemeClr val="bg1"/>
              </a:solidFill>
            </a:endParaRPr>
          </a:p>
        </p:txBody>
      </p:sp>
      <p:grpSp>
        <p:nvGrpSpPr>
          <p:cNvPr id="10" name="Group 9"/>
          <p:cNvGrpSpPr/>
          <p:nvPr/>
        </p:nvGrpSpPr>
        <p:grpSpPr>
          <a:xfrm>
            <a:off x="73149" y="6172199"/>
            <a:ext cx="5032251" cy="474804"/>
            <a:chOff x="3276220" y="975562"/>
            <a:chExt cx="6359290" cy="600013"/>
          </a:xfrm>
        </p:grpSpPr>
        <p:sp>
          <p:nvSpPr>
            <p:cNvPr id="11" name="Pentagon 10"/>
            <p:cNvSpPr/>
            <p:nvPr/>
          </p:nvSpPr>
          <p:spPr>
            <a:xfrm>
              <a:off x="3276220" y="998047"/>
              <a:ext cx="2314923" cy="541330"/>
            </a:xfrm>
            <a:prstGeom prst="homePlat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1400" b="1" i="0" u="none">
                  <a:latin typeface="Tahoma" pitchFamily="34" charset="0"/>
                  <a:ea typeface="Tahoma" pitchFamily="34" charset="0"/>
                  <a:cs typeface="Tahoma" pitchFamily="34" charset="0"/>
                </a:rPr>
                <a:t>PRE-EVENT</a:t>
              </a:r>
              <a:endParaRPr lang="en" sz="1400" b="1" dirty="0">
                <a:latin typeface="Tahoma" pitchFamily="34" charset="0"/>
                <a:ea typeface="Tahoma" pitchFamily="34" charset="0"/>
                <a:cs typeface="Tahoma" pitchFamily="34" charset="0"/>
              </a:endParaRPr>
            </a:p>
          </p:txBody>
        </p:sp>
        <p:sp>
          <p:nvSpPr>
            <p:cNvPr id="12" name="Chevron 11"/>
            <p:cNvSpPr/>
            <p:nvPr/>
          </p:nvSpPr>
          <p:spPr>
            <a:xfrm>
              <a:off x="5499418" y="995498"/>
              <a:ext cx="2305944" cy="543879"/>
            </a:xfrm>
            <a:prstGeom prst="chevron">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1400" b="1" i="0" u="none">
                  <a:solidFill>
                    <a:schemeClr val="bg1">
                      <a:lumMod val="65000"/>
                    </a:schemeClr>
                  </a:solidFill>
                  <a:latin typeface="Tahoma" pitchFamily="34" charset="0"/>
                  <a:ea typeface="Tahoma" pitchFamily="34" charset="0"/>
                  <a:cs typeface="Tahoma" pitchFamily="34" charset="0"/>
                </a:rPr>
                <a:t>EVENT</a:t>
              </a:r>
              <a:endParaRPr lang="en" sz="1400" b="1">
                <a:solidFill>
                  <a:schemeClr val="bg1">
                    <a:lumMod val="65000"/>
                  </a:schemeClr>
                </a:solidFill>
                <a:latin typeface="Tahoma" pitchFamily="34" charset="0"/>
                <a:ea typeface="Tahoma" pitchFamily="34" charset="0"/>
                <a:cs typeface="Tahoma" pitchFamily="34" charset="0"/>
              </a:endParaRPr>
            </a:p>
          </p:txBody>
        </p:sp>
        <p:sp>
          <p:nvSpPr>
            <p:cNvPr id="13" name="Chevron 8"/>
            <p:cNvSpPr/>
            <p:nvPr/>
          </p:nvSpPr>
          <p:spPr>
            <a:xfrm>
              <a:off x="7681157" y="975562"/>
              <a:ext cx="1954353" cy="600013"/>
            </a:xfrm>
            <a:custGeom>
              <a:avLst/>
              <a:gdLst>
                <a:gd name="connsiteX0" fmla="*/ 0 w 1187624"/>
                <a:gd name="connsiteY0" fmla="*/ 0 h 504056"/>
                <a:gd name="connsiteX1" fmla="*/ 935596 w 1187624"/>
                <a:gd name="connsiteY1" fmla="*/ 0 h 504056"/>
                <a:gd name="connsiteX2" fmla="*/ 1187624 w 1187624"/>
                <a:gd name="connsiteY2" fmla="*/ 252028 h 504056"/>
                <a:gd name="connsiteX3" fmla="*/ 935596 w 1187624"/>
                <a:gd name="connsiteY3" fmla="*/ 504056 h 504056"/>
                <a:gd name="connsiteX4" fmla="*/ 0 w 1187624"/>
                <a:gd name="connsiteY4" fmla="*/ 504056 h 504056"/>
                <a:gd name="connsiteX5" fmla="*/ 252028 w 1187624"/>
                <a:gd name="connsiteY5" fmla="*/ 252028 h 504056"/>
                <a:gd name="connsiteX6" fmla="*/ 0 w 1187624"/>
                <a:gd name="connsiteY6" fmla="*/ 0 h 504056"/>
                <a:gd name="connsiteX0" fmla="*/ 0 w 1187624"/>
                <a:gd name="connsiteY0" fmla="*/ 0 h 504056"/>
                <a:gd name="connsiteX1" fmla="*/ 1171570 w 1187624"/>
                <a:gd name="connsiteY1" fmla="*/ 0 h 504056"/>
                <a:gd name="connsiteX2" fmla="*/ 1187624 w 1187624"/>
                <a:gd name="connsiteY2" fmla="*/ 252028 h 504056"/>
                <a:gd name="connsiteX3" fmla="*/ 935596 w 1187624"/>
                <a:gd name="connsiteY3" fmla="*/ 504056 h 504056"/>
                <a:gd name="connsiteX4" fmla="*/ 0 w 1187624"/>
                <a:gd name="connsiteY4" fmla="*/ 504056 h 504056"/>
                <a:gd name="connsiteX5" fmla="*/ 252028 w 1187624"/>
                <a:gd name="connsiteY5" fmla="*/ 252028 h 504056"/>
                <a:gd name="connsiteX6" fmla="*/ 0 w 1187624"/>
                <a:gd name="connsiteY6" fmla="*/ 0 h 504056"/>
                <a:gd name="connsiteX0" fmla="*/ 0 w 1187624"/>
                <a:gd name="connsiteY0" fmla="*/ 0 h 518804"/>
                <a:gd name="connsiteX1" fmla="*/ 1171570 w 1187624"/>
                <a:gd name="connsiteY1" fmla="*/ 0 h 518804"/>
                <a:gd name="connsiteX2" fmla="*/ 1187624 w 1187624"/>
                <a:gd name="connsiteY2" fmla="*/ 252028 h 518804"/>
                <a:gd name="connsiteX3" fmla="*/ 1186319 w 1187624"/>
                <a:gd name="connsiteY3" fmla="*/ 518804 h 518804"/>
                <a:gd name="connsiteX4" fmla="*/ 0 w 1187624"/>
                <a:gd name="connsiteY4" fmla="*/ 504056 h 518804"/>
                <a:gd name="connsiteX5" fmla="*/ 252028 w 1187624"/>
                <a:gd name="connsiteY5" fmla="*/ 252028 h 518804"/>
                <a:gd name="connsiteX6" fmla="*/ 0 w 1187624"/>
                <a:gd name="connsiteY6" fmla="*/ 0 h 518804"/>
                <a:gd name="connsiteX0" fmla="*/ 0 w 1186319"/>
                <a:gd name="connsiteY0" fmla="*/ 0 h 518804"/>
                <a:gd name="connsiteX1" fmla="*/ 1171570 w 1186319"/>
                <a:gd name="connsiteY1" fmla="*/ 0 h 518804"/>
                <a:gd name="connsiteX2" fmla="*/ 1186319 w 1186319"/>
                <a:gd name="connsiteY2" fmla="*/ 518804 h 518804"/>
                <a:gd name="connsiteX3" fmla="*/ 0 w 1186319"/>
                <a:gd name="connsiteY3" fmla="*/ 504056 h 518804"/>
                <a:gd name="connsiteX4" fmla="*/ 252028 w 1186319"/>
                <a:gd name="connsiteY4" fmla="*/ 252028 h 518804"/>
                <a:gd name="connsiteX5" fmla="*/ 0 w 1186319"/>
                <a:gd name="connsiteY5" fmla="*/ 0 h 518804"/>
                <a:gd name="connsiteX0" fmla="*/ 0 w 1186319"/>
                <a:gd name="connsiteY0" fmla="*/ 0 h 518804"/>
                <a:gd name="connsiteX1" fmla="*/ 1171570 w 1186319"/>
                <a:gd name="connsiteY1" fmla="*/ 0 h 518804"/>
                <a:gd name="connsiteX2" fmla="*/ 1186319 w 1186319"/>
                <a:gd name="connsiteY2" fmla="*/ 518804 h 518804"/>
                <a:gd name="connsiteX3" fmla="*/ 0 w 1186319"/>
                <a:gd name="connsiteY3" fmla="*/ 504056 h 518804"/>
                <a:gd name="connsiteX4" fmla="*/ 252028 w 1186319"/>
                <a:gd name="connsiteY4" fmla="*/ 252028 h 518804"/>
                <a:gd name="connsiteX5" fmla="*/ 0 w 1186319"/>
                <a:gd name="connsiteY5" fmla="*/ 0 h 518804"/>
                <a:gd name="connsiteX0" fmla="*/ 0 w 1171571"/>
                <a:gd name="connsiteY0" fmla="*/ 0 h 518804"/>
                <a:gd name="connsiteX1" fmla="*/ 1171570 w 1171571"/>
                <a:gd name="connsiteY1" fmla="*/ 0 h 518804"/>
                <a:gd name="connsiteX2" fmla="*/ 1171571 w 1171571"/>
                <a:gd name="connsiteY2" fmla="*/ 518804 h 518804"/>
                <a:gd name="connsiteX3" fmla="*/ 0 w 1171571"/>
                <a:gd name="connsiteY3" fmla="*/ 504056 h 518804"/>
                <a:gd name="connsiteX4" fmla="*/ 252028 w 1171571"/>
                <a:gd name="connsiteY4" fmla="*/ 252028 h 518804"/>
                <a:gd name="connsiteX5" fmla="*/ 0 w 1171571"/>
                <a:gd name="connsiteY5" fmla="*/ 0 h 518804"/>
                <a:gd name="connsiteX0" fmla="*/ 0 w 1171571"/>
                <a:gd name="connsiteY0" fmla="*/ 0 h 518804"/>
                <a:gd name="connsiteX1" fmla="*/ 1171570 w 1171571"/>
                <a:gd name="connsiteY1" fmla="*/ 0 h 518804"/>
                <a:gd name="connsiteX2" fmla="*/ 1171571 w 1171571"/>
                <a:gd name="connsiteY2" fmla="*/ 518804 h 518804"/>
                <a:gd name="connsiteX3" fmla="*/ 0 w 1171571"/>
                <a:gd name="connsiteY3" fmla="*/ 504056 h 518804"/>
                <a:gd name="connsiteX4" fmla="*/ 252028 w 1171571"/>
                <a:gd name="connsiteY4" fmla="*/ 252028 h 518804"/>
                <a:gd name="connsiteX5" fmla="*/ 0 w 1171571"/>
                <a:gd name="connsiteY5" fmla="*/ 0 h 518804"/>
                <a:gd name="connsiteX0" fmla="*/ 0 w 2028901"/>
                <a:gd name="connsiteY0" fmla="*/ 0 h 518804"/>
                <a:gd name="connsiteX1" fmla="*/ 2028901 w 2028901"/>
                <a:gd name="connsiteY1" fmla="*/ 18637 h 518804"/>
                <a:gd name="connsiteX2" fmla="*/ 1171571 w 2028901"/>
                <a:gd name="connsiteY2" fmla="*/ 518804 h 518804"/>
                <a:gd name="connsiteX3" fmla="*/ 0 w 2028901"/>
                <a:gd name="connsiteY3" fmla="*/ 504056 h 518804"/>
                <a:gd name="connsiteX4" fmla="*/ 252028 w 2028901"/>
                <a:gd name="connsiteY4" fmla="*/ 252028 h 518804"/>
                <a:gd name="connsiteX5" fmla="*/ 0 w 2028901"/>
                <a:gd name="connsiteY5" fmla="*/ 0 h 518804"/>
                <a:gd name="connsiteX0" fmla="*/ 0 w 1730699"/>
                <a:gd name="connsiteY0" fmla="*/ 0 h 518804"/>
                <a:gd name="connsiteX1" fmla="*/ 1730699 w 1730699"/>
                <a:gd name="connsiteY1" fmla="*/ 18637 h 518804"/>
                <a:gd name="connsiteX2" fmla="*/ 1171571 w 1730699"/>
                <a:gd name="connsiteY2" fmla="*/ 518804 h 518804"/>
                <a:gd name="connsiteX3" fmla="*/ 0 w 1730699"/>
                <a:gd name="connsiteY3" fmla="*/ 504056 h 518804"/>
                <a:gd name="connsiteX4" fmla="*/ 252028 w 1730699"/>
                <a:gd name="connsiteY4" fmla="*/ 252028 h 518804"/>
                <a:gd name="connsiteX5" fmla="*/ 0 w 1730699"/>
                <a:gd name="connsiteY5" fmla="*/ 0 h 518804"/>
                <a:gd name="connsiteX0" fmla="*/ 0 w 1954350"/>
                <a:gd name="connsiteY0" fmla="*/ 18638 h 537442"/>
                <a:gd name="connsiteX1" fmla="*/ 1954350 w 1954350"/>
                <a:gd name="connsiteY1" fmla="*/ 0 h 537442"/>
                <a:gd name="connsiteX2" fmla="*/ 1171571 w 1954350"/>
                <a:gd name="connsiteY2" fmla="*/ 537442 h 537442"/>
                <a:gd name="connsiteX3" fmla="*/ 0 w 1954350"/>
                <a:gd name="connsiteY3" fmla="*/ 522694 h 537442"/>
                <a:gd name="connsiteX4" fmla="*/ 252028 w 1954350"/>
                <a:gd name="connsiteY4" fmla="*/ 270666 h 537442"/>
                <a:gd name="connsiteX5" fmla="*/ 0 w 1954350"/>
                <a:gd name="connsiteY5" fmla="*/ 18638 h 537442"/>
                <a:gd name="connsiteX0" fmla="*/ 0 w 1972990"/>
                <a:gd name="connsiteY0" fmla="*/ 18638 h 522695"/>
                <a:gd name="connsiteX1" fmla="*/ 1954350 w 1972990"/>
                <a:gd name="connsiteY1" fmla="*/ 0 h 522695"/>
                <a:gd name="connsiteX2" fmla="*/ 1972990 w 1972990"/>
                <a:gd name="connsiteY2" fmla="*/ 518804 h 522695"/>
                <a:gd name="connsiteX3" fmla="*/ 0 w 1972990"/>
                <a:gd name="connsiteY3" fmla="*/ 522694 h 522695"/>
                <a:gd name="connsiteX4" fmla="*/ 252028 w 1972990"/>
                <a:gd name="connsiteY4" fmla="*/ 270666 h 522695"/>
                <a:gd name="connsiteX5" fmla="*/ 0 w 1972990"/>
                <a:gd name="connsiteY5" fmla="*/ 18638 h 522695"/>
                <a:gd name="connsiteX0" fmla="*/ 0 w 1972990"/>
                <a:gd name="connsiteY0" fmla="*/ 18638 h 556078"/>
                <a:gd name="connsiteX1" fmla="*/ 1954350 w 1972990"/>
                <a:gd name="connsiteY1" fmla="*/ 0 h 556078"/>
                <a:gd name="connsiteX2" fmla="*/ 1972990 w 1972990"/>
                <a:gd name="connsiteY2" fmla="*/ 556078 h 556078"/>
                <a:gd name="connsiteX3" fmla="*/ 0 w 1972990"/>
                <a:gd name="connsiteY3" fmla="*/ 522694 h 556078"/>
                <a:gd name="connsiteX4" fmla="*/ 252028 w 1972990"/>
                <a:gd name="connsiteY4" fmla="*/ 270666 h 556078"/>
                <a:gd name="connsiteX5" fmla="*/ 0 w 1972990"/>
                <a:gd name="connsiteY5" fmla="*/ 18638 h 556078"/>
                <a:gd name="connsiteX0" fmla="*/ 0 w 1991627"/>
                <a:gd name="connsiteY0" fmla="*/ 18638 h 574716"/>
                <a:gd name="connsiteX1" fmla="*/ 1954350 w 1991627"/>
                <a:gd name="connsiteY1" fmla="*/ 0 h 574716"/>
                <a:gd name="connsiteX2" fmla="*/ 1991627 w 1991627"/>
                <a:gd name="connsiteY2" fmla="*/ 574716 h 574716"/>
                <a:gd name="connsiteX3" fmla="*/ 0 w 1991627"/>
                <a:gd name="connsiteY3" fmla="*/ 522694 h 574716"/>
                <a:gd name="connsiteX4" fmla="*/ 252028 w 1991627"/>
                <a:gd name="connsiteY4" fmla="*/ 270666 h 574716"/>
                <a:gd name="connsiteX5" fmla="*/ 0 w 1991627"/>
                <a:gd name="connsiteY5" fmla="*/ 18638 h 574716"/>
                <a:gd name="connsiteX0" fmla="*/ 0 w 1972990"/>
                <a:gd name="connsiteY0" fmla="*/ 18638 h 593354"/>
                <a:gd name="connsiteX1" fmla="*/ 1954350 w 1972990"/>
                <a:gd name="connsiteY1" fmla="*/ 0 h 593354"/>
                <a:gd name="connsiteX2" fmla="*/ 1972990 w 1972990"/>
                <a:gd name="connsiteY2" fmla="*/ 593354 h 593354"/>
                <a:gd name="connsiteX3" fmla="*/ 0 w 1972990"/>
                <a:gd name="connsiteY3" fmla="*/ 522694 h 593354"/>
                <a:gd name="connsiteX4" fmla="*/ 252028 w 1972990"/>
                <a:gd name="connsiteY4" fmla="*/ 270666 h 593354"/>
                <a:gd name="connsiteX5" fmla="*/ 0 w 1972990"/>
                <a:gd name="connsiteY5" fmla="*/ 18638 h 593354"/>
                <a:gd name="connsiteX0" fmla="*/ 0 w 1954353"/>
                <a:gd name="connsiteY0" fmla="*/ 18638 h 556079"/>
                <a:gd name="connsiteX1" fmla="*/ 1954350 w 1954353"/>
                <a:gd name="connsiteY1" fmla="*/ 0 h 556079"/>
                <a:gd name="connsiteX2" fmla="*/ 1954353 w 1954353"/>
                <a:gd name="connsiteY2" fmla="*/ 556079 h 556079"/>
                <a:gd name="connsiteX3" fmla="*/ 0 w 1954353"/>
                <a:gd name="connsiteY3" fmla="*/ 522694 h 556079"/>
                <a:gd name="connsiteX4" fmla="*/ 252028 w 1954353"/>
                <a:gd name="connsiteY4" fmla="*/ 270666 h 556079"/>
                <a:gd name="connsiteX5" fmla="*/ 0 w 1954353"/>
                <a:gd name="connsiteY5" fmla="*/ 18638 h 556079"/>
                <a:gd name="connsiteX0" fmla="*/ 0 w 1954353"/>
                <a:gd name="connsiteY0" fmla="*/ 18638 h 522695"/>
                <a:gd name="connsiteX1" fmla="*/ 1954350 w 1954353"/>
                <a:gd name="connsiteY1" fmla="*/ 0 h 522695"/>
                <a:gd name="connsiteX2" fmla="*/ 1954353 w 1954353"/>
                <a:gd name="connsiteY2" fmla="*/ 500167 h 522695"/>
                <a:gd name="connsiteX3" fmla="*/ 0 w 1954353"/>
                <a:gd name="connsiteY3" fmla="*/ 522694 h 522695"/>
                <a:gd name="connsiteX4" fmla="*/ 252028 w 1954353"/>
                <a:gd name="connsiteY4" fmla="*/ 270666 h 522695"/>
                <a:gd name="connsiteX5" fmla="*/ 0 w 1954353"/>
                <a:gd name="connsiteY5" fmla="*/ 18638 h 522695"/>
                <a:gd name="connsiteX0" fmla="*/ 0 w 1954350"/>
                <a:gd name="connsiteY0" fmla="*/ 18638 h 537442"/>
                <a:gd name="connsiteX1" fmla="*/ 1954350 w 1954350"/>
                <a:gd name="connsiteY1" fmla="*/ 0 h 537442"/>
                <a:gd name="connsiteX2" fmla="*/ 1898440 w 1954350"/>
                <a:gd name="connsiteY2" fmla="*/ 537442 h 537442"/>
                <a:gd name="connsiteX3" fmla="*/ 0 w 1954350"/>
                <a:gd name="connsiteY3" fmla="*/ 522694 h 537442"/>
                <a:gd name="connsiteX4" fmla="*/ 252028 w 1954350"/>
                <a:gd name="connsiteY4" fmla="*/ 270666 h 537442"/>
                <a:gd name="connsiteX5" fmla="*/ 0 w 1954350"/>
                <a:gd name="connsiteY5" fmla="*/ 18638 h 537442"/>
                <a:gd name="connsiteX0" fmla="*/ 0 w 1954353"/>
                <a:gd name="connsiteY0" fmla="*/ 18638 h 537442"/>
                <a:gd name="connsiteX1" fmla="*/ 1954350 w 1954353"/>
                <a:gd name="connsiteY1" fmla="*/ 0 h 537442"/>
                <a:gd name="connsiteX2" fmla="*/ 1954353 w 1954353"/>
                <a:gd name="connsiteY2" fmla="*/ 537442 h 537442"/>
                <a:gd name="connsiteX3" fmla="*/ 0 w 1954353"/>
                <a:gd name="connsiteY3" fmla="*/ 522694 h 537442"/>
                <a:gd name="connsiteX4" fmla="*/ 252028 w 1954353"/>
                <a:gd name="connsiteY4" fmla="*/ 270666 h 537442"/>
                <a:gd name="connsiteX5" fmla="*/ 0 w 1954353"/>
                <a:gd name="connsiteY5" fmla="*/ 18638 h 537442"/>
                <a:gd name="connsiteX0" fmla="*/ 0 w 1954353"/>
                <a:gd name="connsiteY0" fmla="*/ 18638 h 556079"/>
                <a:gd name="connsiteX1" fmla="*/ 1954350 w 1954353"/>
                <a:gd name="connsiteY1" fmla="*/ 0 h 556079"/>
                <a:gd name="connsiteX2" fmla="*/ 1954353 w 1954353"/>
                <a:gd name="connsiteY2" fmla="*/ 556079 h 556079"/>
                <a:gd name="connsiteX3" fmla="*/ 0 w 1954353"/>
                <a:gd name="connsiteY3" fmla="*/ 522694 h 556079"/>
                <a:gd name="connsiteX4" fmla="*/ 252028 w 1954353"/>
                <a:gd name="connsiteY4" fmla="*/ 270666 h 556079"/>
                <a:gd name="connsiteX5" fmla="*/ 0 w 1954353"/>
                <a:gd name="connsiteY5" fmla="*/ 18638 h 556079"/>
                <a:gd name="connsiteX0" fmla="*/ 0 w 1991627"/>
                <a:gd name="connsiteY0" fmla="*/ 18638 h 537442"/>
                <a:gd name="connsiteX1" fmla="*/ 1954350 w 1991627"/>
                <a:gd name="connsiteY1" fmla="*/ 0 h 537442"/>
                <a:gd name="connsiteX2" fmla="*/ 1991627 w 1991627"/>
                <a:gd name="connsiteY2" fmla="*/ 537442 h 537442"/>
                <a:gd name="connsiteX3" fmla="*/ 0 w 1991627"/>
                <a:gd name="connsiteY3" fmla="*/ 522694 h 537442"/>
                <a:gd name="connsiteX4" fmla="*/ 252028 w 1991627"/>
                <a:gd name="connsiteY4" fmla="*/ 270666 h 537442"/>
                <a:gd name="connsiteX5" fmla="*/ 0 w 1991627"/>
                <a:gd name="connsiteY5" fmla="*/ 18638 h 537442"/>
                <a:gd name="connsiteX0" fmla="*/ 0 w 1954353"/>
                <a:gd name="connsiteY0" fmla="*/ 18638 h 556079"/>
                <a:gd name="connsiteX1" fmla="*/ 1954350 w 1954353"/>
                <a:gd name="connsiteY1" fmla="*/ 0 h 556079"/>
                <a:gd name="connsiteX2" fmla="*/ 1954353 w 1954353"/>
                <a:gd name="connsiteY2" fmla="*/ 556079 h 556079"/>
                <a:gd name="connsiteX3" fmla="*/ 0 w 1954353"/>
                <a:gd name="connsiteY3" fmla="*/ 522694 h 556079"/>
                <a:gd name="connsiteX4" fmla="*/ 252028 w 1954353"/>
                <a:gd name="connsiteY4" fmla="*/ 270666 h 556079"/>
                <a:gd name="connsiteX5" fmla="*/ 0 w 1954353"/>
                <a:gd name="connsiteY5" fmla="*/ 18638 h 55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4353" h="556079">
                  <a:moveTo>
                    <a:pt x="0" y="18638"/>
                  </a:moveTo>
                  <a:lnTo>
                    <a:pt x="1954350" y="0"/>
                  </a:lnTo>
                  <a:cubicBezTo>
                    <a:pt x="1954350" y="172935"/>
                    <a:pt x="1954353" y="383144"/>
                    <a:pt x="1954353" y="556079"/>
                  </a:cubicBezTo>
                  <a:lnTo>
                    <a:pt x="0" y="522694"/>
                  </a:lnTo>
                  <a:lnTo>
                    <a:pt x="252028" y="270666"/>
                  </a:lnTo>
                  <a:lnTo>
                    <a:pt x="0" y="18638"/>
                  </a:lnTo>
                  <a:close/>
                </a:path>
              </a:pathLst>
            </a:cu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1400" b="1" i="0" u="none">
                  <a:solidFill>
                    <a:schemeClr val="bg1">
                      <a:lumMod val="65000"/>
                    </a:schemeClr>
                  </a:solidFill>
                  <a:latin typeface="Tahoma" pitchFamily="34" charset="0"/>
                  <a:ea typeface="Tahoma" pitchFamily="34" charset="0"/>
                  <a:cs typeface="Tahoma" pitchFamily="34" charset="0"/>
                </a:rPr>
                <a:t>FOLLOW-UP</a:t>
              </a:r>
              <a:endParaRPr lang="en" sz="1400" b="1">
                <a:solidFill>
                  <a:schemeClr val="bg1">
                    <a:lumMod val="65000"/>
                  </a:schemeClr>
                </a:solidFill>
                <a:latin typeface="Tahoma" pitchFamily="34" charset="0"/>
                <a:ea typeface="Tahoma" pitchFamily="34" charset="0"/>
                <a:cs typeface="Tahoma" pitchFamily="34" charset="0"/>
              </a:endParaRPr>
            </a:p>
          </p:txBody>
        </p:sp>
      </p:grpSp>
      <p:sp>
        <p:nvSpPr>
          <p:cNvPr id="15" name="Rectangle 14"/>
          <p:cNvSpPr/>
          <p:nvPr/>
        </p:nvSpPr>
        <p:spPr>
          <a:xfrm rot="16200000">
            <a:off x="7886700" y="5600699"/>
            <a:ext cx="10668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Tree>
    <p:extLst>
      <p:ext uri="{BB962C8B-B14F-4D97-AF65-F5344CB8AC3E}">
        <p14:creationId xmlns:p14="http://schemas.microsoft.com/office/powerpoint/2010/main" val="4206891947"/>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457200" y="1570037"/>
            <a:ext cx="8686800" cy="4830763"/>
          </a:xfrm>
        </p:spPr>
        <p:txBody>
          <a:bodyPr>
            <a:noAutofit/>
          </a:bodyPr>
          <a:lstStyle/>
          <a:p>
            <a:pPr algn="l" rtl="0"/>
            <a:r>
              <a:rPr lang="en" sz="1800" b="1" i="0" u="none"/>
              <a:t>Print</a:t>
            </a:r>
            <a:r>
              <a:rPr lang="en" sz="1800" b="1"/>
              <a:t/>
            </a:r>
            <a:br>
              <a:rPr lang="en" sz="1800" b="1"/>
            </a:br>
            <a:r>
              <a:rPr lang="en" sz="1800" b="0" i="0" u="none"/>
              <a:t>24-FUN: 2 layouts x ½ page, branded message including the invitation to the cup</a:t>
            </a:r>
          </a:p>
          <a:p>
            <a:pPr marL="0" indent="0" algn="l" rtl="0">
              <a:buNone/>
            </a:pPr>
            <a:endParaRPr lang="en" sz="1800" dirty="0" smtClean="0"/>
          </a:p>
          <a:p>
            <a:pPr algn="l" rtl="0"/>
            <a:r>
              <a:rPr lang="en" sz="1800" b="1" i="0" u="none"/>
              <a:t>Branding on </a:t>
            </a:r>
            <a:r>
              <a:rPr lang="en" sz="1800" b="1" i="0" u="none">
                <a:hlinkClick r:id="rId2"/>
              </a:rPr>
              <a:t>CupaAgentiilor.ro/Karaoke</a:t>
            </a:r>
            <a:endParaRPr lang="en" sz="1800" dirty="0"/>
          </a:p>
          <a:p>
            <a:endParaRPr lang="en" sz="1800" dirty="0"/>
          </a:p>
          <a:p>
            <a:pPr algn="l" rtl="0">
              <a:lnSpc>
                <a:spcPct val="80000"/>
              </a:lnSpc>
            </a:pPr>
            <a:r>
              <a:rPr lang="en" sz="1800" b="1" i="0" u="none"/>
              <a:t>Social media: </a:t>
            </a:r>
            <a:r>
              <a:rPr lang="en" sz="1800" b="0" i="0" u="none"/>
              <a:t>updates on social networks, 130,000+ IQads fans and followers + partner social media accounts</a:t>
            </a:r>
            <a:r>
              <a:rPr lang="en" sz="1800"/>
              <a:t/>
            </a:r>
            <a:br>
              <a:rPr lang="en" sz="1800"/>
            </a:br>
            <a:r>
              <a:rPr lang="en" sz="1800" b="0" i="0" u="none"/>
              <a:t>(</a:t>
            </a:r>
            <a:r>
              <a:rPr lang="en" sz="1800" b="0" i="0" u="none">
                <a:hlinkClick r:id="rId3"/>
              </a:rPr>
              <a:t>Fan Page IQads</a:t>
            </a:r>
            <a:r>
              <a:rPr lang="en" sz="1800" b="0" i="0" u="none"/>
              <a:t>, </a:t>
            </a:r>
            <a:r>
              <a:rPr lang="en" sz="1800" b="0" i="0" u="none">
                <a:hlinkClick r:id="rId3"/>
              </a:rPr>
              <a:t>Fan Page IQads News</a:t>
            </a:r>
            <a:r>
              <a:rPr lang="en" sz="1800" b="0" i="0" u="none"/>
              <a:t>, </a:t>
            </a:r>
            <a:r>
              <a:rPr lang="en" sz="1800" b="0" i="0" u="none">
                <a:hlinkClick r:id="rId4"/>
              </a:rPr>
              <a:t>Twitter IQads</a:t>
            </a:r>
            <a:r>
              <a:rPr lang="en" sz="1800" b="0" i="0" u="none"/>
              <a:t>)</a:t>
            </a:r>
          </a:p>
          <a:p>
            <a:pPr algn="l" rtl="0">
              <a:lnSpc>
                <a:spcPct val="80000"/>
              </a:lnSpc>
            </a:pPr>
            <a:endParaRPr lang="en" sz="1800" dirty="0"/>
          </a:p>
          <a:p>
            <a:pPr algn="l" rtl="0">
              <a:lnSpc>
                <a:spcPct val="80000"/>
              </a:lnSpc>
            </a:pPr>
            <a:r>
              <a:rPr lang="en" sz="1800" b="1" i="0" u="none"/>
              <a:t>Multimedia materials about the 2014 edition:</a:t>
            </a:r>
            <a:r>
              <a:rPr lang="en" sz="1800"/>
              <a:t/>
            </a:r>
            <a:br>
              <a:rPr lang="en" sz="1800"/>
            </a:br>
            <a:r>
              <a:rPr lang="en" sz="1800" b="0" i="0" u="none"/>
              <a:t>teams and participants, prognostics</a:t>
            </a:r>
            <a:endParaRPr lang="en" sz="1800" dirty="0"/>
          </a:p>
        </p:txBody>
      </p:sp>
      <p:sp>
        <p:nvSpPr>
          <p:cNvPr id="2" name="Title 1"/>
          <p:cNvSpPr>
            <a:spLocks noGrp="1"/>
          </p:cNvSpPr>
          <p:nvPr>
            <p:ph type="title"/>
          </p:nvPr>
        </p:nvSpPr>
        <p:spPr/>
        <p:txBody>
          <a:bodyPr/>
          <a:lstStyle/>
          <a:p>
            <a:pPr algn="l" rtl="0"/>
            <a:r>
              <a:rPr lang="en" b="1" i="0" u="none">
                <a:solidFill>
                  <a:schemeClr val="bg1"/>
                </a:solidFill>
              </a:rPr>
              <a:t>Pre-Cup promotion / part 3</a:t>
            </a:r>
            <a:endParaRPr lang="en" b="1" dirty="0">
              <a:solidFill>
                <a:schemeClr val="bg1"/>
              </a:solidFill>
            </a:endParaRPr>
          </a:p>
        </p:txBody>
      </p:sp>
      <p:grpSp>
        <p:nvGrpSpPr>
          <p:cNvPr id="10" name="Group 9"/>
          <p:cNvGrpSpPr/>
          <p:nvPr/>
        </p:nvGrpSpPr>
        <p:grpSpPr>
          <a:xfrm>
            <a:off x="73149" y="6172199"/>
            <a:ext cx="5032251" cy="474804"/>
            <a:chOff x="3276220" y="975562"/>
            <a:chExt cx="6359290" cy="600013"/>
          </a:xfrm>
        </p:grpSpPr>
        <p:sp>
          <p:nvSpPr>
            <p:cNvPr id="11" name="Pentagon 10"/>
            <p:cNvSpPr/>
            <p:nvPr/>
          </p:nvSpPr>
          <p:spPr>
            <a:xfrm>
              <a:off x="3276220" y="998047"/>
              <a:ext cx="2314923" cy="541330"/>
            </a:xfrm>
            <a:prstGeom prst="homePlat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1400" b="1" i="0" u="none">
                  <a:latin typeface="Tahoma" pitchFamily="34" charset="0"/>
                  <a:ea typeface="Tahoma" pitchFamily="34" charset="0"/>
                  <a:cs typeface="Tahoma" pitchFamily="34" charset="0"/>
                </a:rPr>
                <a:t>PRE-EVENT</a:t>
              </a:r>
              <a:endParaRPr lang="en" sz="1400" b="1" dirty="0">
                <a:latin typeface="Tahoma" pitchFamily="34" charset="0"/>
                <a:ea typeface="Tahoma" pitchFamily="34" charset="0"/>
                <a:cs typeface="Tahoma" pitchFamily="34" charset="0"/>
              </a:endParaRPr>
            </a:p>
          </p:txBody>
        </p:sp>
        <p:sp>
          <p:nvSpPr>
            <p:cNvPr id="12" name="Chevron 11"/>
            <p:cNvSpPr/>
            <p:nvPr/>
          </p:nvSpPr>
          <p:spPr>
            <a:xfrm>
              <a:off x="5499418" y="995498"/>
              <a:ext cx="2305944" cy="543879"/>
            </a:xfrm>
            <a:prstGeom prst="chevron">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1400" b="1" i="0" u="none">
                  <a:solidFill>
                    <a:schemeClr val="bg1">
                      <a:lumMod val="65000"/>
                    </a:schemeClr>
                  </a:solidFill>
                  <a:latin typeface="Tahoma" pitchFamily="34" charset="0"/>
                  <a:ea typeface="Tahoma" pitchFamily="34" charset="0"/>
                  <a:cs typeface="Tahoma" pitchFamily="34" charset="0"/>
                </a:rPr>
                <a:t>EVENT</a:t>
              </a:r>
              <a:endParaRPr lang="en" sz="1400" b="1">
                <a:solidFill>
                  <a:schemeClr val="bg1">
                    <a:lumMod val="65000"/>
                  </a:schemeClr>
                </a:solidFill>
                <a:latin typeface="Tahoma" pitchFamily="34" charset="0"/>
                <a:ea typeface="Tahoma" pitchFamily="34" charset="0"/>
                <a:cs typeface="Tahoma" pitchFamily="34" charset="0"/>
              </a:endParaRPr>
            </a:p>
          </p:txBody>
        </p:sp>
        <p:sp>
          <p:nvSpPr>
            <p:cNvPr id="13" name="Chevron 8"/>
            <p:cNvSpPr/>
            <p:nvPr/>
          </p:nvSpPr>
          <p:spPr>
            <a:xfrm>
              <a:off x="7681157" y="975562"/>
              <a:ext cx="1954353" cy="600013"/>
            </a:xfrm>
            <a:custGeom>
              <a:avLst/>
              <a:gdLst>
                <a:gd name="connsiteX0" fmla="*/ 0 w 1187624"/>
                <a:gd name="connsiteY0" fmla="*/ 0 h 504056"/>
                <a:gd name="connsiteX1" fmla="*/ 935596 w 1187624"/>
                <a:gd name="connsiteY1" fmla="*/ 0 h 504056"/>
                <a:gd name="connsiteX2" fmla="*/ 1187624 w 1187624"/>
                <a:gd name="connsiteY2" fmla="*/ 252028 h 504056"/>
                <a:gd name="connsiteX3" fmla="*/ 935596 w 1187624"/>
                <a:gd name="connsiteY3" fmla="*/ 504056 h 504056"/>
                <a:gd name="connsiteX4" fmla="*/ 0 w 1187624"/>
                <a:gd name="connsiteY4" fmla="*/ 504056 h 504056"/>
                <a:gd name="connsiteX5" fmla="*/ 252028 w 1187624"/>
                <a:gd name="connsiteY5" fmla="*/ 252028 h 504056"/>
                <a:gd name="connsiteX6" fmla="*/ 0 w 1187624"/>
                <a:gd name="connsiteY6" fmla="*/ 0 h 504056"/>
                <a:gd name="connsiteX0" fmla="*/ 0 w 1187624"/>
                <a:gd name="connsiteY0" fmla="*/ 0 h 504056"/>
                <a:gd name="connsiteX1" fmla="*/ 1171570 w 1187624"/>
                <a:gd name="connsiteY1" fmla="*/ 0 h 504056"/>
                <a:gd name="connsiteX2" fmla="*/ 1187624 w 1187624"/>
                <a:gd name="connsiteY2" fmla="*/ 252028 h 504056"/>
                <a:gd name="connsiteX3" fmla="*/ 935596 w 1187624"/>
                <a:gd name="connsiteY3" fmla="*/ 504056 h 504056"/>
                <a:gd name="connsiteX4" fmla="*/ 0 w 1187624"/>
                <a:gd name="connsiteY4" fmla="*/ 504056 h 504056"/>
                <a:gd name="connsiteX5" fmla="*/ 252028 w 1187624"/>
                <a:gd name="connsiteY5" fmla="*/ 252028 h 504056"/>
                <a:gd name="connsiteX6" fmla="*/ 0 w 1187624"/>
                <a:gd name="connsiteY6" fmla="*/ 0 h 504056"/>
                <a:gd name="connsiteX0" fmla="*/ 0 w 1187624"/>
                <a:gd name="connsiteY0" fmla="*/ 0 h 518804"/>
                <a:gd name="connsiteX1" fmla="*/ 1171570 w 1187624"/>
                <a:gd name="connsiteY1" fmla="*/ 0 h 518804"/>
                <a:gd name="connsiteX2" fmla="*/ 1187624 w 1187624"/>
                <a:gd name="connsiteY2" fmla="*/ 252028 h 518804"/>
                <a:gd name="connsiteX3" fmla="*/ 1186319 w 1187624"/>
                <a:gd name="connsiteY3" fmla="*/ 518804 h 518804"/>
                <a:gd name="connsiteX4" fmla="*/ 0 w 1187624"/>
                <a:gd name="connsiteY4" fmla="*/ 504056 h 518804"/>
                <a:gd name="connsiteX5" fmla="*/ 252028 w 1187624"/>
                <a:gd name="connsiteY5" fmla="*/ 252028 h 518804"/>
                <a:gd name="connsiteX6" fmla="*/ 0 w 1187624"/>
                <a:gd name="connsiteY6" fmla="*/ 0 h 518804"/>
                <a:gd name="connsiteX0" fmla="*/ 0 w 1186319"/>
                <a:gd name="connsiteY0" fmla="*/ 0 h 518804"/>
                <a:gd name="connsiteX1" fmla="*/ 1171570 w 1186319"/>
                <a:gd name="connsiteY1" fmla="*/ 0 h 518804"/>
                <a:gd name="connsiteX2" fmla="*/ 1186319 w 1186319"/>
                <a:gd name="connsiteY2" fmla="*/ 518804 h 518804"/>
                <a:gd name="connsiteX3" fmla="*/ 0 w 1186319"/>
                <a:gd name="connsiteY3" fmla="*/ 504056 h 518804"/>
                <a:gd name="connsiteX4" fmla="*/ 252028 w 1186319"/>
                <a:gd name="connsiteY4" fmla="*/ 252028 h 518804"/>
                <a:gd name="connsiteX5" fmla="*/ 0 w 1186319"/>
                <a:gd name="connsiteY5" fmla="*/ 0 h 518804"/>
                <a:gd name="connsiteX0" fmla="*/ 0 w 1186319"/>
                <a:gd name="connsiteY0" fmla="*/ 0 h 518804"/>
                <a:gd name="connsiteX1" fmla="*/ 1171570 w 1186319"/>
                <a:gd name="connsiteY1" fmla="*/ 0 h 518804"/>
                <a:gd name="connsiteX2" fmla="*/ 1186319 w 1186319"/>
                <a:gd name="connsiteY2" fmla="*/ 518804 h 518804"/>
                <a:gd name="connsiteX3" fmla="*/ 0 w 1186319"/>
                <a:gd name="connsiteY3" fmla="*/ 504056 h 518804"/>
                <a:gd name="connsiteX4" fmla="*/ 252028 w 1186319"/>
                <a:gd name="connsiteY4" fmla="*/ 252028 h 518804"/>
                <a:gd name="connsiteX5" fmla="*/ 0 w 1186319"/>
                <a:gd name="connsiteY5" fmla="*/ 0 h 518804"/>
                <a:gd name="connsiteX0" fmla="*/ 0 w 1171571"/>
                <a:gd name="connsiteY0" fmla="*/ 0 h 518804"/>
                <a:gd name="connsiteX1" fmla="*/ 1171570 w 1171571"/>
                <a:gd name="connsiteY1" fmla="*/ 0 h 518804"/>
                <a:gd name="connsiteX2" fmla="*/ 1171571 w 1171571"/>
                <a:gd name="connsiteY2" fmla="*/ 518804 h 518804"/>
                <a:gd name="connsiteX3" fmla="*/ 0 w 1171571"/>
                <a:gd name="connsiteY3" fmla="*/ 504056 h 518804"/>
                <a:gd name="connsiteX4" fmla="*/ 252028 w 1171571"/>
                <a:gd name="connsiteY4" fmla="*/ 252028 h 518804"/>
                <a:gd name="connsiteX5" fmla="*/ 0 w 1171571"/>
                <a:gd name="connsiteY5" fmla="*/ 0 h 518804"/>
                <a:gd name="connsiteX0" fmla="*/ 0 w 1171571"/>
                <a:gd name="connsiteY0" fmla="*/ 0 h 518804"/>
                <a:gd name="connsiteX1" fmla="*/ 1171570 w 1171571"/>
                <a:gd name="connsiteY1" fmla="*/ 0 h 518804"/>
                <a:gd name="connsiteX2" fmla="*/ 1171571 w 1171571"/>
                <a:gd name="connsiteY2" fmla="*/ 518804 h 518804"/>
                <a:gd name="connsiteX3" fmla="*/ 0 w 1171571"/>
                <a:gd name="connsiteY3" fmla="*/ 504056 h 518804"/>
                <a:gd name="connsiteX4" fmla="*/ 252028 w 1171571"/>
                <a:gd name="connsiteY4" fmla="*/ 252028 h 518804"/>
                <a:gd name="connsiteX5" fmla="*/ 0 w 1171571"/>
                <a:gd name="connsiteY5" fmla="*/ 0 h 518804"/>
                <a:gd name="connsiteX0" fmla="*/ 0 w 2028901"/>
                <a:gd name="connsiteY0" fmla="*/ 0 h 518804"/>
                <a:gd name="connsiteX1" fmla="*/ 2028901 w 2028901"/>
                <a:gd name="connsiteY1" fmla="*/ 18637 h 518804"/>
                <a:gd name="connsiteX2" fmla="*/ 1171571 w 2028901"/>
                <a:gd name="connsiteY2" fmla="*/ 518804 h 518804"/>
                <a:gd name="connsiteX3" fmla="*/ 0 w 2028901"/>
                <a:gd name="connsiteY3" fmla="*/ 504056 h 518804"/>
                <a:gd name="connsiteX4" fmla="*/ 252028 w 2028901"/>
                <a:gd name="connsiteY4" fmla="*/ 252028 h 518804"/>
                <a:gd name="connsiteX5" fmla="*/ 0 w 2028901"/>
                <a:gd name="connsiteY5" fmla="*/ 0 h 518804"/>
                <a:gd name="connsiteX0" fmla="*/ 0 w 1730699"/>
                <a:gd name="connsiteY0" fmla="*/ 0 h 518804"/>
                <a:gd name="connsiteX1" fmla="*/ 1730699 w 1730699"/>
                <a:gd name="connsiteY1" fmla="*/ 18637 h 518804"/>
                <a:gd name="connsiteX2" fmla="*/ 1171571 w 1730699"/>
                <a:gd name="connsiteY2" fmla="*/ 518804 h 518804"/>
                <a:gd name="connsiteX3" fmla="*/ 0 w 1730699"/>
                <a:gd name="connsiteY3" fmla="*/ 504056 h 518804"/>
                <a:gd name="connsiteX4" fmla="*/ 252028 w 1730699"/>
                <a:gd name="connsiteY4" fmla="*/ 252028 h 518804"/>
                <a:gd name="connsiteX5" fmla="*/ 0 w 1730699"/>
                <a:gd name="connsiteY5" fmla="*/ 0 h 518804"/>
                <a:gd name="connsiteX0" fmla="*/ 0 w 1954350"/>
                <a:gd name="connsiteY0" fmla="*/ 18638 h 537442"/>
                <a:gd name="connsiteX1" fmla="*/ 1954350 w 1954350"/>
                <a:gd name="connsiteY1" fmla="*/ 0 h 537442"/>
                <a:gd name="connsiteX2" fmla="*/ 1171571 w 1954350"/>
                <a:gd name="connsiteY2" fmla="*/ 537442 h 537442"/>
                <a:gd name="connsiteX3" fmla="*/ 0 w 1954350"/>
                <a:gd name="connsiteY3" fmla="*/ 522694 h 537442"/>
                <a:gd name="connsiteX4" fmla="*/ 252028 w 1954350"/>
                <a:gd name="connsiteY4" fmla="*/ 270666 h 537442"/>
                <a:gd name="connsiteX5" fmla="*/ 0 w 1954350"/>
                <a:gd name="connsiteY5" fmla="*/ 18638 h 537442"/>
                <a:gd name="connsiteX0" fmla="*/ 0 w 1972990"/>
                <a:gd name="connsiteY0" fmla="*/ 18638 h 522695"/>
                <a:gd name="connsiteX1" fmla="*/ 1954350 w 1972990"/>
                <a:gd name="connsiteY1" fmla="*/ 0 h 522695"/>
                <a:gd name="connsiteX2" fmla="*/ 1972990 w 1972990"/>
                <a:gd name="connsiteY2" fmla="*/ 518804 h 522695"/>
                <a:gd name="connsiteX3" fmla="*/ 0 w 1972990"/>
                <a:gd name="connsiteY3" fmla="*/ 522694 h 522695"/>
                <a:gd name="connsiteX4" fmla="*/ 252028 w 1972990"/>
                <a:gd name="connsiteY4" fmla="*/ 270666 h 522695"/>
                <a:gd name="connsiteX5" fmla="*/ 0 w 1972990"/>
                <a:gd name="connsiteY5" fmla="*/ 18638 h 522695"/>
                <a:gd name="connsiteX0" fmla="*/ 0 w 1972990"/>
                <a:gd name="connsiteY0" fmla="*/ 18638 h 556078"/>
                <a:gd name="connsiteX1" fmla="*/ 1954350 w 1972990"/>
                <a:gd name="connsiteY1" fmla="*/ 0 h 556078"/>
                <a:gd name="connsiteX2" fmla="*/ 1972990 w 1972990"/>
                <a:gd name="connsiteY2" fmla="*/ 556078 h 556078"/>
                <a:gd name="connsiteX3" fmla="*/ 0 w 1972990"/>
                <a:gd name="connsiteY3" fmla="*/ 522694 h 556078"/>
                <a:gd name="connsiteX4" fmla="*/ 252028 w 1972990"/>
                <a:gd name="connsiteY4" fmla="*/ 270666 h 556078"/>
                <a:gd name="connsiteX5" fmla="*/ 0 w 1972990"/>
                <a:gd name="connsiteY5" fmla="*/ 18638 h 556078"/>
                <a:gd name="connsiteX0" fmla="*/ 0 w 1991627"/>
                <a:gd name="connsiteY0" fmla="*/ 18638 h 574716"/>
                <a:gd name="connsiteX1" fmla="*/ 1954350 w 1991627"/>
                <a:gd name="connsiteY1" fmla="*/ 0 h 574716"/>
                <a:gd name="connsiteX2" fmla="*/ 1991627 w 1991627"/>
                <a:gd name="connsiteY2" fmla="*/ 574716 h 574716"/>
                <a:gd name="connsiteX3" fmla="*/ 0 w 1991627"/>
                <a:gd name="connsiteY3" fmla="*/ 522694 h 574716"/>
                <a:gd name="connsiteX4" fmla="*/ 252028 w 1991627"/>
                <a:gd name="connsiteY4" fmla="*/ 270666 h 574716"/>
                <a:gd name="connsiteX5" fmla="*/ 0 w 1991627"/>
                <a:gd name="connsiteY5" fmla="*/ 18638 h 574716"/>
                <a:gd name="connsiteX0" fmla="*/ 0 w 1972990"/>
                <a:gd name="connsiteY0" fmla="*/ 18638 h 593354"/>
                <a:gd name="connsiteX1" fmla="*/ 1954350 w 1972990"/>
                <a:gd name="connsiteY1" fmla="*/ 0 h 593354"/>
                <a:gd name="connsiteX2" fmla="*/ 1972990 w 1972990"/>
                <a:gd name="connsiteY2" fmla="*/ 593354 h 593354"/>
                <a:gd name="connsiteX3" fmla="*/ 0 w 1972990"/>
                <a:gd name="connsiteY3" fmla="*/ 522694 h 593354"/>
                <a:gd name="connsiteX4" fmla="*/ 252028 w 1972990"/>
                <a:gd name="connsiteY4" fmla="*/ 270666 h 593354"/>
                <a:gd name="connsiteX5" fmla="*/ 0 w 1972990"/>
                <a:gd name="connsiteY5" fmla="*/ 18638 h 593354"/>
                <a:gd name="connsiteX0" fmla="*/ 0 w 1954353"/>
                <a:gd name="connsiteY0" fmla="*/ 18638 h 556079"/>
                <a:gd name="connsiteX1" fmla="*/ 1954350 w 1954353"/>
                <a:gd name="connsiteY1" fmla="*/ 0 h 556079"/>
                <a:gd name="connsiteX2" fmla="*/ 1954353 w 1954353"/>
                <a:gd name="connsiteY2" fmla="*/ 556079 h 556079"/>
                <a:gd name="connsiteX3" fmla="*/ 0 w 1954353"/>
                <a:gd name="connsiteY3" fmla="*/ 522694 h 556079"/>
                <a:gd name="connsiteX4" fmla="*/ 252028 w 1954353"/>
                <a:gd name="connsiteY4" fmla="*/ 270666 h 556079"/>
                <a:gd name="connsiteX5" fmla="*/ 0 w 1954353"/>
                <a:gd name="connsiteY5" fmla="*/ 18638 h 556079"/>
                <a:gd name="connsiteX0" fmla="*/ 0 w 1954353"/>
                <a:gd name="connsiteY0" fmla="*/ 18638 h 522695"/>
                <a:gd name="connsiteX1" fmla="*/ 1954350 w 1954353"/>
                <a:gd name="connsiteY1" fmla="*/ 0 h 522695"/>
                <a:gd name="connsiteX2" fmla="*/ 1954353 w 1954353"/>
                <a:gd name="connsiteY2" fmla="*/ 500167 h 522695"/>
                <a:gd name="connsiteX3" fmla="*/ 0 w 1954353"/>
                <a:gd name="connsiteY3" fmla="*/ 522694 h 522695"/>
                <a:gd name="connsiteX4" fmla="*/ 252028 w 1954353"/>
                <a:gd name="connsiteY4" fmla="*/ 270666 h 522695"/>
                <a:gd name="connsiteX5" fmla="*/ 0 w 1954353"/>
                <a:gd name="connsiteY5" fmla="*/ 18638 h 522695"/>
                <a:gd name="connsiteX0" fmla="*/ 0 w 1954350"/>
                <a:gd name="connsiteY0" fmla="*/ 18638 h 537442"/>
                <a:gd name="connsiteX1" fmla="*/ 1954350 w 1954350"/>
                <a:gd name="connsiteY1" fmla="*/ 0 h 537442"/>
                <a:gd name="connsiteX2" fmla="*/ 1898440 w 1954350"/>
                <a:gd name="connsiteY2" fmla="*/ 537442 h 537442"/>
                <a:gd name="connsiteX3" fmla="*/ 0 w 1954350"/>
                <a:gd name="connsiteY3" fmla="*/ 522694 h 537442"/>
                <a:gd name="connsiteX4" fmla="*/ 252028 w 1954350"/>
                <a:gd name="connsiteY4" fmla="*/ 270666 h 537442"/>
                <a:gd name="connsiteX5" fmla="*/ 0 w 1954350"/>
                <a:gd name="connsiteY5" fmla="*/ 18638 h 537442"/>
                <a:gd name="connsiteX0" fmla="*/ 0 w 1954353"/>
                <a:gd name="connsiteY0" fmla="*/ 18638 h 537442"/>
                <a:gd name="connsiteX1" fmla="*/ 1954350 w 1954353"/>
                <a:gd name="connsiteY1" fmla="*/ 0 h 537442"/>
                <a:gd name="connsiteX2" fmla="*/ 1954353 w 1954353"/>
                <a:gd name="connsiteY2" fmla="*/ 537442 h 537442"/>
                <a:gd name="connsiteX3" fmla="*/ 0 w 1954353"/>
                <a:gd name="connsiteY3" fmla="*/ 522694 h 537442"/>
                <a:gd name="connsiteX4" fmla="*/ 252028 w 1954353"/>
                <a:gd name="connsiteY4" fmla="*/ 270666 h 537442"/>
                <a:gd name="connsiteX5" fmla="*/ 0 w 1954353"/>
                <a:gd name="connsiteY5" fmla="*/ 18638 h 537442"/>
                <a:gd name="connsiteX0" fmla="*/ 0 w 1954353"/>
                <a:gd name="connsiteY0" fmla="*/ 18638 h 556079"/>
                <a:gd name="connsiteX1" fmla="*/ 1954350 w 1954353"/>
                <a:gd name="connsiteY1" fmla="*/ 0 h 556079"/>
                <a:gd name="connsiteX2" fmla="*/ 1954353 w 1954353"/>
                <a:gd name="connsiteY2" fmla="*/ 556079 h 556079"/>
                <a:gd name="connsiteX3" fmla="*/ 0 w 1954353"/>
                <a:gd name="connsiteY3" fmla="*/ 522694 h 556079"/>
                <a:gd name="connsiteX4" fmla="*/ 252028 w 1954353"/>
                <a:gd name="connsiteY4" fmla="*/ 270666 h 556079"/>
                <a:gd name="connsiteX5" fmla="*/ 0 w 1954353"/>
                <a:gd name="connsiteY5" fmla="*/ 18638 h 556079"/>
                <a:gd name="connsiteX0" fmla="*/ 0 w 1991627"/>
                <a:gd name="connsiteY0" fmla="*/ 18638 h 537442"/>
                <a:gd name="connsiteX1" fmla="*/ 1954350 w 1991627"/>
                <a:gd name="connsiteY1" fmla="*/ 0 h 537442"/>
                <a:gd name="connsiteX2" fmla="*/ 1991627 w 1991627"/>
                <a:gd name="connsiteY2" fmla="*/ 537442 h 537442"/>
                <a:gd name="connsiteX3" fmla="*/ 0 w 1991627"/>
                <a:gd name="connsiteY3" fmla="*/ 522694 h 537442"/>
                <a:gd name="connsiteX4" fmla="*/ 252028 w 1991627"/>
                <a:gd name="connsiteY4" fmla="*/ 270666 h 537442"/>
                <a:gd name="connsiteX5" fmla="*/ 0 w 1991627"/>
                <a:gd name="connsiteY5" fmla="*/ 18638 h 537442"/>
                <a:gd name="connsiteX0" fmla="*/ 0 w 1954353"/>
                <a:gd name="connsiteY0" fmla="*/ 18638 h 556079"/>
                <a:gd name="connsiteX1" fmla="*/ 1954350 w 1954353"/>
                <a:gd name="connsiteY1" fmla="*/ 0 h 556079"/>
                <a:gd name="connsiteX2" fmla="*/ 1954353 w 1954353"/>
                <a:gd name="connsiteY2" fmla="*/ 556079 h 556079"/>
                <a:gd name="connsiteX3" fmla="*/ 0 w 1954353"/>
                <a:gd name="connsiteY3" fmla="*/ 522694 h 556079"/>
                <a:gd name="connsiteX4" fmla="*/ 252028 w 1954353"/>
                <a:gd name="connsiteY4" fmla="*/ 270666 h 556079"/>
                <a:gd name="connsiteX5" fmla="*/ 0 w 1954353"/>
                <a:gd name="connsiteY5" fmla="*/ 18638 h 55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4353" h="556079">
                  <a:moveTo>
                    <a:pt x="0" y="18638"/>
                  </a:moveTo>
                  <a:lnTo>
                    <a:pt x="1954350" y="0"/>
                  </a:lnTo>
                  <a:cubicBezTo>
                    <a:pt x="1954350" y="172935"/>
                    <a:pt x="1954353" y="383144"/>
                    <a:pt x="1954353" y="556079"/>
                  </a:cubicBezTo>
                  <a:lnTo>
                    <a:pt x="0" y="522694"/>
                  </a:lnTo>
                  <a:lnTo>
                    <a:pt x="252028" y="270666"/>
                  </a:lnTo>
                  <a:lnTo>
                    <a:pt x="0" y="18638"/>
                  </a:lnTo>
                  <a:close/>
                </a:path>
              </a:pathLst>
            </a:cu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1400" b="1" i="0" u="none">
                  <a:solidFill>
                    <a:schemeClr val="bg1">
                      <a:lumMod val="65000"/>
                    </a:schemeClr>
                  </a:solidFill>
                  <a:latin typeface="Tahoma" pitchFamily="34" charset="0"/>
                  <a:ea typeface="Tahoma" pitchFamily="34" charset="0"/>
                  <a:cs typeface="Tahoma" pitchFamily="34" charset="0"/>
                </a:rPr>
                <a:t>FOLLOW-UP</a:t>
              </a:r>
              <a:endParaRPr lang="en" sz="1400" b="1">
                <a:solidFill>
                  <a:schemeClr val="bg1">
                    <a:lumMod val="65000"/>
                  </a:schemeClr>
                </a:solidFill>
                <a:latin typeface="Tahoma" pitchFamily="34" charset="0"/>
                <a:ea typeface="Tahoma" pitchFamily="34" charset="0"/>
                <a:cs typeface="Tahoma" pitchFamily="34" charset="0"/>
              </a:endParaRPr>
            </a:p>
          </p:txBody>
        </p:sp>
      </p:grpSp>
      <p:sp>
        <p:nvSpPr>
          <p:cNvPr id="14" name="Rectangle 13"/>
          <p:cNvSpPr/>
          <p:nvPr/>
        </p:nvSpPr>
        <p:spPr>
          <a:xfrm rot="16200000">
            <a:off x="7886700" y="5600699"/>
            <a:ext cx="10668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Tree>
    <p:extLst>
      <p:ext uri="{BB962C8B-B14F-4D97-AF65-F5344CB8AC3E}">
        <p14:creationId xmlns:p14="http://schemas.microsoft.com/office/powerpoint/2010/main" val="2302054083"/>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172200"/>
            <a:ext cx="9144000" cy="6858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rtl="0" fontAlgn="auto">
              <a:spcBef>
                <a:spcPts val="0"/>
              </a:spcBef>
              <a:spcAft>
                <a:spcPts val="0"/>
              </a:spcAft>
            </a:pPr>
            <a:endParaRPr lang="en">
              <a:solidFill>
                <a:prstClr val="black"/>
              </a:solidFill>
            </a:endParaRPr>
          </a:p>
        </p:txBody>
      </p:sp>
      <p:sp>
        <p:nvSpPr>
          <p:cNvPr id="28674" name="Title 1"/>
          <p:cNvSpPr>
            <a:spLocks noGrp="1"/>
          </p:cNvSpPr>
          <p:nvPr>
            <p:ph type="title" idx="4294967295"/>
          </p:nvPr>
        </p:nvSpPr>
        <p:spPr>
          <a:xfrm>
            <a:off x="251012" y="407894"/>
            <a:ext cx="6835588" cy="457200"/>
          </a:xfrm>
        </p:spPr>
        <p:txBody>
          <a:bodyPr/>
          <a:lstStyle/>
          <a:p>
            <a:pPr algn="l" rtl="0" eaLnBrk="1" hangingPunct="1"/>
            <a:r>
              <a:rPr lang="en" b="1" i="0" u="none">
                <a:solidFill>
                  <a:schemeClr val="bg1"/>
                </a:solidFill>
              </a:rPr>
              <a:t>The Event</a:t>
            </a:r>
            <a:endParaRPr lang="en" b="1" dirty="0" smtClean="0">
              <a:solidFill>
                <a:schemeClr val="bg1"/>
              </a:solidFill>
            </a:endParaRPr>
          </a:p>
        </p:txBody>
      </p:sp>
      <p:sp>
        <p:nvSpPr>
          <p:cNvPr id="28675" name="Content Placeholder 1"/>
          <p:cNvSpPr>
            <a:spLocks noGrp="1"/>
          </p:cNvSpPr>
          <p:nvPr>
            <p:ph idx="1"/>
          </p:nvPr>
        </p:nvSpPr>
        <p:spPr>
          <a:xfrm>
            <a:off x="228600" y="2057400"/>
            <a:ext cx="8686800" cy="3581400"/>
          </a:xfrm>
        </p:spPr>
        <p:txBody>
          <a:bodyPr>
            <a:normAutofit/>
          </a:bodyPr>
          <a:lstStyle/>
          <a:p>
            <a:pPr marL="0" indent="0" algn="l" rtl="0">
              <a:buNone/>
            </a:pPr>
            <a:endParaRPr lang="en" sz="1800" dirty="0" smtClean="0"/>
          </a:p>
          <a:p>
            <a:pPr marL="0" indent="0" algn="l" rtl="0" eaLnBrk="1" hangingPunct="1">
              <a:buNone/>
            </a:pPr>
            <a:endParaRPr lang="en" sz="1800" dirty="0" smtClean="0"/>
          </a:p>
          <a:p>
            <a:pPr marL="0" indent="0" algn="l" rtl="0" eaLnBrk="1" hangingPunct="1">
              <a:buNone/>
            </a:pPr>
            <a:r>
              <a:rPr lang="en" b="1" i="0" u="none" dirty="0">
                <a:solidFill>
                  <a:srgbClr val="A22828"/>
                </a:solidFill>
              </a:rPr>
              <a:t>Agencies Cup in Karaoke, supported by </a:t>
            </a:r>
            <a:r>
              <a:rPr lang="en" b="1" i="0" u="none" dirty="0" smtClean="0">
                <a:solidFill>
                  <a:srgbClr val="A22828"/>
                </a:solidFill>
              </a:rPr>
              <a:t>the brand</a:t>
            </a:r>
            <a:endParaRPr lang="en" b="1" i="0" u="none" dirty="0">
              <a:solidFill>
                <a:srgbClr val="A22828"/>
              </a:solidFill>
            </a:endParaRPr>
          </a:p>
          <a:p>
            <a:pPr marL="0" indent="0" algn="l" rtl="0" eaLnBrk="1" hangingPunct="1">
              <a:buNone/>
            </a:pPr>
            <a:r>
              <a:rPr lang="en" b="1" i="0" u="none" dirty="0">
                <a:solidFill>
                  <a:srgbClr val="A22828"/>
                </a:solidFill>
              </a:rPr>
              <a:t>Date:</a:t>
            </a:r>
            <a:r>
              <a:rPr lang="en" b="0" i="0" u="none" dirty="0">
                <a:solidFill>
                  <a:srgbClr val="A22828"/>
                </a:solidFill>
              </a:rPr>
              <a:t> </a:t>
            </a:r>
            <a:r>
              <a:rPr lang="en" b="1" i="0" u="none" dirty="0">
                <a:solidFill>
                  <a:srgbClr val="A22828"/>
                </a:solidFill>
              </a:rPr>
              <a:t>23 – 25 September 2014</a:t>
            </a:r>
            <a:r>
              <a:rPr lang="en" b="1" dirty="0">
                <a:solidFill>
                  <a:srgbClr val="A22828"/>
                </a:solidFill>
              </a:rPr>
              <a:t/>
            </a:r>
            <a:br>
              <a:rPr lang="en" b="1" dirty="0">
                <a:solidFill>
                  <a:srgbClr val="A22828"/>
                </a:solidFill>
              </a:rPr>
            </a:br>
            <a:r>
              <a:rPr lang="en" b="1" i="0" u="none" dirty="0">
                <a:solidFill>
                  <a:srgbClr val="A22828"/>
                </a:solidFill>
              </a:rPr>
              <a:t>Place: tbd</a:t>
            </a:r>
            <a:endParaRPr lang="en" b="1" dirty="0" smtClean="0">
              <a:solidFill>
                <a:srgbClr val="A22828"/>
              </a:solidFill>
            </a:endParaRPr>
          </a:p>
          <a:p>
            <a:pPr marL="0" indent="0" algn="l" rtl="0" eaLnBrk="1" hangingPunct="1">
              <a:buNone/>
            </a:pPr>
            <a:endParaRPr lang="en" sz="1800" b="1" dirty="0"/>
          </a:p>
          <a:p>
            <a:pPr marL="0" indent="0" algn="l" rtl="0" eaLnBrk="1" hangingPunct="1">
              <a:buNone/>
            </a:pPr>
            <a:r>
              <a:rPr lang="en" sz="1800" b="0" i="0" u="none" dirty="0"/>
              <a:t>Marcomm people who signed up, their supporters and fans come to the Cup to challenge each </a:t>
            </a:r>
            <a:r>
              <a:rPr lang="en" sz="1800" b="0" i="0" u="none" dirty="0" smtClean="0"/>
              <a:t>other</a:t>
            </a:r>
            <a:r>
              <a:rPr lang="en" sz="1800" dirty="0"/>
              <a:t>.</a:t>
            </a:r>
            <a:endParaRPr lang="en" sz="1800" dirty="0" smtClean="0"/>
          </a:p>
        </p:txBody>
      </p:sp>
      <p:grpSp>
        <p:nvGrpSpPr>
          <p:cNvPr id="11" name="Group 10"/>
          <p:cNvGrpSpPr/>
          <p:nvPr/>
        </p:nvGrpSpPr>
        <p:grpSpPr>
          <a:xfrm>
            <a:off x="73149" y="6178320"/>
            <a:ext cx="5104835" cy="440039"/>
            <a:chOff x="3276220" y="983297"/>
            <a:chExt cx="6451015" cy="556080"/>
          </a:xfrm>
        </p:grpSpPr>
        <p:sp>
          <p:nvSpPr>
            <p:cNvPr id="13" name="Pentagon 12"/>
            <p:cNvSpPr/>
            <p:nvPr/>
          </p:nvSpPr>
          <p:spPr>
            <a:xfrm>
              <a:off x="3276220" y="998047"/>
              <a:ext cx="2411217" cy="509242"/>
            </a:xfrm>
            <a:prstGeom prst="homePlat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1400" b="1" i="0" u="none">
                  <a:solidFill>
                    <a:schemeClr val="bg1">
                      <a:lumMod val="65000"/>
                    </a:schemeClr>
                  </a:solidFill>
                  <a:latin typeface="Tahoma" pitchFamily="34" charset="0"/>
                  <a:ea typeface="Tahoma" pitchFamily="34" charset="0"/>
                  <a:cs typeface="Tahoma" pitchFamily="34" charset="0"/>
                </a:rPr>
                <a:t>PRE-EVENT</a:t>
              </a:r>
              <a:endParaRPr lang="en" sz="1400" b="1">
                <a:solidFill>
                  <a:schemeClr val="bg1">
                    <a:lumMod val="65000"/>
                  </a:schemeClr>
                </a:solidFill>
                <a:latin typeface="Tahoma" pitchFamily="34" charset="0"/>
                <a:ea typeface="Tahoma" pitchFamily="34" charset="0"/>
                <a:cs typeface="Tahoma" pitchFamily="34" charset="0"/>
              </a:endParaRPr>
            </a:p>
          </p:txBody>
        </p:sp>
        <p:sp>
          <p:nvSpPr>
            <p:cNvPr id="20" name="Chevron 19"/>
            <p:cNvSpPr/>
            <p:nvPr/>
          </p:nvSpPr>
          <p:spPr>
            <a:xfrm>
              <a:off x="5591143" y="1003233"/>
              <a:ext cx="2305944" cy="504056"/>
            </a:xfrm>
            <a:prstGeom prst="chevron">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1400" b="1" i="0" u="none">
                  <a:solidFill>
                    <a:schemeClr val="bg1"/>
                  </a:solidFill>
                  <a:latin typeface="Tahoma" pitchFamily="34" charset="0"/>
                  <a:ea typeface="Tahoma" pitchFamily="34" charset="0"/>
                  <a:cs typeface="Tahoma" pitchFamily="34" charset="0"/>
                </a:rPr>
                <a:t>EVENT</a:t>
              </a:r>
              <a:endParaRPr lang="en" sz="1400" b="1">
                <a:solidFill>
                  <a:schemeClr val="bg1"/>
                </a:solidFill>
                <a:latin typeface="Tahoma" pitchFamily="34" charset="0"/>
                <a:ea typeface="Tahoma" pitchFamily="34" charset="0"/>
                <a:cs typeface="Tahoma" pitchFamily="34" charset="0"/>
              </a:endParaRPr>
            </a:p>
          </p:txBody>
        </p:sp>
        <p:sp>
          <p:nvSpPr>
            <p:cNvPr id="21" name="Chevron 8"/>
            <p:cNvSpPr/>
            <p:nvPr/>
          </p:nvSpPr>
          <p:spPr>
            <a:xfrm>
              <a:off x="7772882" y="983297"/>
              <a:ext cx="1954353" cy="556080"/>
            </a:xfrm>
            <a:custGeom>
              <a:avLst/>
              <a:gdLst>
                <a:gd name="connsiteX0" fmla="*/ 0 w 1187624"/>
                <a:gd name="connsiteY0" fmla="*/ 0 h 504056"/>
                <a:gd name="connsiteX1" fmla="*/ 935596 w 1187624"/>
                <a:gd name="connsiteY1" fmla="*/ 0 h 504056"/>
                <a:gd name="connsiteX2" fmla="*/ 1187624 w 1187624"/>
                <a:gd name="connsiteY2" fmla="*/ 252028 h 504056"/>
                <a:gd name="connsiteX3" fmla="*/ 935596 w 1187624"/>
                <a:gd name="connsiteY3" fmla="*/ 504056 h 504056"/>
                <a:gd name="connsiteX4" fmla="*/ 0 w 1187624"/>
                <a:gd name="connsiteY4" fmla="*/ 504056 h 504056"/>
                <a:gd name="connsiteX5" fmla="*/ 252028 w 1187624"/>
                <a:gd name="connsiteY5" fmla="*/ 252028 h 504056"/>
                <a:gd name="connsiteX6" fmla="*/ 0 w 1187624"/>
                <a:gd name="connsiteY6" fmla="*/ 0 h 504056"/>
                <a:gd name="connsiteX0" fmla="*/ 0 w 1187624"/>
                <a:gd name="connsiteY0" fmla="*/ 0 h 504056"/>
                <a:gd name="connsiteX1" fmla="*/ 1171570 w 1187624"/>
                <a:gd name="connsiteY1" fmla="*/ 0 h 504056"/>
                <a:gd name="connsiteX2" fmla="*/ 1187624 w 1187624"/>
                <a:gd name="connsiteY2" fmla="*/ 252028 h 504056"/>
                <a:gd name="connsiteX3" fmla="*/ 935596 w 1187624"/>
                <a:gd name="connsiteY3" fmla="*/ 504056 h 504056"/>
                <a:gd name="connsiteX4" fmla="*/ 0 w 1187624"/>
                <a:gd name="connsiteY4" fmla="*/ 504056 h 504056"/>
                <a:gd name="connsiteX5" fmla="*/ 252028 w 1187624"/>
                <a:gd name="connsiteY5" fmla="*/ 252028 h 504056"/>
                <a:gd name="connsiteX6" fmla="*/ 0 w 1187624"/>
                <a:gd name="connsiteY6" fmla="*/ 0 h 504056"/>
                <a:gd name="connsiteX0" fmla="*/ 0 w 1187624"/>
                <a:gd name="connsiteY0" fmla="*/ 0 h 518804"/>
                <a:gd name="connsiteX1" fmla="*/ 1171570 w 1187624"/>
                <a:gd name="connsiteY1" fmla="*/ 0 h 518804"/>
                <a:gd name="connsiteX2" fmla="*/ 1187624 w 1187624"/>
                <a:gd name="connsiteY2" fmla="*/ 252028 h 518804"/>
                <a:gd name="connsiteX3" fmla="*/ 1186319 w 1187624"/>
                <a:gd name="connsiteY3" fmla="*/ 518804 h 518804"/>
                <a:gd name="connsiteX4" fmla="*/ 0 w 1187624"/>
                <a:gd name="connsiteY4" fmla="*/ 504056 h 518804"/>
                <a:gd name="connsiteX5" fmla="*/ 252028 w 1187624"/>
                <a:gd name="connsiteY5" fmla="*/ 252028 h 518804"/>
                <a:gd name="connsiteX6" fmla="*/ 0 w 1187624"/>
                <a:gd name="connsiteY6" fmla="*/ 0 h 518804"/>
                <a:gd name="connsiteX0" fmla="*/ 0 w 1186319"/>
                <a:gd name="connsiteY0" fmla="*/ 0 h 518804"/>
                <a:gd name="connsiteX1" fmla="*/ 1171570 w 1186319"/>
                <a:gd name="connsiteY1" fmla="*/ 0 h 518804"/>
                <a:gd name="connsiteX2" fmla="*/ 1186319 w 1186319"/>
                <a:gd name="connsiteY2" fmla="*/ 518804 h 518804"/>
                <a:gd name="connsiteX3" fmla="*/ 0 w 1186319"/>
                <a:gd name="connsiteY3" fmla="*/ 504056 h 518804"/>
                <a:gd name="connsiteX4" fmla="*/ 252028 w 1186319"/>
                <a:gd name="connsiteY4" fmla="*/ 252028 h 518804"/>
                <a:gd name="connsiteX5" fmla="*/ 0 w 1186319"/>
                <a:gd name="connsiteY5" fmla="*/ 0 h 518804"/>
                <a:gd name="connsiteX0" fmla="*/ 0 w 1186319"/>
                <a:gd name="connsiteY0" fmla="*/ 0 h 518804"/>
                <a:gd name="connsiteX1" fmla="*/ 1171570 w 1186319"/>
                <a:gd name="connsiteY1" fmla="*/ 0 h 518804"/>
                <a:gd name="connsiteX2" fmla="*/ 1186319 w 1186319"/>
                <a:gd name="connsiteY2" fmla="*/ 518804 h 518804"/>
                <a:gd name="connsiteX3" fmla="*/ 0 w 1186319"/>
                <a:gd name="connsiteY3" fmla="*/ 504056 h 518804"/>
                <a:gd name="connsiteX4" fmla="*/ 252028 w 1186319"/>
                <a:gd name="connsiteY4" fmla="*/ 252028 h 518804"/>
                <a:gd name="connsiteX5" fmla="*/ 0 w 1186319"/>
                <a:gd name="connsiteY5" fmla="*/ 0 h 518804"/>
                <a:gd name="connsiteX0" fmla="*/ 0 w 1171571"/>
                <a:gd name="connsiteY0" fmla="*/ 0 h 518804"/>
                <a:gd name="connsiteX1" fmla="*/ 1171570 w 1171571"/>
                <a:gd name="connsiteY1" fmla="*/ 0 h 518804"/>
                <a:gd name="connsiteX2" fmla="*/ 1171571 w 1171571"/>
                <a:gd name="connsiteY2" fmla="*/ 518804 h 518804"/>
                <a:gd name="connsiteX3" fmla="*/ 0 w 1171571"/>
                <a:gd name="connsiteY3" fmla="*/ 504056 h 518804"/>
                <a:gd name="connsiteX4" fmla="*/ 252028 w 1171571"/>
                <a:gd name="connsiteY4" fmla="*/ 252028 h 518804"/>
                <a:gd name="connsiteX5" fmla="*/ 0 w 1171571"/>
                <a:gd name="connsiteY5" fmla="*/ 0 h 518804"/>
                <a:gd name="connsiteX0" fmla="*/ 0 w 1171571"/>
                <a:gd name="connsiteY0" fmla="*/ 0 h 518804"/>
                <a:gd name="connsiteX1" fmla="*/ 1171570 w 1171571"/>
                <a:gd name="connsiteY1" fmla="*/ 0 h 518804"/>
                <a:gd name="connsiteX2" fmla="*/ 1171571 w 1171571"/>
                <a:gd name="connsiteY2" fmla="*/ 518804 h 518804"/>
                <a:gd name="connsiteX3" fmla="*/ 0 w 1171571"/>
                <a:gd name="connsiteY3" fmla="*/ 504056 h 518804"/>
                <a:gd name="connsiteX4" fmla="*/ 252028 w 1171571"/>
                <a:gd name="connsiteY4" fmla="*/ 252028 h 518804"/>
                <a:gd name="connsiteX5" fmla="*/ 0 w 1171571"/>
                <a:gd name="connsiteY5" fmla="*/ 0 h 518804"/>
                <a:gd name="connsiteX0" fmla="*/ 0 w 2028901"/>
                <a:gd name="connsiteY0" fmla="*/ 0 h 518804"/>
                <a:gd name="connsiteX1" fmla="*/ 2028901 w 2028901"/>
                <a:gd name="connsiteY1" fmla="*/ 18637 h 518804"/>
                <a:gd name="connsiteX2" fmla="*/ 1171571 w 2028901"/>
                <a:gd name="connsiteY2" fmla="*/ 518804 h 518804"/>
                <a:gd name="connsiteX3" fmla="*/ 0 w 2028901"/>
                <a:gd name="connsiteY3" fmla="*/ 504056 h 518804"/>
                <a:gd name="connsiteX4" fmla="*/ 252028 w 2028901"/>
                <a:gd name="connsiteY4" fmla="*/ 252028 h 518804"/>
                <a:gd name="connsiteX5" fmla="*/ 0 w 2028901"/>
                <a:gd name="connsiteY5" fmla="*/ 0 h 518804"/>
                <a:gd name="connsiteX0" fmla="*/ 0 w 1730699"/>
                <a:gd name="connsiteY0" fmla="*/ 0 h 518804"/>
                <a:gd name="connsiteX1" fmla="*/ 1730699 w 1730699"/>
                <a:gd name="connsiteY1" fmla="*/ 18637 h 518804"/>
                <a:gd name="connsiteX2" fmla="*/ 1171571 w 1730699"/>
                <a:gd name="connsiteY2" fmla="*/ 518804 h 518804"/>
                <a:gd name="connsiteX3" fmla="*/ 0 w 1730699"/>
                <a:gd name="connsiteY3" fmla="*/ 504056 h 518804"/>
                <a:gd name="connsiteX4" fmla="*/ 252028 w 1730699"/>
                <a:gd name="connsiteY4" fmla="*/ 252028 h 518804"/>
                <a:gd name="connsiteX5" fmla="*/ 0 w 1730699"/>
                <a:gd name="connsiteY5" fmla="*/ 0 h 518804"/>
                <a:gd name="connsiteX0" fmla="*/ 0 w 1954350"/>
                <a:gd name="connsiteY0" fmla="*/ 18638 h 537442"/>
                <a:gd name="connsiteX1" fmla="*/ 1954350 w 1954350"/>
                <a:gd name="connsiteY1" fmla="*/ 0 h 537442"/>
                <a:gd name="connsiteX2" fmla="*/ 1171571 w 1954350"/>
                <a:gd name="connsiteY2" fmla="*/ 537442 h 537442"/>
                <a:gd name="connsiteX3" fmla="*/ 0 w 1954350"/>
                <a:gd name="connsiteY3" fmla="*/ 522694 h 537442"/>
                <a:gd name="connsiteX4" fmla="*/ 252028 w 1954350"/>
                <a:gd name="connsiteY4" fmla="*/ 270666 h 537442"/>
                <a:gd name="connsiteX5" fmla="*/ 0 w 1954350"/>
                <a:gd name="connsiteY5" fmla="*/ 18638 h 537442"/>
                <a:gd name="connsiteX0" fmla="*/ 0 w 1972990"/>
                <a:gd name="connsiteY0" fmla="*/ 18638 h 522695"/>
                <a:gd name="connsiteX1" fmla="*/ 1954350 w 1972990"/>
                <a:gd name="connsiteY1" fmla="*/ 0 h 522695"/>
                <a:gd name="connsiteX2" fmla="*/ 1972990 w 1972990"/>
                <a:gd name="connsiteY2" fmla="*/ 518804 h 522695"/>
                <a:gd name="connsiteX3" fmla="*/ 0 w 1972990"/>
                <a:gd name="connsiteY3" fmla="*/ 522694 h 522695"/>
                <a:gd name="connsiteX4" fmla="*/ 252028 w 1972990"/>
                <a:gd name="connsiteY4" fmla="*/ 270666 h 522695"/>
                <a:gd name="connsiteX5" fmla="*/ 0 w 1972990"/>
                <a:gd name="connsiteY5" fmla="*/ 18638 h 522695"/>
                <a:gd name="connsiteX0" fmla="*/ 0 w 1972990"/>
                <a:gd name="connsiteY0" fmla="*/ 18638 h 556078"/>
                <a:gd name="connsiteX1" fmla="*/ 1954350 w 1972990"/>
                <a:gd name="connsiteY1" fmla="*/ 0 h 556078"/>
                <a:gd name="connsiteX2" fmla="*/ 1972990 w 1972990"/>
                <a:gd name="connsiteY2" fmla="*/ 556078 h 556078"/>
                <a:gd name="connsiteX3" fmla="*/ 0 w 1972990"/>
                <a:gd name="connsiteY3" fmla="*/ 522694 h 556078"/>
                <a:gd name="connsiteX4" fmla="*/ 252028 w 1972990"/>
                <a:gd name="connsiteY4" fmla="*/ 270666 h 556078"/>
                <a:gd name="connsiteX5" fmla="*/ 0 w 1972990"/>
                <a:gd name="connsiteY5" fmla="*/ 18638 h 556078"/>
                <a:gd name="connsiteX0" fmla="*/ 0 w 1991627"/>
                <a:gd name="connsiteY0" fmla="*/ 18638 h 574716"/>
                <a:gd name="connsiteX1" fmla="*/ 1954350 w 1991627"/>
                <a:gd name="connsiteY1" fmla="*/ 0 h 574716"/>
                <a:gd name="connsiteX2" fmla="*/ 1991627 w 1991627"/>
                <a:gd name="connsiteY2" fmla="*/ 574716 h 574716"/>
                <a:gd name="connsiteX3" fmla="*/ 0 w 1991627"/>
                <a:gd name="connsiteY3" fmla="*/ 522694 h 574716"/>
                <a:gd name="connsiteX4" fmla="*/ 252028 w 1991627"/>
                <a:gd name="connsiteY4" fmla="*/ 270666 h 574716"/>
                <a:gd name="connsiteX5" fmla="*/ 0 w 1991627"/>
                <a:gd name="connsiteY5" fmla="*/ 18638 h 574716"/>
                <a:gd name="connsiteX0" fmla="*/ 0 w 1972990"/>
                <a:gd name="connsiteY0" fmla="*/ 18638 h 593354"/>
                <a:gd name="connsiteX1" fmla="*/ 1954350 w 1972990"/>
                <a:gd name="connsiteY1" fmla="*/ 0 h 593354"/>
                <a:gd name="connsiteX2" fmla="*/ 1972990 w 1972990"/>
                <a:gd name="connsiteY2" fmla="*/ 593354 h 593354"/>
                <a:gd name="connsiteX3" fmla="*/ 0 w 1972990"/>
                <a:gd name="connsiteY3" fmla="*/ 522694 h 593354"/>
                <a:gd name="connsiteX4" fmla="*/ 252028 w 1972990"/>
                <a:gd name="connsiteY4" fmla="*/ 270666 h 593354"/>
                <a:gd name="connsiteX5" fmla="*/ 0 w 1972990"/>
                <a:gd name="connsiteY5" fmla="*/ 18638 h 593354"/>
                <a:gd name="connsiteX0" fmla="*/ 0 w 1954353"/>
                <a:gd name="connsiteY0" fmla="*/ 18638 h 556079"/>
                <a:gd name="connsiteX1" fmla="*/ 1954350 w 1954353"/>
                <a:gd name="connsiteY1" fmla="*/ 0 h 556079"/>
                <a:gd name="connsiteX2" fmla="*/ 1954353 w 1954353"/>
                <a:gd name="connsiteY2" fmla="*/ 556079 h 556079"/>
                <a:gd name="connsiteX3" fmla="*/ 0 w 1954353"/>
                <a:gd name="connsiteY3" fmla="*/ 522694 h 556079"/>
                <a:gd name="connsiteX4" fmla="*/ 252028 w 1954353"/>
                <a:gd name="connsiteY4" fmla="*/ 270666 h 556079"/>
                <a:gd name="connsiteX5" fmla="*/ 0 w 1954353"/>
                <a:gd name="connsiteY5" fmla="*/ 18638 h 556079"/>
                <a:gd name="connsiteX0" fmla="*/ 0 w 1954353"/>
                <a:gd name="connsiteY0" fmla="*/ 18638 h 522695"/>
                <a:gd name="connsiteX1" fmla="*/ 1954350 w 1954353"/>
                <a:gd name="connsiteY1" fmla="*/ 0 h 522695"/>
                <a:gd name="connsiteX2" fmla="*/ 1954353 w 1954353"/>
                <a:gd name="connsiteY2" fmla="*/ 500167 h 522695"/>
                <a:gd name="connsiteX3" fmla="*/ 0 w 1954353"/>
                <a:gd name="connsiteY3" fmla="*/ 522694 h 522695"/>
                <a:gd name="connsiteX4" fmla="*/ 252028 w 1954353"/>
                <a:gd name="connsiteY4" fmla="*/ 270666 h 522695"/>
                <a:gd name="connsiteX5" fmla="*/ 0 w 1954353"/>
                <a:gd name="connsiteY5" fmla="*/ 18638 h 522695"/>
                <a:gd name="connsiteX0" fmla="*/ 0 w 1954350"/>
                <a:gd name="connsiteY0" fmla="*/ 18638 h 537442"/>
                <a:gd name="connsiteX1" fmla="*/ 1954350 w 1954350"/>
                <a:gd name="connsiteY1" fmla="*/ 0 h 537442"/>
                <a:gd name="connsiteX2" fmla="*/ 1898440 w 1954350"/>
                <a:gd name="connsiteY2" fmla="*/ 537442 h 537442"/>
                <a:gd name="connsiteX3" fmla="*/ 0 w 1954350"/>
                <a:gd name="connsiteY3" fmla="*/ 522694 h 537442"/>
                <a:gd name="connsiteX4" fmla="*/ 252028 w 1954350"/>
                <a:gd name="connsiteY4" fmla="*/ 270666 h 537442"/>
                <a:gd name="connsiteX5" fmla="*/ 0 w 1954350"/>
                <a:gd name="connsiteY5" fmla="*/ 18638 h 537442"/>
                <a:gd name="connsiteX0" fmla="*/ 0 w 1954353"/>
                <a:gd name="connsiteY0" fmla="*/ 18638 h 537442"/>
                <a:gd name="connsiteX1" fmla="*/ 1954350 w 1954353"/>
                <a:gd name="connsiteY1" fmla="*/ 0 h 537442"/>
                <a:gd name="connsiteX2" fmla="*/ 1954353 w 1954353"/>
                <a:gd name="connsiteY2" fmla="*/ 537442 h 537442"/>
                <a:gd name="connsiteX3" fmla="*/ 0 w 1954353"/>
                <a:gd name="connsiteY3" fmla="*/ 522694 h 537442"/>
                <a:gd name="connsiteX4" fmla="*/ 252028 w 1954353"/>
                <a:gd name="connsiteY4" fmla="*/ 270666 h 537442"/>
                <a:gd name="connsiteX5" fmla="*/ 0 w 1954353"/>
                <a:gd name="connsiteY5" fmla="*/ 18638 h 537442"/>
                <a:gd name="connsiteX0" fmla="*/ 0 w 1954353"/>
                <a:gd name="connsiteY0" fmla="*/ 18638 h 556079"/>
                <a:gd name="connsiteX1" fmla="*/ 1954350 w 1954353"/>
                <a:gd name="connsiteY1" fmla="*/ 0 h 556079"/>
                <a:gd name="connsiteX2" fmla="*/ 1954353 w 1954353"/>
                <a:gd name="connsiteY2" fmla="*/ 556079 h 556079"/>
                <a:gd name="connsiteX3" fmla="*/ 0 w 1954353"/>
                <a:gd name="connsiteY3" fmla="*/ 522694 h 556079"/>
                <a:gd name="connsiteX4" fmla="*/ 252028 w 1954353"/>
                <a:gd name="connsiteY4" fmla="*/ 270666 h 556079"/>
                <a:gd name="connsiteX5" fmla="*/ 0 w 1954353"/>
                <a:gd name="connsiteY5" fmla="*/ 18638 h 556079"/>
                <a:gd name="connsiteX0" fmla="*/ 0 w 1991627"/>
                <a:gd name="connsiteY0" fmla="*/ 18638 h 537442"/>
                <a:gd name="connsiteX1" fmla="*/ 1954350 w 1991627"/>
                <a:gd name="connsiteY1" fmla="*/ 0 h 537442"/>
                <a:gd name="connsiteX2" fmla="*/ 1991627 w 1991627"/>
                <a:gd name="connsiteY2" fmla="*/ 537442 h 537442"/>
                <a:gd name="connsiteX3" fmla="*/ 0 w 1991627"/>
                <a:gd name="connsiteY3" fmla="*/ 522694 h 537442"/>
                <a:gd name="connsiteX4" fmla="*/ 252028 w 1991627"/>
                <a:gd name="connsiteY4" fmla="*/ 270666 h 537442"/>
                <a:gd name="connsiteX5" fmla="*/ 0 w 1991627"/>
                <a:gd name="connsiteY5" fmla="*/ 18638 h 537442"/>
                <a:gd name="connsiteX0" fmla="*/ 0 w 1954353"/>
                <a:gd name="connsiteY0" fmla="*/ 18638 h 556079"/>
                <a:gd name="connsiteX1" fmla="*/ 1954350 w 1954353"/>
                <a:gd name="connsiteY1" fmla="*/ 0 h 556079"/>
                <a:gd name="connsiteX2" fmla="*/ 1954353 w 1954353"/>
                <a:gd name="connsiteY2" fmla="*/ 556079 h 556079"/>
                <a:gd name="connsiteX3" fmla="*/ 0 w 1954353"/>
                <a:gd name="connsiteY3" fmla="*/ 522694 h 556079"/>
                <a:gd name="connsiteX4" fmla="*/ 252028 w 1954353"/>
                <a:gd name="connsiteY4" fmla="*/ 270666 h 556079"/>
                <a:gd name="connsiteX5" fmla="*/ 0 w 1954353"/>
                <a:gd name="connsiteY5" fmla="*/ 18638 h 55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4353" h="556079">
                  <a:moveTo>
                    <a:pt x="0" y="18638"/>
                  </a:moveTo>
                  <a:lnTo>
                    <a:pt x="1954350" y="0"/>
                  </a:lnTo>
                  <a:cubicBezTo>
                    <a:pt x="1954350" y="172935"/>
                    <a:pt x="1954353" y="383144"/>
                    <a:pt x="1954353" y="556079"/>
                  </a:cubicBezTo>
                  <a:lnTo>
                    <a:pt x="0" y="522694"/>
                  </a:lnTo>
                  <a:lnTo>
                    <a:pt x="252028" y="270666"/>
                  </a:lnTo>
                  <a:lnTo>
                    <a:pt x="0" y="18638"/>
                  </a:lnTo>
                  <a:close/>
                </a:path>
              </a:pathLst>
            </a:cu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1400" b="1" i="0" u="none">
                  <a:solidFill>
                    <a:schemeClr val="bg1">
                      <a:lumMod val="65000"/>
                    </a:schemeClr>
                  </a:solidFill>
                  <a:latin typeface="Tahoma" pitchFamily="34" charset="0"/>
                  <a:ea typeface="Tahoma" pitchFamily="34" charset="0"/>
                  <a:cs typeface="Tahoma" pitchFamily="34" charset="0"/>
                </a:rPr>
                <a:t>FOLLOW-UP</a:t>
              </a:r>
              <a:endParaRPr lang="en" sz="1400" b="1">
                <a:solidFill>
                  <a:schemeClr val="bg1">
                    <a:lumMod val="65000"/>
                  </a:schemeClr>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4660572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457200" y="1524000"/>
            <a:ext cx="8686800" cy="4525963"/>
          </a:xfrm>
        </p:spPr>
        <p:txBody>
          <a:bodyPr>
            <a:normAutofit/>
          </a:bodyPr>
          <a:lstStyle/>
          <a:p>
            <a:pPr algn="l" rtl="0">
              <a:lnSpc>
                <a:spcPct val="90000"/>
              </a:lnSpc>
            </a:pPr>
            <a:endParaRPr lang="en" sz="1800" b="1" dirty="0" smtClean="0"/>
          </a:p>
          <a:p>
            <a:pPr algn="l" rtl="0">
              <a:lnSpc>
                <a:spcPct val="90000"/>
              </a:lnSpc>
            </a:pPr>
            <a:r>
              <a:rPr lang="en" sz="1800" b="1" i="0" u="none" dirty="0"/>
              <a:t>On-site branding </a:t>
            </a:r>
            <a:r>
              <a:rPr lang="en" sz="1800" b="0" i="0" u="none" dirty="0"/>
              <a:t>for </a:t>
            </a:r>
            <a:r>
              <a:rPr lang="en" sz="1800" b="0" i="0" u="none" dirty="0" smtClean="0"/>
              <a:t>the brand</a:t>
            </a:r>
            <a:endParaRPr lang="en" sz="1800" b="0" i="0" u="none" dirty="0"/>
          </a:p>
          <a:p>
            <a:pPr algn="l" rtl="0">
              <a:lnSpc>
                <a:spcPct val="90000"/>
              </a:lnSpc>
            </a:pPr>
            <a:endParaRPr lang="en" sz="1800" dirty="0" smtClean="0"/>
          </a:p>
          <a:p>
            <a:pPr algn="l" rtl="0">
              <a:lnSpc>
                <a:spcPct val="90000"/>
              </a:lnSpc>
            </a:pPr>
            <a:r>
              <a:rPr lang="en" sz="1800" b="1" i="0" u="none" dirty="0"/>
              <a:t>Branding on the competition materials</a:t>
            </a:r>
            <a:r>
              <a:rPr lang="en" sz="1800" dirty="0"/>
              <a:t/>
            </a:r>
            <a:br>
              <a:rPr lang="en" sz="1800" dirty="0"/>
            </a:br>
            <a:endParaRPr lang="en" sz="1800" dirty="0" smtClean="0"/>
          </a:p>
          <a:p>
            <a:pPr algn="l" rtl="0">
              <a:lnSpc>
                <a:spcPct val="90000"/>
              </a:lnSpc>
            </a:pPr>
            <a:r>
              <a:rPr lang="en" sz="1800" b="0" i="0" u="none" dirty="0"/>
              <a:t>Updates and pictures presented during the competition, tagging singers, published on social networks in a branded layout</a:t>
            </a:r>
            <a:endParaRPr lang="en" sz="1800" dirty="0"/>
          </a:p>
        </p:txBody>
      </p:sp>
      <p:sp>
        <p:nvSpPr>
          <p:cNvPr id="2" name="Title 1"/>
          <p:cNvSpPr>
            <a:spLocks noGrp="1"/>
          </p:cNvSpPr>
          <p:nvPr>
            <p:ph type="title" idx="4294967295"/>
          </p:nvPr>
        </p:nvSpPr>
        <p:spPr>
          <a:xfrm>
            <a:off x="251012" y="407894"/>
            <a:ext cx="6835588" cy="457200"/>
          </a:xfrm>
        </p:spPr>
        <p:txBody>
          <a:bodyPr/>
          <a:lstStyle/>
          <a:p>
            <a:pPr algn="l" rtl="0"/>
            <a:r>
              <a:rPr lang="en" b="1" i="0" u="none">
                <a:solidFill>
                  <a:schemeClr val="bg1"/>
                </a:solidFill>
              </a:rPr>
              <a:t>Event promotion / part 1</a:t>
            </a:r>
            <a:endParaRPr lang="en" b="1" dirty="0">
              <a:solidFill>
                <a:schemeClr val="bg1"/>
              </a:solidFill>
            </a:endParaRPr>
          </a:p>
        </p:txBody>
      </p:sp>
      <p:sp>
        <p:nvSpPr>
          <p:cNvPr id="16" name="Rectangle 15"/>
          <p:cNvSpPr/>
          <p:nvPr/>
        </p:nvSpPr>
        <p:spPr>
          <a:xfrm>
            <a:off x="7315200" y="5943600"/>
            <a:ext cx="16002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grpSp>
        <p:nvGrpSpPr>
          <p:cNvPr id="10" name="Group 9"/>
          <p:cNvGrpSpPr/>
          <p:nvPr/>
        </p:nvGrpSpPr>
        <p:grpSpPr>
          <a:xfrm>
            <a:off x="73149" y="6178320"/>
            <a:ext cx="5104835" cy="440039"/>
            <a:chOff x="3276220" y="983297"/>
            <a:chExt cx="6451015" cy="556080"/>
          </a:xfrm>
        </p:grpSpPr>
        <p:sp>
          <p:nvSpPr>
            <p:cNvPr id="17" name="Pentagon 16"/>
            <p:cNvSpPr/>
            <p:nvPr/>
          </p:nvSpPr>
          <p:spPr>
            <a:xfrm>
              <a:off x="3276220" y="998047"/>
              <a:ext cx="2411217" cy="509242"/>
            </a:xfrm>
            <a:prstGeom prst="homePlat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1400" b="1" i="0" u="none">
                  <a:solidFill>
                    <a:schemeClr val="bg1">
                      <a:lumMod val="65000"/>
                    </a:schemeClr>
                  </a:solidFill>
                  <a:latin typeface="Tahoma" pitchFamily="34" charset="0"/>
                  <a:ea typeface="Tahoma" pitchFamily="34" charset="0"/>
                  <a:cs typeface="Tahoma" pitchFamily="34" charset="0"/>
                </a:rPr>
                <a:t>PRE-EVENT</a:t>
              </a:r>
              <a:endParaRPr lang="en" sz="1400" b="1">
                <a:solidFill>
                  <a:schemeClr val="bg1">
                    <a:lumMod val="65000"/>
                  </a:schemeClr>
                </a:solidFill>
                <a:latin typeface="Tahoma" pitchFamily="34" charset="0"/>
                <a:ea typeface="Tahoma" pitchFamily="34" charset="0"/>
                <a:cs typeface="Tahoma" pitchFamily="34" charset="0"/>
              </a:endParaRPr>
            </a:p>
          </p:txBody>
        </p:sp>
        <p:sp>
          <p:nvSpPr>
            <p:cNvPr id="18" name="Chevron 17"/>
            <p:cNvSpPr/>
            <p:nvPr/>
          </p:nvSpPr>
          <p:spPr>
            <a:xfrm>
              <a:off x="5591143" y="1003233"/>
              <a:ext cx="2305944" cy="504056"/>
            </a:xfrm>
            <a:prstGeom prst="chevron">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1400" b="1" i="0" u="none">
                  <a:solidFill>
                    <a:schemeClr val="bg1"/>
                  </a:solidFill>
                  <a:latin typeface="Tahoma" pitchFamily="34" charset="0"/>
                  <a:ea typeface="Tahoma" pitchFamily="34" charset="0"/>
                  <a:cs typeface="Tahoma" pitchFamily="34" charset="0"/>
                </a:rPr>
                <a:t>EVENT</a:t>
              </a:r>
              <a:endParaRPr lang="en" sz="1400" b="1">
                <a:solidFill>
                  <a:schemeClr val="bg1"/>
                </a:solidFill>
                <a:latin typeface="Tahoma" pitchFamily="34" charset="0"/>
                <a:ea typeface="Tahoma" pitchFamily="34" charset="0"/>
                <a:cs typeface="Tahoma" pitchFamily="34" charset="0"/>
              </a:endParaRPr>
            </a:p>
          </p:txBody>
        </p:sp>
        <p:sp>
          <p:nvSpPr>
            <p:cNvPr id="19" name="Chevron 8"/>
            <p:cNvSpPr/>
            <p:nvPr/>
          </p:nvSpPr>
          <p:spPr>
            <a:xfrm>
              <a:off x="7772882" y="983297"/>
              <a:ext cx="1954353" cy="556080"/>
            </a:xfrm>
            <a:custGeom>
              <a:avLst/>
              <a:gdLst>
                <a:gd name="connsiteX0" fmla="*/ 0 w 1187624"/>
                <a:gd name="connsiteY0" fmla="*/ 0 h 504056"/>
                <a:gd name="connsiteX1" fmla="*/ 935596 w 1187624"/>
                <a:gd name="connsiteY1" fmla="*/ 0 h 504056"/>
                <a:gd name="connsiteX2" fmla="*/ 1187624 w 1187624"/>
                <a:gd name="connsiteY2" fmla="*/ 252028 h 504056"/>
                <a:gd name="connsiteX3" fmla="*/ 935596 w 1187624"/>
                <a:gd name="connsiteY3" fmla="*/ 504056 h 504056"/>
                <a:gd name="connsiteX4" fmla="*/ 0 w 1187624"/>
                <a:gd name="connsiteY4" fmla="*/ 504056 h 504056"/>
                <a:gd name="connsiteX5" fmla="*/ 252028 w 1187624"/>
                <a:gd name="connsiteY5" fmla="*/ 252028 h 504056"/>
                <a:gd name="connsiteX6" fmla="*/ 0 w 1187624"/>
                <a:gd name="connsiteY6" fmla="*/ 0 h 504056"/>
                <a:gd name="connsiteX0" fmla="*/ 0 w 1187624"/>
                <a:gd name="connsiteY0" fmla="*/ 0 h 504056"/>
                <a:gd name="connsiteX1" fmla="*/ 1171570 w 1187624"/>
                <a:gd name="connsiteY1" fmla="*/ 0 h 504056"/>
                <a:gd name="connsiteX2" fmla="*/ 1187624 w 1187624"/>
                <a:gd name="connsiteY2" fmla="*/ 252028 h 504056"/>
                <a:gd name="connsiteX3" fmla="*/ 935596 w 1187624"/>
                <a:gd name="connsiteY3" fmla="*/ 504056 h 504056"/>
                <a:gd name="connsiteX4" fmla="*/ 0 w 1187624"/>
                <a:gd name="connsiteY4" fmla="*/ 504056 h 504056"/>
                <a:gd name="connsiteX5" fmla="*/ 252028 w 1187624"/>
                <a:gd name="connsiteY5" fmla="*/ 252028 h 504056"/>
                <a:gd name="connsiteX6" fmla="*/ 0 w 1187624"/>
                <a:gd name="connsiteY6" fmla="*/ 0 h 504056"/>
                <a:gd name="connsiteX0" fmla="*/ 0 w 1187624"/>
                <a:gd name="connsiteY0" fmla="*/ 0 h 518804"/>
                <a:gd name="connsiteX1" fmla="*/ 1171570 w 1187624"/>
                <a:gd name="connsiteY1" fmla="*/ 0 h 518804"/>
                <a:gd name="connsiteX2" fmla="*/ 1187624 w 1187624"/>
                <a:gd name="connsiteY2" fmla="*/ 252028 h 518804"/>
                <a:gd name="connsiteX3" fmla="*/ 1186319 w 1187624"/>
                <a:gd name="connsiteY3" fmla="*/ 518804 h 518804"/>
                <a:gd name="connsiteX4" fmla="*/ 0 w 1187624"/>
                <a:gd name="connsiteY4" fmla="*/ 504056 h 518804"/>
                <a:gd name="connsiteX5" fmla="*/ 252028 w 1187624"/>
                <a:gd name="connsiteY5" fmla="*/ 252028 h 518804"/>
                <a:gd name="connsiteX6" fmla="*/ 0 w 1187624"/>
                <a:gd name="connsiteY6" fmla="*/ 0 h 518804"/>
                <a:gd name="connsiteX0" fmla="*/ 0 w 1186319"/>
                <a:gd name="connsiteY0" fmla="*/ 0 h 518804"/>
                <a:gd name="connsiteX1" fmla="*/ 1171570 w 1186319"/>
                <a:gd name="connsiteY1" fmla="*/ 0 h 518804"/>
                <a:gd name="connsiteX2" fmla="*/ 1186319 w 1186319"/>
                <a:gd name="connsiteY2" fmla="*/ 518804 h 518804"/>
                <a:gd name="connsiteX3" fmla="*/ 0 w 1186319"/>
                <a:gd name="connsiteY3" fmla="*/ 504056 h 518804"/>
                <a:gd name="connsiteX4" fmla="*/ 252028 w 1186319"/>
                <a:gd name="connsiteY4" fmla="*/ 252028 h 518804"/>
                <a:gd name="connsiteX5" fmla="*/ 0 w 1186319"/>
                <a:gd name="connsiteY5" fmla="*/ 0 h 518804"/>
                <a:gd name="connsiteX0" fmla="*/ 0 w 1186319"/>
                <a:gd name="connsiteY0" fmla="*/ 0 h 518804"/>
                <a:gd name="connsiteX1" fmla="*/ 1171570 w 1186319"/>
                <a:gd name="connsiteY1" fmla="*/ 0 h 518804"/>
                <a:gd name="connsiteX2" fmla="*/ 1186319 w 1186319"/>
                <a:gd name="connsiteY2" fmla="*/ 518804 h 518804"/>
                <a:gd name="connsiteX3" fmla="*/ 0 w 1186319"/>
                <a:gd name="connsiteY3" fmla="*/ 504056 h 518804"/>
                <a:gd name="connsiteX4" fmla="*/ 252028 w 1186319"/>
                <a:gd name="connsiteY4" fmla="*/ 252028 h 518804"/>
                <a:gd name="connsiteX5" fmla="*/ 0 w 1186319"/>
                <a:gd name="connsiteY5" fmla="*/ 0 h 518804"/>
                <a:gd name="connsiteX0" fmla="*/ 0 w 1171571"/>
                <a:gd name="connsiteY0" fmla="*/ 0 h 518804"/>
                <a:gd name="connsiteX1" fmla="*/ 1171570 w 1171571"/>
                <a:gd name="connsiteY1" fmla="*/ 0 h 518804"/>
                <a:gd name="connsiteX2" fmla="*/ 1171571 w 1171571"/>
                <a:gd name="connsiteY2" fmla="*/ 518804 h 518804"/>
                <a:gd name="connsiteX3" fmla="*/ 0 w 1171571"/>
                <a:gd name="connsiteY3" fmla="*/ 504056 h 518804"/>
                <a:gd name="connsiteX4" fmla="*/ 252028 w 1171571"/>
                <a:gd name="connsiteY4" fmla="*/ 252028 h 518804"/>
                <a:gd name="connsiteX5" fmla="*/ 0 w 1171571"/>
                <a:gd name="connsiteY5" fmla="*/ 0 h 518804"/>
                <a:gd name="connsiteX0" fmla="*/ 0 w 1171571"/>
                <a:gd name="connsiteY0" fmla="*/ 0 h 518804"/>
                <a:gd name="connsiteX1" fmla="*/ 1171570 w 1171571"/>
                <a:gd name="connsiteY1" fmla="*/ 0 h 518804"/>
                <a:gd name="connsiteX2" fmla="*/ 1171571 w 1171571"/>
                <a:gd name="connsiteY2" fmla="*/ 518804 h 518804"/>
                <a:gd name="connsiteX3" fmla="*/ 0 w 1171571"/>
                <a:gd name="connsiteY3" fmla="*/ 504056 h 518804"/>
                <a:gd name="connsiteX4" fmla="*/ 252028 w 1171571"/>
                <a:gd name="connsiteY4" fmla="*/ 252028 h 518804"/>
                <a:gd name="connsiteX5" fmla="*/ 0 w 1171571"/>
                <a:gd name="connsiteY5" fmla="*/ 0 h 518804"/>
                <a:gd name="connsiteX0" fmla="*/ 0 w 2028901"/>
                <a:gd name="connsiteY0" fmla="*/ 0 h 518804"/>
                <a:gd name="connsiteX1" fmla="*/ 2028901 w 2028901"/>
                <a:gd name="connsiteY1" fmla="*/ 18637 h 518804"/>
                <a:gd name="connsiteX2" fmla="*/ 1171571 w 2028901"/>
                <a:gd name="connsiteY2" fmla="*/ 518804 h 518804"/>
                <a:gd name="connsiteX3" fmla="*/ 0 w 2028901"/>
                <a:gd name="connsiteY3" fmla="*/ 504056 h 518804"/>
                <a:gd name="connsiteX4" fmla="*/ 252028 w 2028901"/>
                <a:gd name="connsiteY4" fmla="*/ 252028 h 518804"/>
                <a:gd name="connsiteX5" fmla="*/ 0 w 2028901"/>
                <a:gd name="connsiteY5" fmla="*/ 0 h 518804"/>
                <a:gd name="connsiteX0" fmla="*/ 0 w 1730699"/>
                <a:gd name="connsiteY0" fmla="*/ 0 h 518804"/>
                <a:gd name="connsiteX1" fmla="*/ 1730699 w 1730699"/>
                <a:gd name="connsiteY1" fmla="*/ 18637 h 518804"/>
                <a:gd name="connsiteX2" fmla="*/ 1171571 w 1730699"/>
                <a:gd name="connsiteY2" fmla="*/ 518804 h 518804"/>
                <a:gd name="connsiteX3" fmla="*/ 0 w 1730699"/>
                <a:gd name="connsiteY3" fmla="*/ 504056 h 518804"/>
                <a:gd name="connsiteX4" fmla="*/ 252028 w 1730699"/>
                <a:gd name="connsiteY4" fmla="*/ 252028 h 518804"/>
                <a:gd name="connsiteX5" fmla="*/ 0 w 1730699"/>
                <a:gd name="connsiteY5" fmla="*/ 0 h 518804"/>
                <a:gd name="connsiteX0" fmla="*/ 0 w 1954350"/>
                <a:gd name="connsiteY0" fmla="*/ 18638 h 537442"/>
                <a:gd name="connsiteX1" fmla="*/ 1954350 w 1954350"/>
                <a:gd name="connsiteY1" fmla="*/ 0 h 537442"/>
                <a:gd name="connsiteX2" fmla="*/ 1171571 w 1954350"/>
                <a:gd name="connsiteY2" fmla="*/ 537442 h 537442"/>
                <a:gd name="connsiteX3" fmla="*/ 0 w 1954350"/>
                <a:gd name="connsiteY3" fmla="*/ 522694 h 537442"/>
                <a:gd name="connsiteX4" fmla="*/ 252028 w 1954350"/>
                <a:gd name="connsiteY4" fmla="*/ 270666 h 537442"/>
                <a:gd name="connsiteX5" fmla="*/ 0 w 1954350"/>
                <a:gd name="connsiteY5" fmla="*/ 18638 h 537442"/>
                <a:gd name="connsiteX0" fmla="*/ 0 w 1972990"/>
                <a:gd name="connsiteY0" fmla="*/ 18638 h 522695"/>
                <a:gd name="connsiteX1" fmla="*/ 1954350 w 1972990"/>
                <a:gd name="connsiteY1" fmla="*/ 0 h 522695"/>
                <a:gd name="connsiteX2" fmla="*/ 1972990 w 1972990"/>
                <a:gd name="connsiteY2" fmla="*/ 518804 h 522695"/>
                <a:gd name="connsiteX3" fmla="*/ 0 w 1972990"/>
                <a:gd name="connsiteY3" fmla="*/ 522694 h 522695"/>
                <a:gd name="connsiteX4" fmla="*/ 252028 w 1972990"/>
                <a:gd name="connsiteY4" fmla="*/ 270666 h 522695"/>
                <a:gd name="connsiteX5" fmla="*/ 0 w 1972990"/>
                <a:gd name="connsiteY5" fmla="*/ 18638 h 522695"/>
                <a:gd name="connsiteX0" fmla="*/ 0 w 1972990"/>
                <a:gd name="connsiteY0" fmla="*/ 18638 h 556078"/>
                <a:gd name="connsiteX1" fmla="*/ 1954350 w 1972990"/>
                <a:gd name="connsiteY1" fmla="*/ 0 h 556078"/>
                <a:gd name="connsiteX2" fmla="*/ 1972990 w 1972990"/>
                <a:gd name="connsiteY2" fmla="*/ 556078 h 556078"/>
                <a:gd name="connsiteX3" fmla="*/ 0 w 1972990"/>
                <a:gd name="connsiteY3" fmla="*/ 522694 h 556078"/>
                <a:gd name="connsiteX4" fmla="*/ 252028 w 1972990"/>
                <a:gd name="connsiteY4" fmla="*/ 270666 h 556078"/>
                <a:gd name="connsiteX5" fmla="*/ 0 w 1972990"/>
                <a:gd name="connsiteY5" fmla="*/ 18638 h 556078"/>
                <a:gd name="connsiteX0" fmla="*/ 0 w 1991627"/>
                <a:gd name="connsiteY0" fmla="*/ 18638 h 574716"/>
                <a:gd name="connsiteX1" fmla="*/ 1954350 w 1991627"/>
                <a:gd name="connsiteY1" fmla="*/ 0 h 574716"/>
                <a:gd name="connsiteX2" fmla="*/ 1991627 w 1991627"/>
                <a:gd name="connsiteY2" fmla="*/ 574716 h 574716"/>
                <a:gd name="connsiteX3" fmla="*/ 0 w 1991627"/>
                <a:gd name="connsiteY3" fmla="*/ 522694 h 574716"/>
                <a:gd name="connsiteX4" fmla="*/ 252028 w 1991627"/>
                <a:gd name="connsiteY4" fmla="*/ 270666 h 574716"/>
                <a:gd name="connsiteX5" fmla="*/ 0 w 1991627"/>
                <a:gd name="connsiteY5" fmla="*/ 18638 h 574716"/>
                <a:gd name="connsiteX0" fmla="*/ 0 w 1972990"/>
                <a:gd name="connsiteY0" fmla="*/ 18638 h 593354"/>
                <a:gd name="connsiteX1" fmla="*/ 1954350 w 1972990"/>
                <a:gd name="connsiteY1" fmla="*/ 0 h 593354"/>
                <a:gd name="connsiteX2" fmla="*/ 1972990 w 1972990"/>
                <a:gd name="connsiteY2" fmla="*/ 593354 h 593354"/>
                <a:gd name="connsiteX3" fmla="*/ 0 w 1972990"/>
                <a:gd name="connsiteY3" fmla="*/ 522694 h 593354"/>
                <a:gd name="connsiteX4" fmla="*/ 252028 w 1972990"/>
                <a:gd name="connsiteY4" fmla="*/ 270666 h 593354"/>
                <a:gd name="connsiteX5" fmla="*/ 0 w 1972990"/>
                <a:gd name="connsiteY5" fmla="*/ 18638 h 593354"/>
                <a:gd name="connsiteX0" fmla="*/ 0 w 1954353"/>
                <a:gd name="connsiteY0" fmla="*/ 18638 h 556079"/>
                <a:gd name="connsiteX1" fmla="*/ 1954350 w 1954353"/>
                <a:gd name="connsiteY1" fmla="*/ 0 h 556079"/>
                <a:gd name="connsiteX2" fmla="*/ 1954353 w 1954353"/>
                <a:gd name="connsiteY2" fmla="*/ 556079 h 556079"/>
                <a:gd name="connsiteX3" fmla="*/ 0 w 1954353"/>
                <a:gd name="connsiteY3" fmla="*/ 522694 h 556079"/>
                <a:gd name="connsiteX4" fmla="*/ 252028 w 1954353"/>
                <a:gd name="connsiteY4" fmla="*/ 270666 h 556079"/>
                <a:gd name="connsiteX5" fmla="*/ 0 w 1954353"/>
                <a:gd name="connsiteY5" fmla="*/ 18638 h 556079"/>
                <a:gd name="connsiteX0" fmla="*/ 0 w 1954353"/>
                <a:gd name="connsiteY0" fmla="*/ 18638 h 522695"/>
                <a:gd name="connsiteX1" fmla="*/ 1954350 w 1954353"/>
                <a:gd name="connsiteY1" fmla="*/ 0 h 522695"/>
                <a:gd name="connsiteX2" fmla="*/ 1954353 w 1954353"/>
                <a:gd name="connsiteY2" fmla="*/ 500167 h 522695"/>
                <a:gd name="connsiteX3" fmla="*/ 0 w 1954353"/>
                <a:gd name="connsiteY3" fmla="*/ 522694 h 522695"/>
                <a:gd name="connsiteX4" fmla="*/ 252028 w 1954353"/>
                <a:gd name="connsiteY4" fmla="*/ 270666 h 522695"/>
                <a:gd name="connsiteX5" fmla="*/ 0 w 1954353"/>
                <a:gd name="connsiteY5" fmla="*/ 18638 h 522695"/>
                <a:gd name="connsiteX0" fmla="*/ 0 w 1954350"/>
                <a:gd name="connsiteY0" fmla="*/ 18638 h 537442"/>
                <a:gd name="connsiteX1" fmla="*/ 1954350 w 1954350"/>
                <a:gd name="connsiteY1" fmla="*/ 0 h 537442"/>
                <a:gd name="connsiteX2" fmla="*/ 1898440 w 1954350"/>
                <a:gd name="connsiteY2" fmla="*/ 537442 h 537442"/>
                <a:gd name="connsiteX3" fmla="*/ 0 w 1954350"/>
                <a:gd name="connsiteY3" fmla="*/ 522694 h 537442"/>
                <a:gd name="connsiteX4" fmla="*/ 252028 w 1954350"/>
                <a:gd name="connsiteY4" fmla="*/ 270666 h 537442"/>
                <a:gd name="connsiteX5" fmla="*/ 0 w 1954350"/>
                <a:gd name="connsiteY5" fmla="*/ 18638 h 537442"/>
                <a:gd name="connsiteX0" fmla="*/ 0 w 1954353"/>
                <a:gd name="connsiteY0" fmla="*/ 18638 h 537442"/>
                <a:gd name="connsiteX1" fmla="*/ 1954350 w 1954353"/>
                <a:gd name="connsiteY1" fmla="*/ 0 h 537442"/>
                <a:gd name="connsiteX2" fmla="*/ 1954353 w 1954353"/>
                <a:gd name="connsiteY2" fmla="*/ 537442 h 537442"/>
                <a:gd name="connsiteX3" fmla="*/ 0 w 1954353"/>
                <a:gd name="connsiteY3" fmla="*/ 522694 h 537442"/>
                <a:gd name="connsiteX4" fmla="*/ 252028 w 1954353"/>
                <a:gd name="connsiteY4" fmla="*/ 270666 h 537442"/>
                <a:gd name="connsiteX5" fmla="*/ 0 w 1954353"/>
                <a:gd name="connsiteY5" fmla="*/ 18638 h 537442"/>
                <a:gd name="connsiteX0" fmla="*/ 0 w 1954353"/>
                <a:gd name="connsiteY0" fmla="*/ 18638 h 556079"/>
                <a:gd name="connsiteX1" fmla="*/ 1954350 w 1954353"/>
                <a:gd name="connsiteY1" fmla="*/ 0 h 556079"/>
                <a:gd name="connsiteX2" fmla="*/ 1954353 w 1954353"/>
                <a:gd name="connsiteY2" fmla="*/ 556079 h 556079"/>
                <a:gd name="connsiteX3" fmla="*/ 0 w 1954353"/>
                <a:gd name="connsiteY3" fmla="*/ 522694 h 556079"/>
                <a:gd name="connsiteX4" fmla="*/ 252028 w 1954353"/>
                <a:gd name="connsiteY4" fmla="*/ 270666 h 556079"/>
                <a:gd name="connsiteX5" fmla="*/ 0 w 1954353"/>
                <a:gd name="connsiteY5" fmla="*/ 18638 h 556079"/>
                <a:gd name="connsiteX0" fmla="*/ 0 w 1991627"/>
                <a:gd name="connsiteY0" fmla="*/ 18638 h 537442"/>
                <a:gd name="connsiteX1" fmla="*/ 1954350 w 1991627"/>
                <a:gd name="connsiteY1" fmla="*/ 0 h 537442"/>
                <a:gd name="connsiteX2" fmla="*/ 1991627 w 1991627"/>
                <a:gd name="connsiteY2" fmla="*/ 537442 h 537442"/>
                <a:gd name="connsiteX3" fmla="*/ 0 w 1991627"/>
                <a:gd name="connsiteY3" fmla="*/ 522694 h 537442"/>
                <a:gd name="connsiteX4" fmla="*/ 252028 w 1991627"/>
                <a:gd name="connsiteY4" fmla="*/ 270666 h 537442"/>
                <a:gd name="connsiteX5" fmla="*/ 0 w 1991627"/>
                <a:gd name="connsiteY5" fmla="*/ 18638 h 537442"/>
                <a:gd name="connsiteX0" fmla="*/ 0 w 1954353"/>
                <a:gd name="connsiteY0" fmla="*/ 18638 h 556079"/>
                <a:gd name="connsiteX1" fmla="*/ 1954350 w 1954353"/>
                <a:gd name="connsiteY1" fmla="*/ 0 h 556079"/>
                <a:gd name="connsiteX2" fmla="*/ 1954353 w 1954353"/>
                <a:gd name="connsiteY2" fmla="*/ 556079 h 556079"/>
                <a:gd name="connsiteX3" fmla="*/ 0 w 1954353"/>
                <a:gd name="connsiteY3" fmla="*/ 522694 h 556079"/>
                <a:gd name="connsiteX4" fmla="*/ 252028 w 1954353"/>
                <a:gd name="connsiteY4" fmla="*/ 270666 h 556079"/>
                <a:gd name="connsiteX5" fmla="*/ 0 w 1954353"/>
                <a:gd name="connsiteY5" fmla="*/ 18638 h 55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4353" h="556079">
                  <a:moveTo>
                    <a:pt x="0" y="18638"/>
                  </a:moveTo>
                  <a:lnTo>
                    <a:pt x="1954350" y="0"/>
                  </a:lnTo>
                  <a:cubicBezTo>
                    <a:pt x="1954350" y="172935"/>
                    <a:pt x="1954353" y="383144"/>
                    <a:pt x="1954353" y="556079"/>
                  </a:cubicBezTo>
                  <a:lnTo>
                    <a:pt x="0" y="522694"/>
                  </a:lnTo>
                  <a:lnTo>
                    <a:pt x="252028" y="270666"/>
                  </a:lnTo>
                  <a:lnTo>
                    <a:pt x="0" y="18638"/>
                  </a:lnTo>
                  <a:close/>
                </a:path>
              </a:pathLst>
            </a:cu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1400" b="1" i="0" u="none">
                  <a:solidFill>
                    <a:schemeClr val="bg1">
                      <a:lumMod val="65000"/>
                    </a:schemeClr>
                  </a:solidFill>
                  <a:latin typeface="Tahoma" pitchFamily="34" charset="0"/>
                  <a:ea typeface="Tahoma" pitchFamily="34" charset="0"/>
                  <a:cs typeface="Tahoma" pitchFamily="34" charset="0"/>
                </a:rPr>
                <a:t>FOLLOW-UP</a:t>
              </a:r>
              <a:endParaRPr lang="en" sz="1400" b="1">
                <a:solidFill>
                  <a:schemeClr val="bg1">
                    <a:lumMod val="65000"/>
                  </a:schemeClr>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2852310621"/>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457200" y="1524000"/>
            <a:ext cx="8686800" cy="4525963"/>
          </a:xfrm>
        </p:spPr>
        <p:txBody>
          <a:bodyPr>
            <a:normAutofit/>
          </a:bodyPr>
          <a:lstStyle/>
          <a:p>
            <a:pPr algn="l" rtl="0">
              <a:lnSpc>
                <a:spcPct val="80000"/>
              </a:lnSpc>
            </a:pPr>
            <a:endParaRPr lang="en" sz="1800" dirty="0"/>
          </a:p>
          <a:p>
            <a:pPr algn="l" rtl="0">
              <a:lnSpc>
                <a:spcPct val="90000"/>
              </a:lnSpc>
            </a:pPr>
            <a:r>
              <a:rPr lang="en" sz="1800" b="1" i="0" u="none" dirty="0"/>
              <a:t>Logo</a:t>
            </a:r>
            <a:r>
              <a:rPr lang="en" sz="1800" b="0" i="0" u="none" dirty="0"/>
              <a:t> on all award diplomas</a:t>
            </a:r>
          </a:p>
          <a:p>
            <a:pPr algn="l" rtl="0">
              <a:lnSpc>
                <a:spcPct val="90000"/>
              </a:lnSpc>
            </a:pPr>
            <a:endParaRPr lang="en" sz="1800" dirty="0"/>
          </a:p>
          <a:p>
            <a:pPr algn="l" rtl="0">
              <a:lnSpc>
                <a:spcPct val="90000"/>
              </a:lnSpc>
            </a:pPr>
            <a:r>
              <a:rPr lang="en" sz="1800" b="0" i="0" u="none" dirty="0"/>
              <a:t>offering </a:t>
            </a:r>
            <a:r>
              <a:rPr lang="en" sz="1800" b="1" i="0" u="none" dirty="0"/>
              <a:t>special prizes</a:t>
            </a:r>
            <a:r>
              <a:rPr lang="en" sz="1800" b="0" i="0" u="none" dirty="0"/>
              <a:t>, on the brand’s platform, for example:</a:t>
            </a:r>
          </a:p>
          <a:p>
            <a:pPr lvl="2" algn="l" rtl="0">
              <a:spcBef>
                <a:spcPts val="1200"/>
              </a:spcBef>
            </a:pPr>
            <a:r>
              <a:rPr lang="en" b="0" i="0" u="none" dirty="0"/>
              <a:t>The most creative performer (singer/band member)</a:t>
            </a:r>
          </a:p>
          <a:p>
            <a:pPr lvl="2" algn="l" rtl="0">
              <a:spcBef>
                <a:spcPts val="1200"/>
              </a:spcBef>
            </a:pPr>
            <a:r>
              <a:rPr lang="en" b="0" i="0" u="none" dirty="0"/>
              <a:t>The most popular singer </a:t>
            </a:r>
          </a:p>
          <a:p>
            <a:pPr lvl="2" algn="l" rtl="0">
              <a:spcBef>
                <a:spcPts val="1200"/>
              </a:spcBef>
            </a:pPr>
            <a:r>
              <a:rPr lang="en" b="0" i="0" u="none" dirty="0"/>
              <a:t>The best team message and/or logo </a:t>
            </a:r>
            <a:endParaRPr lang="en" dirty="0"/>
          </a:p>
          <a:p>
            <a:pPr lvl="2" algn="l" rtl="0">
              <a:spcBef>
                <a:spcPts val="1200"/>
              </a:spcBef>
            </a:pPr>
            <a:endParaRPr lang="en" sz="1800" dirty="0" smtClean="0"/>
          </a:p>
          <a:p>
            <a:pPr algn="l" rtl="0">
              <a:lnSpc>
                <a:spcPct val="80000"/>
              </a:lnSpc>
            </a:pPr>
            <a:r>
              <a:rPr lang="en" sz="1800" b="1" i="0" u="none" dirty="0"/>
              <a:t>Special prizes </a:t>
            </a:r>
            <a:r>
              <a:rPr lang="en" sz="1800" b="0" i="0" u="none" dirty="0"/>
              <a:t>offered by </a:t>
            </a:r>
            <a:r>
              <a:rPr lang="en" sz="1800" b="0" i="0" u="none" dirty="0" smtClean="0"/>
              <a:t>the brand</a:t>
            </a:r>
            <a:endParaRPr lang="en" sz="1800" dirty="0"/>
          </a:p>
        </p:txBody>
      </p:sp>
      <p:sp>
        <p:nvSpPr>
          <p:cNvPr id="2" name="Title 1"/>
          <p:cNvSpPr>
            <a:spLocks noGrp="1"/>
          </p:cNvSpPr>
          <p:nvPr>
            <p:ph type="title" idx="4294967295"/>
          </p:nvPr>
        </p:nvSpPr>
        <p:spPr>
          <a:xfrm>
            <a:off x="251012" y="407894"/>
            <a:ext cx="6835588" cy="457200"/>
          </a:xfrm>
        </p:spPr>
        <p:txBody>
          <a:bodyPr/>
          <a:lstStyle/>
          <a:p>
            <a:pPr algn="l" rtl="0"/>
            <a:r>
              <a:rPr lang="en" b="1" i="0" u="none">
                <a:solidFill>
                  <a:schemeClr val="bg1"/>
                </a:solidFill>
              </a:rPr>
              <a:t>Event promotion / part 2</a:t>
            </a:r>
            <a:endParaRPr lang="en" b="1" dirty="0">
              <a:solidFill>
                <a:schemeClr val="bg1"/>
              </a:solidFill>
            </a:endParaRPr>
          </a:p>
        </p:txBody>
      </p:sp>
      <p:sp>
        <p:nvSpPr>
          <p:cNvPr id="16" name="Rectangle 15"/>
          <p:cNvSpPr/>
          <p:nvPr/>
        </p:nvSpPr>
        <p:spPr>
          <a:xfrm>
            <a:off x="7315200" y="5943600"/>
            <a:ext cx="16002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grpSp>
        <p:nvGrpSpPr>
          <p:cNvPr id="10" name="Group 9"/>
          <p:cNvGrpSpPr/>
          <p:nvPr/>
        </p:nvGrpSpPr>
        <p:grpSpPr>
          <a:xfrm>
            <a:off x="73149" y="6178320"/>
            <a:ext cx="5104835" cy="440039"/>
            <a:chOff x="3276220" y="983297"/>
            <a:chExt cx="6451015" cy="556080"/>
          </a:xfrm>
        </p:grpSpPr>
        <p:sp>
          <p:nvSpPr>
            <p:cNvPr id="17" name="Pentagon 16"/>
            <p:cNvSpPr/>
            <p:nvPr/>
          </p:nvSpPr>
          <p:spPr>
            <a:xfrm>
              <a:off x="3276220" y="998047"/>
              <a:ext cx="2411217" cy="509242"/>
            </a:xfrm>
            <a:prstGeom prst="homePlat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1400" b="1" i="0" u="none">
                  <a:solidFill>
                    <a:schemeClr val="bg1">
                      <a:lumMod val="65000"/>
                    </a:schemeClr>
                  </a:solidFill>
                  <a:latin typeface="Tahoma" pitchFamily="34" charset="0"/>
                  <a:ea typeface="Tahoma" pitchFamily="34" charset="0"/>
                  <a:cs typeface="Tahoma" pitchFamily="34" charset="0"/>
                </a:rPr>
                <a:t>PRE-EVENT</a:t>
              </a:r>
              <a:endParaRPr lang="en" sz="1400" b="1">
                <a:solidFill>
                  <a:schemeClr val="bg1">
                    <a:lumMod val="65000"/>
                  </a:schemeClr>
                </a:solidFill>
                <a:latin typeface="Tahoma" pitchFamily="34" charset="0"/>
                <a:ea typeface="Tahoma" pitchFamily="34" charset="0"/>
                <a:cs typeface="Tahoma" pitchFamily="34" charset="0"/>
              </a:endParaRPr>
            </a:p>
          </p:txBody>
        </p:sp>
        <p:sp>
          <p:nvSpPr>
            <p:cNvPr id="18" name="Chevron 17"/>
            <p:cNvSpPr/>
            <p:nvPr/>
          </p:nvSpPr>
          <p:spPr>
            <a:xfrm>
              <a:off x="5591143" y="1003233"/>
              <a:ext cx="2305944" cy="504056"/>
            </a:xfrm>
            <a:prstGeom prst="chevron">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1400" b="1" i="0" u="none">
                  <a:solidFill>
                    <a:schemeClr val="bg1"/>
                  </a:solidFill>
                  <a:latin typeface="Tahoma" pitchFamily="34" charset="0"/>
                  <a:ea typeface="Tahoma" pitchFamily="34" charset="0"/>
                  <a:cs typeface="Tahoma" pitchFamily="34" charset="0"/>
                </a:rPr>
                <a:t>EVENT</a:t>
              </a:r>
              <a:endParaRPr lang="en" sz="1400" b="1">
                <a:solidFill>
                  <a:schemeClr val="bg1"/>
                </a:solidFill>
                <a:latin typeface="Tahoma" pitchFamily="34" charset="0"/>
                <a:ea typeface="Tahoma" pitchFamily="34" charset="0"/>
                <a:cs typeface="Tahoma" pitchFamily="34" charset="0"/>
              </a:endParaRPr>
            </a:p>
          </p:txBody>
        </p:sp>
        <p:sp>
          <p:nvSpPr>
            <p:cNvPr id="19" name="Chevron 8"/>
            <p:cNvSpPr/>
            <p:nvPr/>
          </p:nvSpPr>
          <p:spPr>
            <a:xfrm>
              <a:off x="7772882" y="983297"/>
              <a:ext cx="1954353" cy="556080"/>
            </a:xfrm>
            <a:custGeom>
              <a:avLst/>
              <a:gdLst>
                <a:gd name="connsiteX0" fmla="*/ 0 w 1187624"/>
                <a:gd name="connsiteY0" fmla="*/ 0 h 504056"/>
                <a:gd name="connsiteX1" fmla="*/ 935596 w 1187624"/>
                <a:gd name="connsiteY1" fmla="*/ 0 h 504056"/>
                <a:gd name="connsiteX2" fmla="*/ 1187624 w 1187624"/>
                <a:gd name="connsiteY2" fmla="*/ 252028 h 504056"/>
                <a:gd name="connsiteX3" fmla="*/ 935596 w 1187624"/>
                <a:gd name="connsiteY3" fmla="*/ 504056 h 504056"/>
                <a:gd name="connsiteX4" fmla="*/ 0 w 1187624"/>
                <a:gd name="connsiteY4" fmla="*/ 504056 h 504056"/>
                <a:gd name="connsiteX5" fmla="*/ 252028 w 1187624"/>
                <a:gd name="connsiteY5" fmla="*/ 252028 h 504056"/>
                <a:gd name="connsiteX6" fmla="*/ 0 w 1187624"/>
                <a:gd name="connsiteY6" fmla="*/ 0 h 504056"/>
                <a:gd name="connsiteX0" fmla="*/ 0 w 1187624"/>
                <a:gd name="connsiteY0" fmla="*/ 0 h 504056"/>
                <a:gd name="connsiteX1" fmla="*/ 1171570 w 1187624"/>
                <a:gd name="connsiteY1" fmla="*/ 0 h 504056"/>
                <a:gd name="connsiteX2" fmla="*/ 1187624 w 1187624"/>
                <a:gd name="connsiteY2" fmla="*/ 252028 h 504056"/>
                <a:gd name="connsiteX3" fmla="*/ 935596 w 1187624"/>
                <a:gd name="connsiteY3" fmla="*/ 504056 h 504056"/>
                <a:gd name="connsiteX4" fmla="*/ 0 w 1187624"/>
                <a:gd name="connsiteY4" fmla="*/ 504056 h 504056"/>
                <a:gd name="connsiteX5" fmla="*/ 252028 w 1187624"/>
                <a:gd name="connsiteY5" fmla="*/ 252028 h 504056"/>
                <a:gd name="connsiteX6" fmla="*/ 0 w 1187624"/>
                <a:gd name="connsiteY6" fmla="*/ 0 h 504056"/>
                <a:gd name="connsiteX0" fmla="*/ 0 w 1187624"/>
                <a:gd name="connsiteY0" fmla="*/ 0 h 518804"/>
                <a:gd name="connsiteX1" fmla="*/ 1171570 w 1187624"/>
                <a:gd name="connsiteY1" fmla="*/ 0 h 518804"/>
                <a:gd name="connsiteX2" fmla="*/ 1187624 w 1187624"/>
                <a:gd name="connsiteY2" fmla="*/ 252028 h 518804"/>
                <a:gd name="connsiteX3" fmla="*/ 1186319 w 1187624"/>
                <a:gd name="connsiteY3" fmla="*/ 518804 h 518804"/>
                <a:gd name="connsiteX4" fmla="*/ 0 w 1187624"/>
                <a:gd name="connsiteY4" fmla="*/ 504056 h 518804"/>
                <a:gd name="connsiteX5" fmla="*/ 252028 w 1187624"/>
                <a:gd name="connsiteY5" fmla="*/ 252028 h 518804"/>
                <a:gd name="connsiteX6" fmla="*/ 0 w 1187624"/>
                <a:gd name="connsiteY6" fmla="*/ 0 h 518804"/>
                <a:gd name="connsiteX0" fmla="*/ 0 w 1186319"/>
                <a:gd name="connsiteY0" fmla="*/ 0 h 518804"/>
                <a:gd name="connsiteX1" fmla="*/ 1171570 w 1186319"/>
                <a:gd name="connsiteY1" fmla="*/ 0 h 518804"/>
                <a:gd name="connsiteX2" fmla="*/ 1186319 w 1186319"/>
                <a:gd name="connsiteY2" fmla="*/ 518804 h 518804"/>
                <a:gd name="connsiteX3" fmla="*/ 0 w 1186319"/>
                <a:gd name="connsiteY3" fmla="*/ 504056 h 518804"/>
                <a:gd name="connsiteX4" fmla="*/ 252028 w 1186319"/>
                <a:gd name="connsiteY4" fmla="*/ 252028 h 518804"/>
                <a:gd name="connsiteX5" fmla="*/ 0 w 1186319"/>
                <a:gd name="connsiteY5" fmla="*/ 0 h 518804"/>
                <a:gd name="connsiteX0" fmla="*/ 0 w 1186319"/>
                <a:gd name="connsiteY0" fmla="*/ 0 h 518804"/>
                <a:gd name="connsiteX1" fmla="*/ 1171570 w 1186319"/>
                <a:gd name="connsiteY1" fmla="*/ 0 h 518804"/>
                <a:gd name="connsiteX2" fmla="*/ 1186319 w 1186319"/>
                <a:gd name="connsiteY2" fmla="*/ 518804 h 518804"/>
                <a:gd name="connsiteX3" fmla="*/ 0 w 1186319"/>
                <a:gd name="connsiteY3" fmla="*/ 504056 h 518804"/>
                <a:gd name="connsiteX4" fmla="*/ 252028 w 1186319"/>
                <a:gd name="connsiteY4" fmla="*/ 252028 h 518804"/>
                <a:gd name="connsiteX5" fmla="*/ 0 w 1186319"/>
                <a:gd name="connsiteY5" fmla="*/ 0 h 518804"/>
                <a:gd name="connsiteX0" fmla="*/ 0 w 1171571"/>
                <a:gd name="connsiteY0" fmla="*/ 0 h 518804"/>
                <a:gd name="connsiteX1" fmla="*/ 1171570 w 1171571"/>
                <a:gd name="connsiteY1" fmla="*/ 0 h 518804"/>
                <a:gd name="connsiteX2" fmla="*/ 1171571 w 1171571"/>
                <a:gd name="connsiteY2" fmla="*/ 518804 h 518804"/>
                <a:gd name="connsiteX3" fmla="*/ 0 w 1171571"/>
                <a:gd name="connsiteY3" fmla="*/ 504056 h 518804"/>
                <a:gd name="connsiteX4" fmla="*/ 252028 w 1171571"/>
                <a:gd name="connsiteY4" fmla="*/ 252028 h 518804"/>
                <a:gd name="connsiteX5" fmla="*/ 0 w 1171571"/>
                <a:gd name="connsiteY5" fmla="*/ 0 h 518804"/>
                <a:gd name="connsiteX0" fmla="*/ 0 w 1171571"/>
                <a:gd name="connsiteY0" fmla="*/ 0 h 518804"/>
                <a:gd name="connsiteX1" fmla="*/ 1171570 w 1171571"/>
                <a:gd name="connsiteY1" fmla="*/ 0 h 518804"/>
                <a:gd name="connsiteX2" fmla="*/ 1171571 w 1171571"/>
                <a:gd name="connsiteY2" fmla="*/ 518804 h 518804"/>
                <a:gd name="connsiteX3" fmla="*/ 0 w 1171571"/>
                <a:gd name="connsiteY3" fmla="*/ 504056 h 518804"/>
                <a:gd name="connsiteX4" fmla="*/ 252028 w 1171571"/>
                <a:gd name="connsiteY4" fmla="*/ 252028 h 518804"/>
                <a:gd name="connsiteX5" fmla="*/ 0 w 1171571"/>
                <a:gd name="connsiteY5" fmla="*/ 0 h 518804"/>
                <a:gd name="connsiteX0" fmla="*/ 0 w 2028901"/>
                <a:gd name="connsiteY0" fmla="*/ 0 h 518804"/>
                <a:gd name="connsiteX1" fmla="*/ 2028901 w 2028901"/>
                <a:gd name="connsiteY1" fmla="*/ 18637 h 518804"/>
                <a:gd name="connsiteX2" fmla="*/ 1171571 w 2028901"/>
                <a:gd name="connsiteY2" fmla="*/ 518804 h 518804"/>
                <a:gd name="connsiteX3" fmla="*/ 0 w 2028901"/>
                <a:gd name="connsiteY3" fmla="*/ 504056 h 518804"/>
                <a:gd name="connsiteX4" fmla="*/ 252028 w 2028901"/>
                <a:gd name="connsiteY4" fmla="*/ 252028 h 518804"/>
                <a:gd name="connsiteX5" fmla="*/ 0 w 2028901"/>
                <a:gd name="connsiteY5" fmla="*/ 0 h 518804"/>
                <a:gd name="connsiteX0" fmla="*/ 0 w 1730699"/>
                <a:gd name="connsiteY0" fmla="*/ 0 h 518804"/>
                <a:gd name="connsiteX1" fmla="*/ 1730699 w 1730699"/>
                <a:gd name="connsiteY1" fmla="*/ 18637 h 518804"/>
                <a:gd name="connsiteX2" fmla="*/ 1171571 w 1730699"/>
                <a:gd name="connsiteY2" fmla="*/ 518804 h 518804"/>
                <a:gd name="connsiteX3" fmla="*/ 0 w 1730699"/>
                <a:gd name="connsiteY3" fmla="*/ 504056 h 518804"/>
                <a:gd name="connsiteX4" fmla="*/ 252028 w 1730699"/>
                <a:gd name="connsiteY4" fmla="*/ 252028 h 518804"/>
                <a:gd name="connsiteX5" fmla="*/ 0 w 1730699"/>
                <a:gd name="connsiteY5" fmla="*/ 0 h 518804"/>
                <a:gd name="connsiteX0" fmla="*/ 0 w 1954350"/>
                <a:gd name="connsiteY0" fmla="*/ 18638 h 537442"/>
                <a:gd name="connsiteX1" fmla="*/ 1954350 w 1954350"/>
                <a:gd name="connsiteY1" fmla="*/ 0 h 537442"/>
                <a:gd name="connsiteX2" fmla="*/ 1171571 w 1954350"/>
                <a:gd name="connsiteY2" fmla="*/ 537442 h 537442"/>
                <a:gd name="connsiteX3" fmla="*/ 0 w 1954350"/>
                <a:gd name="connsiteY3" fmla="*/ 522694 h 537442"/>
                <a:gd name="connsiteX4" fmla="*/ 252028 w 1954350"/>
                <a:gd name="connsiteY4" fmla="*/ 270666 h 537442"/>
                <a:gd name="connsiteX5" fmla="*/ 0 w 1954350"/>
                <a:gd name="connsiteY5" fmla="*/ 18638 h 537442"/>
                <a:gd name="connsiteX0" fmla="*/ 0 w 1972990"/>
                <a:gd name="connsiteY0" fmla="*/ 18638 h 522695"/>
                <a:gd name="connsiteX1" fmla="*/ 1954350 w 1972990"/>
                <a:gd name="connsiteY1" fmla="*/ 0 h 522695"/>
                <a:gd name="connsiteX2" fmla="*/ 1972990 w 1972990"/>
                <a:gd name="connsiteY2" fmla="*/ 518804 h 522695"/>
                <a:gd name="connsiteX3" fmla="*/ 0 w 1972990"/>
                <a:gd name="connsiteY3" fmla="*/ 522694 h 522695"/>
                <a:gd name="connsiteX4" fmla="*/ 252028 w 1972990"/>
                <a:gd name="connsiteY4" fmla="*/ 270666 h 522695"/>
                <a:gd name="connsiteX5" fmla="*/ 0 w 1972990"/>
                <a:gd name="connsiteY5" fmla="*/ 18638 h 522695"/>
                <a:gd name="connsiteX0" fmla="*/ 0 w 1972990"/>
                <a:gd name="connsiteY0" fmla="*/ 18638 h 556078"/>
                <a:gd name="connsiteX1" fmla="*/ 1954350 w 1972990"/>
                <a:gd name="connsiteY1" fmla="*/ 0 h 556078"/>
                <a:gd name="connsiteX2" fmla="*/ 1972990 w 1972990"/>
                <a:gd name="connsiteY2" fmla="*/ 556078 h 556078"/>
                <a:gd name="connsiteX3" fmla="*/ 0 w 1972990"/>
                <a:gd name="connsiteY3" fmla="*/ 522694 h 556078"/>
                <a:gd name="connsiteX4" fmla="*/ 252028 w 1972990"/>
                <a:gd name="connsiteY4" fmla="*/ 270666 h 556078"/>
                <a:gd name="connsiteX5" fmla="*/ 0 w 1972990"/>
                <a:gd name="connsiteY5" fmla="*/ 18638 h 556078"/>
                <a:gd name="connsiteX0" fmla="*/ 0 w 1991627"/>
                <a:gd name="connsiteY0" fmla="*/ 18638 h 574716"/>
                <a:gd name="connsiteX1" fmla="*/ 1954350 w 1991627"/>
                <a:gd name="connsiteY1" fmla="*/ 0 h 574716"/>
                <a:gd name="connsiteX2" fmla="*/ 1991627 w 1991627"/>
                <a:gd name="connsiteY2" fmla="*/ 574716 h 574716"/>
                <a:gd name="connsiteX3" fmla="*/ 0 w 1991627"/>
                <a:gd name="connsiteY3" fmla="*/ 522694 h 574716"/>
                <a:gd name="connsiteX4" fmla="*/ 252028 w 1991627"/>
                <a:gd name="connsiteY4" fmla="*/ 270666 h 574716"/>
                <a:gd name="connsiteX5" fmla="*/ 0 w 1991627"/>
                <a:gd name="connsiteY5" fmla="*/ 18638 h 574716"/>
                <a:gd name="connsiteX0" fmla="*/ 0 w 1972990"/>
                <a:gd name="connsiteY0" fmla="*/ 18638 h 593354"/>
                <a:gd name="connsiteX1" fmla="*/ 1954350 w 1972990"/>
                <a:gd name="connsiteY1" fmla="*/ 0 h 593354"/>
                <a:gd name="connsiteX2" fmla="*/ 1972990 w 1972990"/>
                <a:gd name="connsiteY2" fmla="*/ 593354 h 593354"/>
                <a:gd name="connsiteX3" fmla="*/ 0 w 1972990"/>
                <a:gd name="connsiteY3" fmla="*/ 522694 h 593354"/>
                <a:gd name="connsiteX4" fmla="*/ 252028 w 1972990"/>
                <a:gd name="connsiteY4" fmla="*/ 270666 h 593354"/>
                <a:gd name="connsiteX5" fmla="*/ 0 w 1972990"/>
                <a:gd name="connsiteY5" fmla="*/ 18638 h 593354"/>
                <a:gd name="connsiteX0" fmla="*/ 0 w 1954353"/>
                <a:gd name="connsiteY0" fmla="*/ 18638 h 556079"/>
                <a:gd name="connsiteX1" fmla="*/ 1954350 w 1954353"/>
                <a:gd name="connsiteY1" fmla="*/ 0 h 556079"/>
                <a:gd name="connsiteX2" fmla="*/ 1954353 w 1954353"/>
                <a:gd name="connsiteY2" fmla="*/ 556079 h 556079"/>
                <a:gd name="connsiteX3" fmla="*/ 0 w 1954353"/>
                <a:gd name="connsiteY3" fmla="*/ 522694 h 556079"/>
                <a:gd name="connsiteX4" fmla="*/ 252028 w 1954353"/>
                <a:gd name="connsiteY4" fmla="*/ 270666 h 556079"/>
                <a:gd name="connsiteX5" fmla="*/ 0 w 1954353"/>
                <a:gd name="connsiteY5" fmla="*/ 18638 h 556079"/>
                <a:gd name="connsiteX0" fmla="*/ 0 w 1954353"/>
                <a:gd name="connsiteY0" fmla="*/ 18638 h 522695"/>
                <a:gd name="connsiteX1" fmla="*/ 1954350 w 1954353"/>
                <a:gd name="connsiteY1" fmla="*/ 0 h 522695"/>
                <a:gd name="connsiteX2" fmla="*/ 1954353 w 1954353"/>
                <a:gd name="connsiteY2" fmla="*/ 500167 h 522695"/>
                <a:gd name="connsiteX3" fmla="*/ 0 w 1954353"/>
                <a:gd name="connsiteY3" fmla="*/ 522694 h 522695"/>
                <a:gd name="connsiteX4" fmla="*/ 252028 w 1954353"/>
                <a:gd name="connsiteY4" fmla="*/ 270666 h 522695"/>
                <a:gd name="connsiteX5" fmla="*/ 0 w 1954353"/>
                <a:gd name="connsiteY5" fmla="*/ 18638 h 522695"/>
                <a:gd name="connsiteX0" fmla="*/ 0 w 1954350"/>
                <a:gd name="connsiteY0" fmla="*/ 18638 h 537442"/>
                <a:gd name="connsiteX1" fmla="*/ 1954350 w 1954350"/>
                <a:gd name="connsiteY1" fmla="*/ 0 h 537442"/>
                <a:gd name="connsiteX2" fmla="*/ 1898440 w 1954350"/>
                <a:gd name="connsiteY2" fmla="*/ 537442 h 537442"/>
                <a:gd name="connsiteX3" fmla="*/ 0 w 1954350"/>
                <a:gd name="connsiteY3" fmla="*/ 522694 h 537442"/>
                <a:gd name="connsiteX4" fmla="*/ 252028 w 1954350"/>
                <a:gd name="connsiteY4" fmla="*/ 270666 h 537442"/>
                <a:gd name="connsiteX5" fmla="*/ 0 w 1954350"/>
                <a:gd name="connsiteY5" fmla="*/ 18638 h 537442"/>
                <a:gd name="connsiteX0" fmla="*/ 0 w 1954353"/>
                <a:gd name="connsiteY0" fmla="*/ 18638 h 537442"/>
                <a:gd name="connsiteX1" fmla="*/ 1954350 w 1954353"/>
                <a:gd name="connsiteY1" fmla="*/ 0 h 537442"/>
                <a:gd name="connsiteX2" fmla="*/ 1954353 w 1954353"/>
                <a:gd name="connsiteY2" fmla="*/ 537442 h 537442"/>
                <a:gd name="connsiteX3" fmla="*/ 0 w 1954353"/>
                <a:gd name="connsiteY3" fmla="*/ 522694 h 537442"/>
                <a:gd name="connsiteX4" fmla="*/ 252028 w 1954353"/>
                <a:gd name="connsiteY4" fmla="*/ 270666 h 537442"/>
                <a:gd name="connsiteX5" fmla="*/ 0 w 1954353"/>
                <a:gd name="connsiteY5" fmla="*/ 18638 h 537442"/>
                <a:gd name="connsiteX0" fmla="*/ 0 w 1954353"/>
                <a:gd name="connsiteY0" fmla="*/ 18638 h 556079"/>
                <a:gd name="connsiteX1" fmla="*/ 1954350 w 1954353"/>
                <a:gd name="connsiteY1" fmla="*/ 0 h 556079"/>
                <a:gd name="connsiteX2" fmla="*/ 1954353 w 1954353"/>
                <a:gd name="connsiteY2" fmla="*/ 556079 h 556079"/>
                <a:gd name="connsiteX3" fmla="*/ 0 w 1954353"/>
                <a:gd name="connsiteY3" fmla="*/ 522694 h 556079"/>
                <a:gd name="connsiteX4" fmla="*/ 252028 w 1954353"/>
                <a:gd name="connsiteY4" fmla="*/ 270666 h 556079"/>
                <a:gd name="connsiteX5" fmla="*/ 0 w 1954353"/>
                <a:gd name="connsiteY5" fmla="*/ 18638 h 556079"/>
                <a:gd name="connsiteX0" fmla="*/ 0 w 1991627"/>
                <a:gd name="connsiteY0" fmla="*/ 18638 h 537442"/>
                <a:gd name="connsiteX1" fmla="*/ 1954350 w 1991627"/>
                <a:gd name="connsiteY1" fmla="*/ 0 h 537442"/>
                <a:gd name="connsiteX2" fmla="*/ 1991627 w 1991627"/>
                <a:gd name="connsiteY2" fmla="*/ 537442 h 537442"/>
                <a:gd name="connsiteX3" fmla="*/ 0 w 1991627"/>
                <a:gd name="connsiteY3" fmla="*/ 522694 h 537442"/>
                <a:gd name="connsiteX4" fmla="*/ 252028 w 1991627"/>
                <a:gd name="connsiteY4" fmla="*/ 270666 h 537442"/>
                <a:gd name="connsiteX5" fmla="*/ 0 w 1991627"/>
                <a:gd name="connsiteY5" fmla="*/ 18638 h 537442"/>
                <a:gd name="connsiteX0" fmla="*/ 0 w 1954353"/>
                <a:gd name="connsiteY0" fmla="*/ 18638 h 556079"/>
                <a:gd name="connsiteX1" fmla="*/ 1954350 w 1954353"/>
                <a:gd name="connsiteY1" fmla="*/ 0 h 556079"/>
                <a:gd name="connsiteX2" fmla="*/ 1954353 w 1954353"/>
                <a:gd name="connsiteY2" fmla="*/ 556079 h 556079"/>
                <a:gd name="connsiteX3" fmla="*/ 0 w 1954353"/>
                <a:gd name="connsiteY3" fmla="*/ 522694 h 556079"/>
                <a:gd name="connsiteX4" fmla="*/ 252028 w 1954353"/>
                <a:gd name="connsiteY4" fmla="*/ 270666 h 556079"/>
                <a:gd name="connsiteX5" fmla="*/ 0 w 1954353"/>
                <a:gd name="connsiteY5" fmla="*/ 18638 h 55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4353" h="556079">
                  <a:moveTo>
                    <a:pt x="0" y="18638"/>
                  </a:moveTo>
                  <a:lnTo>
                    <a:pt x="1954350" y="0"/>
                  </a:lnTo>
                  <a:cubicBezTo>
                    <a:pt x="1954350" y="172935"/>
                    <a:pt x="1954353" y="383144"/>
                    <a:pt x="1954353" y="556079"/>
                  </a:cubicBezTo>
                  <a:lnTo>
                    <a:pt x="0" y="522694"/>
                  </a:lnTo>
                  <a:lnTo>
                    <a:pt x="252028" y="270666"/>
                  </a:lnTo>
                  <a:lnTo>
                    <a:pt x="0" y="18638"/>
                  </a:lnTo>
                  <a:close/>
                </a:path>
              </a:pathLst>
            </a:cu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1400" b="1" i="0" u="none">
                  <a:solidFill>
                    <a:schemeClr val="bg1">
                      <a:lumMod val="65000"/>
                    </a:schemeClr>
                  </a:solidFill>
                  <a:latin typeface="Tahoma" pitchFamily="34" charset="0"/>
                  <a:ea typeface="Tahoma" pitchFamily="34" charset="0"/>
                  <a:cs typeface="Tahoma" pitchFamily="34" charset="0"/>
                </a:rPr>
                <a:t>FOLLOW-UP</a:t>
              </a:r>
              <a:endParaRPr lang="en" sz="1400" b="1">
                <a:solidFill>
                  <a:schemeClr val="bg1">
                    <a:lumMod val="65000"/>
                  </a:schemeClr>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2009471276"/>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457200" y="1524000"/>
            <a:ext cx="8686800" cy="4525963"/>
          </a:xfrm>
        </p:spPr>
        <p:txBody>
          <a:bodyPr>
            <a:normAutofit/>
          </a:bodyPr>
          <a:lstStyle/>
          <a:p>
            <a:pPr algn="l" rtl="0">
              <a:lnSpc>
                <a:spcPct val="80000"/>
              </a:lnSpc>
            </a:pPr>
            <a:r>
              <a:rPr lang="en" sz="1800" b="1" i="0" u="none" dirty="0">
                <a:latin typeface="+mj-lt"/>
              </a:rPr>
              <a:t>Branding banners campaign</a:t>
            </a:r>
            <a:r>
              <a:rPr lang="en" sz="1800" b="0" i="0" u="none" dirty="0">
                <a:latin typeface="+mj-lt"/>
              </a:rPr>
              <a:t>, 100,000 views</a:t>
            </a:r>
            <a:r>
              <a:rPr lang="en" sz="1800" dirty="0">
                <a:latin typeface="+mj-lt"/>
              </a:rPr>
              <a:t/>
            </a:r>
            <a:br>
              <a:rPr lang="en" sz="1800" dirty="0">
                <a:latin typeface="+mj-lt"/>
              </a:rPr>
            </a:br>
            <a:r>
              <a:rPr lang="en" sz="1800" b="0" i="0" u="none" dirty="0">
                <a:latin typeface="+mj-lt"/>
              </a:rPr>
              <a:t>thanking participants and congratulations to the Cup winners</a:t>
            </a:r>
            <a:r>
              <a:rPr lang="en" sz="1800" dirty="0">
                <a:latin typeface="+mj-lt"/>
              </a:rPr>
              <a:t/>
            </a:r>
            <a:br>
              <a:rPr lang="en" sz="1800" dirty="0">
                <a:latin typeface="+mj-lt"/>
              </a:rPr>
            </a:br>
            <a:r>
              <a:rPr lang="en" sz="1800" b="0" i="0" u="none" dirty="0">
                <a:latin typeface="+mj-lt"/>
              </a:rPr>
              <a:t>IQads.ro, SMARK.ro, 24FUN.ro, Realitatea.net, Money.ro</a:t>
            </a:r>
            <a:r>
              <a:rPr lang="en" sz="1800" dirty="0">
                <a:latin typeface="+mj-lt"/>
              </a:rPr>
              <a:t/>
            </a:r>
            <a:br>
              <a:rPr lang="en" sz="1800" dirty="0">
                <a:latin typeface="+mj-lt"/>
              </a:rPr>
            </a:br>
            <a:endParaRPr lang="en" sz="1800" dirty="0" smtClean="0">
              <a:latin typeface="+mj-lt"/>
            </a:endParaRPr>
          </a:p>
          <a:p>
            <a:pPr algn="l" rtl="0">
              <a:lnSpc>
                <a:spcPct val="80000"/>
              </a:lnSpc>
            </a:pPr>
            <a:r>
              <a:rPr lang="en" sz="1800" b="1" i="0" u="none" dirty="0">
                <a:latin typeface="+mj-lt"/>
              </a:rPr>
              <a:t>The IQads community</a:t>
            </a:r>
            <a:r>
              <a:rPr lang="en" sz="1800" dirty="0">
                <a:latin typeface="+mj-lt"/>
              </a:rPr>
              <a:t/>
            </a:r>
            <a:br>
              <a:rPr lang="en" sz="1800" dirty="0">
                <a:latin typeface="+mj-lt"/>
              </a:rPr>
            </a:br>
            <a:r>
              <a:rPr lang="en" sz="1800" b="0" i="0" u="none" dirty="0">
                <a:latin typeface="+mj-lt"/>
              </a:rPr>
              <a:t>Newsletter to the IQads community (20,000+ active members)</a:t>
            </a:r>
            <a:r>
              <a:rPr lang="en" sz="1800" dirty="0">
                <a:latin typeface="+mj-lt"/>
              </a:rPr>
              <a:t/>
            </a:r>
            <a:br>
              <a:rPr lang="en" sz="1800" dirty="0">
                <a:latin typeface="+mj-lt"/>
              </a:rPr>
            </a:br>
            <a:r>
              <a:rPr lang="en" sz="1800" b="0" i="0" u="none" dirty="0">
                <a:latin typeface="+mj-lt"/>
              </a:rPr>
              <a:t>mention of the results in the editorial newsletter</a:t>
            </a:r>
            <a:r>
              <a:rPr lang="en" sz="1800" dirty="0">
                <a:latin typeface="+mj-lt"/>
              </a:rPr>
              <a:t/>
            </a:r>
            <a:br>
              <a:rPr lang="en" sz="1800" dirty="0">
                <a:latin typeface="+mj-lt"/>
              </a:rPr>
            </a:br>
            <a:endParaRPr lang="en" sz="1800" dirty="0" smtClean="0">
              <a:latin typeface="+mj-lt"/>
            </a:endParaRPr>
          </a:p>
          <a:p>
            <a:pPr algn="l" rtl="0">
              <a:lnSpc>
                <a:spcPct val="80000"/>
              </a:lnSpc>
            </a:pPr>
            <a:r>
              <a:rPr lang="en" sz="1800" b="1" i="0" u="none" dirty="0">
                <a:latin typeface="+mj-lt"/>
              </a:rPr>
              <a:t>PR </a:t>
            </a:r>
            <a:r>
              <a:rPr lang="en" sz="1800" b="1" i="0" u="none" dirty="0" smtClean="0">
                <a:latin typeface="+mj-lt"/>
              </a:rPr>
              <a:t>for the </a:t>
            </a:r>
            <a:r>
              <a:rPr lang="en" sz="1800" b="1" i="0" u="none" dirty="0">
                <a:latin typeface="+mj-lt"/>
              </a:rPr>
              <a:t>Cup winners: </a:t>
            </a:r>
            <a:r>
              <a:rPr lang="en" sz="1800" b="0" i="0" u="none" dirty="0">
                <a:latin typeface="+mj-lt"/>
              </a:rPr>
              <a:t>press releases and news published on IQads.ro</a:t>
            </a:r>
          </a:p>
          <a:p>
            <a:pPr algn="l" rtl="0">
              <a:lnSpc>
                <a:spcPct val="80000"/>
              </a:lnSpc>
            </a:pPr>
            <a:endParaRPr lang="en" sz="1800" dirty="0" smtClean="0">
              <a:latin typeface="+mj-lt"/>
            </a:endParaRPr>
          </a:p>
          <a:p>
            <a:pPr algn="l" rtl="0">
              <a:lnSpc>
                <a:spcPct val="80000"/>
              </a:lnSpc>
            </a:pPr>
            <a:r>
              <a:rPr lang="en" sz="1800" b="1" i="0" u="none" dirty="0">
                <a:latin typeface="+mj-lt"/>
              </a:rPr>
              <a:t>Updates on social networks</a:t>
            </a:r>
            <a:r>
              <a:rPr lang="en" sz="1800" b="0" i="0" u="none" dirty="0">
                <a:latin typeface="+mj-lt"/>
              </a:rPr>
              <a:t>, tagging of cup photos, including all participants, 130.000+ fans and followers of IQads</a:t>
            </a:r>
            <a:r>
              <a:rPr lang="en" sz="1800" dirty="0">
                <a:latin typeface="+mj-lt"/>
              </a:rPr>
              <a:t/>
            </a:r>
            <a:br>
              <a:rPr lang="en" sz="1800" dirty="0">
                <a:latin typeface="+mj-lt"/>
              </a:rPr>
            </a:br>
            <a:r>
              <a:rPr lang="en" sz="1800" b="0" i="0" u="none" dirty="0">
                <a:latin typeface="+mj-lt"/>
              </a:rPr>
              <a:t>(</a:t>
            </a:r>
            <a:r>
              <a:rPr lang="en" sz="1800" b="0" i="0" u="none" dirty="0">
                <a:latin typeface="+mj-lt"/>
                <a:hlinkClick r:id="rId2"/>
              </a:rPr>
              <a:t>Fan Page IQads</a:t>
            </a:r>
            <a:r>
              <a:rPr lang="en" sz="1800" b="0" i="0" u="none" dirty="0">
                <a:latin typeface="+mj-lt"/>
              </a:rPr>
              <a:t>, </a:t>
            </a:r>
            <a:r>
              <a:rPr lang="en" sz="1800" b="0" i="0" u="none" dirty="0">
                <a:latin typeface="+mj-lt"/>
                <a:hlinkClick r:id="rId2"/>
              </a:rPr>
              <a:t>Fan Page IQads News</a:t>
            </a:r>
            <a:r>
              <a:rPr lang="en" sz="1800" b="0" i="0" u="none" dirty="0">
                <a:latin typeface="+mj-lt"/>
              </a:rPr>
              <a:t>, </a:t>
            </a:r>
            <a:r>
              <a:rPr lang="en" sz="1800" b="0" i="0" u="none" dirty="0">
                <a:latin typeface="+mj-lt"/>
                <a:hlinkClick r:id="rId3"/>
              </a:rPr>
              <a:t>Twitter IQads</a:t>
            </a:r>
            <a:r>
              <a:rPr lang="en" sz="1800" b="0" i="0" u="none" dirty="0">
                <a:latin typeface="+mj-lt"/>
              </a:rPr>
              <a:t>)</a:t>
            </a:r>
          </a:p>
          <a:p>
            <a:pPr algn="l" rtl="0">
              <a:lnSpc>
                <a:spcPct val="80000"/>
              </a:lnSpc>
            </a:pPr>
            <a:endParaRPr lang="en" sz="1800" dirty="0" smtClean="0">
              <a:latin typeface="+mj-lt"/>
            </a:endParaRPr>
          </a:p>
          <a:p>
            <a:pPr algn="l" rtl="0">
              <a:lnSpc>
                <a:spcPct val="80000"/>
              </a:lnSpc>
            </a:pPr>
            <a:r>
              <a:rPr lang="en" sz="1800" b="1" i="0" u="none" dirty="0">
                <a:latin typeface="+mj-lt"/>
              </a:rPr>
              <a:t>Making Of </a:t>
            </a:r>
            <a:r>
              <a:rPr lang="en" sz="1800" b="0" i="0" u="none" dirty="0">
                <a:latin typeface="+mj-lt"/>
              </a:rPr>
              <a:t>the Agencies Cup in Karaoke </a:t>
            </a:r>
            <a:r>
              <a:rPr lang="en" sz="1800" dirty="0" smtClean="0">
                <a:latin typeface="+mj-lt"/>
              </a:rPr>
              <a:t>+ the brand</a:t>
            </a:r>
            <a:r>
              <a:rPr lang="en" sz="1800" b="0" i="0" u="none" dirty="0" smtClean="0">
                <a:latin typeface="+mj-lt"/>
              </a:rPr>
              <a:t>: </a:t>
            </a:r>
            <a:r>
              <a:rPr lang="en" sz="1800" b="0" i="0" u="none" dirty="0">
                <a:latin typeface="+mj-lt"/>
              </a:rPr>
              <a:t>promoted on IQads + Facebook</a:t>
            </a:r>
          </a:p>
          <a:p>
            <a:pPr algn="l" rtl="0">
              <a:lnSpc>
                <a:spcPct val="80000"/>
              </a:lnSpc>
            </a:pPr>
            <a:endParaRPr lang="en" sz="1800" dirty="0">
              <a:latin typeface="+mj-lt"/>
            </a:endParaRPr>
          </a:p>
        </p:txBody>
      </p:sp>
      <p:sp>
        <p:nvSpPr>
          <p:cNvPr id="2" name="Title 1"/>
          <p:cNvSpPr>
            <a:spLocks noGrp="1"/>
          </p:cNvSpPr>
          <p:nvPr>
            <p:ph type="title" idx="4294967295"/>
          </p:nvPr>
        </p:nvSpPr>
        <p:spPr>
          <a:xfrm>
            <a:off x="251012" y="407894"/>
            <a:ext cx="6835588" cy="457200"/>
          </a:xfrm>
        </p:spPr>
        <p:txBody>
          <a:bodyPr/>
          <a:lstStyle/>
          <a:p>
            <a:pPr algn="l" rtl="0"/>
            <a:r>
              <a:rPr lang="en" b="1" i="0" u="none">
                <a:solidFill>
                  <a:schemeClr val="bg1"/>
                </a:solidFill>
              </a:rPr>
              <a:t>Post event promotion</a:t>
            </a:r>
            <a:endParaRPr lang="en" b="1" dirty="0">
              <a:solidFill>
                <a:schemeClr val="bg1"/>
              </a:solidFill>
            </a:endParaRPr>
          </a:p>
        </p:txBody>
      </p:sp>
      <p:grpSp>
        <p:nvGrpSpPr>
          <p:cNvPr id="16" name="Group 15"/>
          <p:cNvGrpSpPr/>
          <p:nvPr/>
        </p:nvGrpSpPr>
        <p:grpSpPr>
          <a:xfrm>
            <a:off x="73149" y="6178320"/>
            <a:ext cx="5409635" cy="440039"/>
            <a:chOff x="3276220" y="983297"/>
            <a:chExt cx="6836193" cy="556080"/>
          </a:xfrm>
        </p:grpSpPr>
        <p:sp>
          <p:nvSpPr>
            <p:cNvPr id="17" name="Pentagon 16"/>
            <p:cNvSpPr/>
            <p:nvPr/>
          </p:nvSpPr>
          <p:spPr>
            <a:xfrm>
              <a:off x="3276220" y="1003233"/>
              <a:ext cx="2796395" cy="498869"/>
            </a:xfrm>
            <a:prstGeom prst="homePlat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1400" b="1" i="0" u="none">
                  <a:solidFill>
                    <a:schemeClr val="bg1">
                      <a:lumMod val="65000"/>
                    </a:schemeClr>
                  </a:solidFill>
                  <a:latin typeface="Tahoma" pitchFamily="34" charset="0"/>
                  <a:ea typeface="Tahoma" pitchFamily="34" charset="0"/>
                  <a:cs typeface="Tahoma" pitchFamily="34" charset="0"/>
                </a:rPr>
                <a:t>PRE-EVENT</a:t>
              </a:r>
              <a:endParaRPr lang="en" sz="1400" b="1">
                <a:solidFill>
                  <a:schemeClr val="bg1">
                    <a:lumMod val="65000"/>
                  </a:schemeClr>
                </a:solidFill>
                <a:latin typeface="Tahoma" pitchFamily="34" charset="0"/>
                <a:ea typeface="Tahoma" pitchFamily="34" charset="0"/>
                <a:cs typeface="Tahoma" pitchFamily="34" charset="0"/>
              </a:endParaRPr>
            </a:p>
          </p:txBody>
        </p:sp>
        <p:sp>
          <p:nvSpPr>
            <p:cNvPr id="19" name="Chevron 18"/>
            <p:cNvSpPr/>
            <p:nvPr/>
          </p:nvSpPr>
          <p:spPr>
            <a:xfrm>
              <a:off x="5976320" y="1003233"/>
              <a:ext cx="2305944" cy="504056"/>
            </a:xfrm>
            <a:prstGeom prst="chevron">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1400" b="1" i="0" u="none">
                  <a:solidFill>
                    <a:schemeClr val="bg1">
                      <a:lumMod val="65000"/>
                    </a:schemeClr>
                  </a:solidFill>
                  <a:latin typeface="Tahoma" pitchFamily="34" charset="0"/>
                  <a:ea typeface="Tahoma" pitchFamily="34" charset="0"/>
                  <a:cs typeface="Tahoma" pitchFamily="34" charset="0"/>
                </a:rPr>
                <a:t>EVENT</a:t>
              </a:r>
              <a:endParaRPr lang="en" sz="1400" b="1">
                <a:solidFill>
                  <a:schemeClr val="bg1">
                    <a:lumMod val="65000"/>
                  </a:schemeClr>
                </a:solidFill>
                <a:latin typeface="Tahoma" pitchFamily="34" charset="0"/>
                <a:ea typeface="Tahoma" pitchFamily="34" charset="0"/>
                <a:cs typeface="Tahoma" pitchFamily="34" charset="0"/>
              </a:endParaRPr>
            </a:p>
          </p:txBody>
        </p:sp>
        <p:sp>
          <p:nvSpPr>
            <p:cNvPr id="20" name="Chevron 8"/>
            <p:cNvSpPr/>
            <p:nvPr/>
          </p:nvSpPr>
          <p:spPr>
            <a:xfrm>
              <a:off x="8158060" y="983297"/>
              <a:ext cx="1954353" cy="556080"/>
            </a:xfrm>
            <a:custGeom>
              <a:avLst/>
              <a:gdLst>
                <a:gd name="connsiteX0" fmla="*/ 0 w 1187624"/>
                <a:gd name="connsiteY0" fmla="*/ 0 h 504056"/>
                <a:gd name="connsiteX1" fmla="*/ 935596 w 1187624"/>
                <a:gd name="connsiteY1" fmla="*/ 0 h 504056"/>
                <a:gd name="connsiteX2" fmla="*/ 1187624 w 1187624"/>
                <a:gd name="connsiteY2" fmla="*/ 252028 h 504056"/>
                <a:gd name="connsiteX3" fmla="*/ 935596 w 1187624"/>
                <a:gd name="connsiteY3" fmla="*/ 504056 h 504056"/>
                <a:gd name="connsiteX4" fmla="*/ 0 w 1187624"/>
                <a:gd name="connsiteY4" fmla="*/ 504056 h 504056"/>
                <a:gd name="connsiteX5" fmla="*/ 252028 w 1187624"/>
                <a:gd name="connsiteY5" fmla="*/ 252028 h 504056"/>
                <a:gd name="connsiteX6" fmla="*/ 0 w 1187624"/>
                <a:gd name="connsiteY6" fmla="*/ 0 h 504056"/>
                <a:gd name="connsiteX0" fmla="*/ 0 w 1187624"/>
                <a:gd name="connsiteY0" fmla="*/ 0 h 504056"/>
                <a:gd name="connsiteX1" fmla="*/ 1171570 w 1187624"/>
                <a:gd name="connsiteY1" fmla="*/ 0 h 504056"/>
                <a:gd name="connsiteX2" fmla="*/ 1187624 w 1187624"/>
                <a:gd name="connsiteY2" fmla="*/ 252028 h 504056"/>
                <a:gd name="connsiteX3" fmla="*/ 935596 w 1187624"/>
                <a:gd name="connsiteY3" fmla="*/ 504056 h 504056"/>
                <a:gd name="connsiteX4" fmla="*/ 0 w 1187624"/>
                <a:gd name="connsiteY4" fmla="*/ 504056 h 504056"/>
                <a:gd name="connsiteX5" fmla="*/ 252028 w 1187624"/>
                <a:gd name="connsiteY5" fmla="*/ 252028 h 504056"/>
                <a:gd name="connsiteX6" fmla="*/ 0 w 1187624"/>
                <a:gd name="connsiteY6" fmla="*/ 0 h 504056"/>
                <a:gd name="connsiteX0" fmla="*/ 0 w 1187624"/>
                <a:gd name="connsiteY0" fmla="*/ 0 h 518804"/>
                <a:gd name="connsiteX1" fmla="*/ 1171570 w 1187624"/>
                <a:gd name="connsiteY1" fmla="*/ 0 h 518804"/>
                <a:gd name="connsiteX2" fmla="*/ 1187624 w 1187624"/>
                <a:gd name="connsiteY2" fmla="*/ 252028 h 518804"/>
                <a:gd name="connsiteX3" fmla="*/ 1186319 w 1187624"/>
                <a:gd name="connsiteY3" fmla="*/ 518804 h 518804"/>
                <a:gd name="connsiteX4" fmla="*/ 0 w 1187624"/>
                <a:gd name="connsiteY4" fmla="*/ 504056 h 518804"/>
                <a:gd name="connsiteX5" fmla="*/ 252028 w 1187624"/>
                <a:gd name="connsiteY5" fmla="*/ 252028 h 518804"/>
                <a:gd name="connsiteX6" fmla="*/ 0 w 1187624"/>
                <a:gd name="connsiteY6" fmla="*/ 0 h 518804"/>
                <a:gd name="connsiteX0" fmla="*/ 0 w 1186319"/>
                <a:gd name="connsiteY0" fmla="*/ 0 h 518804"/>
                <a:gd name="connsiteX1" fmla="*/ 1171570 w 1186319"/>
                <a:gd name="connsiteY1" fmla="*/ 0 h 518804"/>
                <a:gd name="connsiteX2" fmla="*/ 1186319 w 1186319"/>
                <a:gd name="connsiteY2" fmla="*/ 518804 h 518804"/>
                <a:gd name="connsiteX3" fmla="*/ 0 w 1186319"/>
                <a:gd name="connsiteY3" fmla="*/ 504056 h 518804"/>
                <a:gd name="connsiteX4" fmla="*/ 252028 w 1186319"/>
                <a:gd name="connsiteY4" fmla="*/ 252028 h 518804"/>
                <a:gd name="connsiteX5" fmla="*/ 0 w 1186319"/>
                <a:gd name="connsiteY5" fmla="*/ 0 h 518804"/>
                <a:gd name="connsiteX0" fmla="*/ 0 w 1186319"/>
                <a:gd name="connsiteY0" fmla="*/ 0 h 518804"/>
                <a:gd name="connsiteX1" fmla="*/ 1171570 w 1186319"/>
                <a:gd name="connsiteY1" fmla="*/ 0 h 518804"/>
                <a:gd name="connsiteX2" fmla="*/ 1186319 w 1186319"/>
                <a:gd name="connsiteY2" fmla="*/ 518804 h 518804"/>
                <a:gd name="connsiteX3" fmla="*/ 0 w 1186319"/>
                <a:gd name="connsiteY3" fmla="*/ 504056 h 518804"/>
                <a:gd name="connsiteX4" fmla="*/ 252028 w 1186319"/>
                <a:gd name="connsiteY4" fmla="*/ 252028 h 518804"/>
                <a:gd name="connsiteX5" fmla="*/ 0 w 1186319"/>
                <a:gd name="connsiteY5" fmla="*/ 0 h 518804"/>
                <a:gd name="connsiteX0" fmla="*/ 0 w 1171571"/>
                <a:gd name="connsiteY0" fmla="*/ 0 h 518804"/>
                <a:gd name="connsiteX1" fmla="*/ 1171570 w 1171571"/>
                <a:gd name="connsiteY1" fmla="*/ 0 h 518804"/>
                <a:gd name="connsiteX2" fmla="*/ 1171571 w 1171571"/>
                <a:gd name="connsiteY2" fmla="*/ 518804 h 518804"/>
                <a:gd name="connsiteX3" fmla="*/ 0 w 1171571"/>
                <a:gd name="connsiteY3" fmla="*/ 504056 h 518804"/>
                <a:gd name="connsiteX4" fmla="*/ 252028 w 1171571"/>
                <a:gd name="connsiteY4" fmla="*/ 252028 h 518804"/>
                <a:gd name="connsiteX5" fmla="*/ 0 w 1171571"/>
                <a:gd name="connsiteY5" fmla="*/ 0 h 518804"/>
                <a:gd name="connsiteX0" fmla="*/ 0 w 1171571"/>
                <a:gd name="connsiteY0" fmla="*/ 0 h 518804"/>
                <a:gd name="connsiteX1" fmla="*/ 1171570 w 1171571"/>
                <a:gd name="connsiteY1" fmla="*/ 0 h 518804"/>
                <a:gd name="connsiteX2" fmla="*/ 1171571 w 1171571"/>
                <a:gd name="connsiteY2" fmla="*/ 518804 h 518804"/>
                <a:gd name="connsiteX3" fmla="*/ 0 w 1171571"/>
                <a:gd name="connsiteY3" fmla="*/ 504056 h 518804"/>
                <a:gd name="connsiteX4" fmla="*/ 252028 w 1171571"/>
                <a:gd name="connsiteY4" fmla="*/ 252028 h 518804"/>
                <a:gd name="connsiteX5" fmla="*/ 0 w 1171571"/>
                <a:gd name="connsiteY5" fmla="*/ 0 h 518804"/>
                <a:gd name="connsiteX0" fmla="*/ 0 w 2028901"/>
                <a:gd name="connsiteY0" fmla="*/ 0 h 518804"/>
                <a:gd name="connsiteX1" fmla="*/ 2028901 w 2028901"/>
                <a:gd name="connsiteY1" fmla="*/ 18637 h 518804"/>
                <a:gd name="connsiteX2" fmla="*/ 1171571 w 2028901"/>
                <a:gd name="connsiteY2" fmla="*/ 518804 h 518804"/>
                <a:gd name="connsiteX3" fmla="*/ 0 w 2028901"/>
                <a:gd name="connsiteY3" fmla="*/ 504056 h 518804"/>
                <a:gd name="connsiteX4" fmla="*/ 252028 w 2028901"/>
                <a:gd name="connsiteY4" fmla="*/ 252028 h 518804"/>
                <a:gd name="connsiteX5" fmla="*/ 0 w 2028901"/>
                <a:gd name="connsiteY5" fmla="*/ 0 h 518804"/>
                <a:gd name="connsiteX0" fmla="*/ 0 w 1730699"/>
                <a:gd name="connsiteY0" fmla="*/ 0 h 518804"/>
                <a:gd name="connsiteX1" fmla="*/ 1730699 w 1730699"/>
                <a:gd name="connsiteY1" fmla="*/ 18637 h 518804"/>
                <a:gd name="connsiteX2" fmla="*/ 1171571 w 1730699"/>
                <a:gd name="connsiteY2" fmla="*/ 518804 h 518804"/>
                <a:gd name="connsiteX3" fmla="*/ 0 w 1730699"/>
                <a:gd name="connsiteY3" fmla="*/ 504056 h 518804"/>
                <a:gd name="connsiteX4" fmla="*/ 252028 w 1730699"/>
                <a:gd name="connsiteY4" fmla="*/ 252028 h 518804"/>
                <a:gd name="connsiteX5" fmla="*/ 0 w 1730699"/>
                <a:gd name="connsiteY5" fmla="*/ 0 h 518804"/>
                <a:gd name="connsiteX0" fmla="*/ 0 w 1954350"/>
                <a:gd name="connsiteY0" fmla="*/ 18638 h 537442"/>
                <a:gd name="connsiteX1" fmla="*/ 1954350 w 1954350"/>
                <a:gd name="connsiteY1" fmla="*/ 0 h 537442"/>
                <a:gd name="connsiteX2" fmla="*/ 1171571 w 1954350"/>
                <a:gd name="connsiteY2" fmla="*/ 537442 h 537442"/>
                <a:gd name="connsiteX3" fmla="*/ 0 w 1954350"/>
                <a:gd name="connsiteY3" fmla="*/ 522694 h 537442"/>
                <a:gd name="connsiteX4" fmla="*/ 252028 w 1954350"/>
                <a:gd name="connsiteY4" fmla="*/ 270666 h 537442"/>
                <a:gd name="connsiteX5" fmla="*/ 0 w 1954350"/>
                <a:gd name="connsiteY5" fmla="*/ 18638 h 537442"/>
                <a:gd name="connsiteX0" fmla="*/ 0 w 1972990"/>
                <a:gd name="connsiteY0" fmla="*/ 18638 h 522695"/>
                <a:gd name="connsiteX1" fmla="*/ 1954350 w 1972990"/>
                <a:gd name="connsiteY1" fmla="*/ 0 h 522695"/>
                <a:gd name="connsiteX2" fmla="*/ 1972990 w 1972990"/>
                <a:gd name="connsiteY2" fmla="*/ 518804 h 522695"/>
                <a:gd name="connsiteX3" fmla="*/ 0 w 1972990"/>
                <a:gd name="connsiteY3" fmla="*/ 522694 h 522695"/>
                <a:gd name="connsiteX4" fmla="*/ 252028 w 1972990"/>
                <a:gd name="connsiteY4" fmla="*/ 270666 h 522695"/>
                <a:gd name="connsiteX5" fmla="*/ 0 w 1972990"/>
                <a:gd name="connsiteY5" fmla="*/ 18638 h 522695"/>
                <a:gd name="connsiteX0" fmla="*/ 0 w 1972990"/>
                <a:gd name="connsiteY0" fmla="*/ 18638 h 556078"/>
                <a:gd name="connsiteX1" fmla="*/ 1954350 w 1972990"/>
                <a:gd name="connsiteY1" fmla="*/ 0 h 556078"/>
                <a:gd name="connsiteX2" fmla="*/ 1972990 w 1972990"/>
                <a:gd name="connsiteY2" fmla="*/ 556078 h 556078"/>
                <a:gd name="connsiteX3" fmla="*/ 0 w 1972990"/>
                <a:gd name="connsiteY3" fmla="*/ 522694 h 556078"/>
                <a:gd name="connsiteX4" fmla="*/ 252028 w 1972990"/>
                <a:gd name="connsiteY4" fmla="*/ 270666 h 556078"/>
                <a:gd name="connsiteX5" fmla="*/ 0 w 1972990"/>
                <a:gd name="connsiteY5" fmla="*/ 18638 h 556078"/>
                <a:gd name="connsiteX0" fmla="*/ 0 w 1991627"/>
                <a:gd name="connsiteY0" fmla="*/ 18638 h 574716"/>
                <a:gd name="connsiteX1" fmla="*/ 1954350 w 1991627"/>
                <a:gd name="connsiteY1" fmla="*/ 0 h 574716"/>
                <a:gd name="connsiteX2" fmla="*/ 1991627 w 1991627"/>
                <a:gd name="connsiteY2" fmla="*/ 574716 h 574716"/>
                <a:gd name="connsiteX3" fmla="*/ 0 w 1991627"/>
                <a:gd name="connsiteY3" fmla="*/ 522694 h 574716"/>
                <a:gd name="connsiteX4" fmla="*/ 252028 w 1991627"/>
                <a:gd name="connsiteY4" fmla="*/ 270666 h 574716"/>
                <a:gd name="connsiteX5" fmla="*/ 0 w 1991627"/>
                <a:gd name="connsiteY5" fmla="*/ 18638 h 574716"/>
                <a:gd name="connsiteX0" fmla="*/ 0 w 1972990"/>
                <a:gd name="connsiteY0" fmla="*/ 18638 h 593354"/>
                <a:gd name="connsiteX1" fmla="*/ 1954350 w 1972990"/>
                <a:gd name="connsiteY1" fmla="*/ 0 h 593354"/>
                <a:gd name="connsiteX2" fmla="*/ 1972990 w 1972990"/>
                <a:gd name="connsiteY2" fmla="*/ 593354 h 593354"/>
                <a:gd name="connsiteX3" fmla="*/ 0 w 1972990"/>
                <a:gd name="connsiteY3" fmla="*/ 522694 h 593354"/>
                <a:gd name="connsiteX4" fmla="*/ 252028 w 1972990"/>
                <a:gd name="connsiteY4" fmla="*/ 270666 h 593354"/>
                <a:gd name="connsiteX5" fmla="*/ 0 w 1972990"/>
                <a:gd name="connsiteY5" fmla="*/ 18638 h 593354"/>
                <a:gd name="connsiteX0" fmla="*/ 0 w 1954353"/>
                <a:gd name="connsiteY0" fmla="*/ 18638 h 556079"/>
                <a:gd name="connsiteX1" fmla="*/ 1954350 w 1954353"/>
                <a:gd name="connsiteY1" fmla="*/ 0 h 556079"/>
                <a:gd name="connsiteX2" fmla="*/ 1954353 w 1954353"/>
                <a:gd name="connsiteY2" fmla="*/ 556079 h 556079"/>
                <a:gd name="connsiteX3" fmla="*/ 0 w 1954353"/>
                <a:gd name="connsiteY3" fmla="*/ 522694 h 556079"/>
                <a:gd name="connsiteX4" fmla="*/ 252028 w 1954353"/>
                <a:gd name="connsiteY4" fmla="*/ 270666 h 556079"/>
                <a:gd name="connsiteX5" fmla="*/ 0 w 1954353"/>
                <a:gd name="connsiteY5" fmla="*/ 18638 h 556079"/>
                <a:gd name="connsiteX0" fmla="*/ 0 w 1954353"/>
                <a:gd name="connsiteY0" fmla="*/ 18638 h 522695"/>
                <a:gd name="connsiteX1" fmla="*/ 1954350 w 1954353"/>
                <a:gd name="connsiteY1" fmla="*/ 0 h 522695"/>
                <a:gd name="connsiteX2" fmla="*/ 1954353 w 1954353"/>
                <a:gd name="connsiteY2" fmla="*/ 500167 h 522695"/>
                <a:gd name="connsiteX3" fmla="*/ 0 w 1954353"/>
                <a:gd name="connsiteY3" fmla="*/ 522694 h 522695"/>
                <a:gd name="connsiteX4" fmla="*/ 252028 w 1954353"/>
                <a:gd name="connsiteY4" fmla="*/ 270666 h 522695"/>
                <a:gd name="connsiteX5" fmla="*/ 0 w 1954353"/>
                <a:gd name="connsiteY5" fmla="*/ 18638 h 522695"/>
                <a:gd name="connsiteX0" fmla="*/ 0 w 1954350"/>
                <a:gd name="connsiteY0" fmla="*/ 18638 h 537442"/>
                <a:gd name="connsiteX1" fmla="*/ 1954350 w 1954350"/>
                <a:gd name="connsiteY1" fmla="*/ 0 h 537442"/>
                <a:gd name="connsiteX2" fmla="*/ 1898440 w 1954350"/>
                <a:gd name="connsiteY2" fmla="*/ 537442 h 537442"/>
                <a:gd name="connsiteX3" fmla="*/ 0 w 1954350"/>
                <a:gd name="connsiteY3" fmla="*/ 522694 h 537442"/>
                <a:gd name="connsiteX4" fmla="*/ 252028 w 1954350"/>
                <a:gd name="connsiteY4" fmla="*/ 270666 h 537442"/>
                <a:gd name="connsiteX5" fmla="*/ 0 w 1954350"/>
                <a:gd name="connsiteY5" fmla="*/ 18638 h 537442"/>
                <a:gd name="connsiteX0" fmla="*/ 0 w 1954353"/>
                <a:gd name="connsiteY0" fmla="*/ 18638 h 537442"/>
                <a:gd name="connsiteX1" fmla="*/ 1954350 w 1954353"/>
                <a:gd name="connsiteY1" fmla="*/ 0 h 537442"/>
                <a:gd name="connsiteX2" fmla="*/ 1954353 w 1954353"/>
                <a:gd name="connsiteY2" fmla="*/ 537442 h 537442"/>
                <a:gd name="connsiteX3" fmla="*/ 0 w 1954353"/>
                <a:gd name="connsiteY3" fmla="*/ 522694 h 537442"/>
                <a:gd name="connsiteX4" fmla="*/ 252028 w 1954353"/>
                <a:gd name="connsiteY4" fmla="*/ 270666 h 537442"/>
                <a:gd name="connsiteX5" fmla="*/ 0 w 1954353"/>
                <a:gd name="connsiteY5" fmla="*/ 18638 h 537442"/>
                <a:gd name="connsiteX0" fmla="*/ 0 w 1954353"/>
                <a:gd name="connsiteY0" fmla="*/ 18638 h 556079"/>
                <a:gd name="connsiteX1" fmla="*/ 1954350 w 1954353"/>
                <a:gd name="connsiteY1" fmla="*/ 0 h 556079"/>
                <a:gd name="connsiteX2" fmla="*/ 1954353 w 1954353"/>
                <a:gd name="connsiteY2" fmla="*/ 556079 h 556079"/>
                <a:gd name="connsiteX3" fmla="*/ 0 w 1954353"/>
                <a:gd name="connsiteY3" fmla="*/ 522694 h 556079"/>
                <a:gd name="connsiteX4" fmla="*/ 252028 w 1954353"/>
                <a:gd name="connsiteY4" fmla="*/ 270666 h 556079"/>
                <a:gd name="connsiteX5" fmla="*/ 0 w 1954353"/>
                <a:gd name="connsiteY5" fmla="*/ 18638 h 556079"/>
                <a:gd name="connsiteX0" fmla="*/ 0 w 1991627"/>
                <a:gd name="connsiteY0" fmla="*/ 18638 h 537442"/>
                <a:gd name="connsiteX1" fmla="*/ 1954350 w 1991627"/>
                <a:gd name="connsiteY1" fmla="*/ 0 h 537442"/>
                <a:gd name="connsiteX2" fmla="*/ 1991627 w 1991627"/>
                <a:gd name="connsiteY2" fmla="*/ 537442 h 537442"/>
                <a:gd name="connsiteX3" fmla="*/ 0 w 1991627"/>
                <a:gd name="connsiteY3" fmla="*/ 522694 h 537442"/>
                <a:gd name="connsiteX4" fmla="*/ 252028 w 1991627"/>
                <a:gd name="connsiteY4" fmla="*/ 270666 h 537442"/>
                <a:gd name="connsiteX5" fmla="*/ 0 w 1991627"/>
                <a:gd name="connsiteY5" fmla="*/ 18638 h 537442"/>
                <a:gd name="connsiteX0" fmla="*/ 0 w 1954353"/>
                <a:gd name="connsiteY0" fmla="*/ 18638 h 556079"/>
                <a:gd name="connsiteX1" fmla="*/ 1954350 w 1954353"/>
                <a:gd name="connsiteY1" fmla="*/ 0 h 556079"/>
                <a:gd name="connsiteX2" fmla="*/ 1954353 w 1954353"/>
                <a:gd name="connsiteY2" fmla="*/ 556079 h 556079"/>
                <a:gd name="connsiteX3" fmla="*/ 0 w 1954353"/>
                <a:gd name="connsiteY3" fmla="*/ 522694 h 556079"/>
                <a:gd name="connsiteX4" fmla="*/ 252028 w 1954353"/>
                <a:gd name="connsiteY4" fmla="*/ 270666 h 556079"/>
                <a:gd name="connsiteX5" fmla="*/ 0 w 1954353"/>
                <a:gd name="connsiteY5" fmla="*/ 18638 h 55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4353" h="556079">
                  <a:moveTo>
                    <a:pt x="0" y="18638"/>
                  </a:moveTo>
                  <a:lnTo>
                    <a:pt x="1954350" y="0"/>
                  </a:lnTo>
                  <a:cubicBezTo>
                    <a:pt x="1954350" y="172935"/>
                    <a:pt x="1954353" y="383144"/>
                    <a:pt x="1954353" y="556079"/>
                  </a:cubicBezTo>
                  <a:lnTo>
                    <a:pt x="0" y="522694"/>
                  </a:lnTo>
                  <a:lnTo>
                    <a:pt x="252028" y="270666"/>
                  </a:lnTo>
                  <a:lnTo>
                    <a:pt x="0" y="18638"/>
                  </a:lnTo>
                  <a:close/>
                </a:path>
              </a:pathLst>
            </a:cu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1400" b="1" i="0" u="none">
                  <a:solidFill>
                    <a:schemeClr val="bg1"/>
                  </a:solidFill>
                  <a:latin typeface="Tahoma" pitchFamily="34" charset="0"/>
                  <a:ea typeface="Tahoma" pitchFamily="34" charset="0"/>
                  <a:cs typeface="Tahoma" pitchFamily="34" charset="0"/>
                </a:rPr>
                <a:t>FOLLOW-UP</a:t>
              </a:r>
              <a:endParaRPr lang="en" sz="1400" b="1">
                <a:solidFill>
                  <a:schemeClr val="bg1"/>
                </a:solidFill>
                <a:latin typeface="Tahoma" pitchFamily="34" charset="0"/>
                <a:ea typeface="Tahoma" pitchFamily="34" charset="0"/>
                <a:cs typeface="Tahoma" pitchFamily="34" charset="0"/>
              </a:endParaRPr>
            </a:p>
          </p:txBody>
        </p:sp>
      </p:grpSp>
      <p:sp>
        <p:nvSpPr>
          <p:cNvPr id="11" name="Rectangle 10"/>
          <p:cNvSpPr/>
          <p:nvPr/>
        </p:nvSpPr>
        <p:spPr>
          <a:xfrm>
            <a:off x="7315200" y="5943600"/>
            <a:ext cx="16002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Tree>
    <p:extLst>
      <p:ext uri="{BB962C8B-B14F-4D97-AF65-F5344CB8AC3E}">
        <p14:creationId xmlns:p14="http://schemas.microsoft.com/office/powerpoint/2010/main" val="3442731626"/>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457200" y="1662113"/>
            <a:ext cx="8229600" cy="4967287"/>
          </a:xfrm>
        </p:spPr>
        <p:txBody>
          <a:bodyPr>
            <a:normAutofit/>
          </a:bodyPr>
          <a:lstStyle/>
          <a:p>
            <a:pPr marL="0" indent="0" algn="l" rtl="0" eaLnBrk="1" hangingPunct="1">
              <a:buFont typeface="Arial" charset="0"/>
              <a:buNone/>
              <a:defRPr/>
            </a:pPr>
            <a:r>
              <a:rPr lang="en" sz="1800" b="1" i="0" u="none">
                <a:solidFill>
                  <a:srgbClr val="00B0F0"/>
                </a:solidFill>
              </a:rPr>
              <a:t>Via dedicated media campaign:</a:t>
            </a:r>
          </a:p>
          <a:p>
            <a:pPr algn="l" rtl="0" eaLnBrk="1" hangingPunct="1">
              <a:defRPr/>
            </a:pPr>
            <a:r>
              <a:rPr lang="en" sz="1800" b="1" i="0" u="none">
                <a:solidFill>
                  <a:srgbClr val="00B0F0"/>
                </a:solidFill>
              </a:rPr>
              <a:t>Location: over 500 participants</a:t>
            </a:r>
          </a:p>
          <a:p>
            <a:pPr algn="l" rtl="0" eaLnBrk="1" hangingPunct="1">
              <a:defRPr/>
            </a:pPr>
            <a:r>
              <a:rPr lang="en" sz="1800" b="1" i="0" u="none">
                <a:solidFill>
                  <a:srgbClr val="00B0F0"/>
                </a:solidFill>
              </a:rPr>
              <a:t>Online:</a:t>
            </a:r>
            <a:r>
              <a:rPr lang="en" sz="1800" b="0" i="0" u="none">
                <a:solidFill>
                  <a:srgbClr val="00B0F0"/>
                </a:solidFill>
              </a:rPr>
              <a:t> 650,000 </a:t>
            </a:r>
            <a:r>
              <a:rPr lang="en" sz="1800" b="0" i="0" u="none"/>
              <a:t>people (via 1,000,000 banner views, newsletters, branding)</a:t>
            </a:r>
          </a:p>
          <a:p>
            <a:pPr algn="l" rtl="0">
              <a:defRPr/>
            </a:pPr>
            <a:r>
              <a:rPr lang="en" sz="1800" b="1" i="0" u="none">
                <a:solidFill>
                  <a:srgbClr val="00B0F0"/>
                </a:solidFill>
              </a:rPr>
              <a:t>Print:</a:t>
            </a:r>
            <a:r>
              <a:rPr lang="en" sz="1800" b="0" i="0" u="none"/>
              <a:t> </a:t>
            </a:r>
            <a:r>
              <a:rPr lang="en" sz="1800" b="0" i="0" u="none">
                <a:solidFill>
                  <a:srgbClr val="00B0F0"/>
                </a:solidFill>
              </a:rPr>
              <a:t>100,000</a:t>
            </a:r>
            <a:r>
              <a:rPr lang="en" sz="1800" b="0" i="0" u="none"/>
              <a:t> people (via 2 layouts, 24-FUN Buc., 70,000 copies) </a:t>
            </a:r>
          </a:p>
          <a:p>
            <a:pPr algn="l" rtl="0" eaLnBrk="1" hangingPunct="1">
              <a:defRPr/>
            </a:pPr>
            <a:endParaRPr lang="en" sz="1800" dirty="0" smtClean="0"/>
          </a:p>
          <a:p>
            <a:pPr marL="0" indent="0" algn="l" rtl="0" eaLnBrk="1" hangingPunct="1">
              <a:buFont typeface="Arial" charset="0"/>
              <a:buNone/>
              <a:defRPr/>
            </a:pPr>
            <a:r>
              <a:rPr lang="en" sz="1800" b="1" i="0" u="none">
                <a:solidFill>
                  <a:srgbClr val="00B0F0"/>
                </a:solidFill>
              </a:rPr>
              <a:t>Via buzz, viralization, social networks, propagation of creative ads submitted in the competition:</a:t>
            </a:r>
            <a:endParaRPr lang="en" sz="1800" b="1" dirty="0">
              <a:solidFill>
                <a:srgbClr val="00B0F0"/>
              </a:solidFill>
            </a:endParaRPr>
          </a:p>
          <a:p>
            <a:pPr algn="l" rtl="0" eaLnBrk="1" hangingPunct="1">
              <a:defRPr/>
            </a:pPr>
            <a:r>
              <a:rPr lang="en" sz="1800" b="1" i="0" u="none">
                <a:solidFill>
                  <a:srgbClr val="00B0F0"/>
                </a:solidFill>
              </a:rPr>
              <a:t>Buzz:</a:t>
            </a:r>
            <a:r>
              <a:rPr lang="en" sz="1800" b="0" i="0" u="none">
                <a:solidFill>
                  <a:srgbClr val="00B0F0"/>
                </a:solidFill>
              </a:rPr>
              <a:t> 150,000 </a:t>
            </a:r>
            <a:r>
              <a:rPr lang="en" sz="1800" b="0" i="0" u="none"/>
              <a:t>people (participant generated promotion) </a:t>
            </a:r>
            <a:r>
              <a:rPr lang="en" sz="1800" b="1" i="0" u="none">
                <a:solidFill>
                  <a:srgbClr val="00B0F0"/>
                </a:solidFill>
              </a:rPr>
              <a:t>+ PR, news</a:t>
            </a:r>
          </a:p>
          <a:p>
            <a:pPr marL="0" indent="0" algn="l" rtl="0" eaLnBrk="1" hangingPunct="1">
              <a:buFont typeface="Arial" charset="0"/>
              <a:buNone/>
              <a:defRPr/>
            </a:pPr>
            <a:r>
              <a:rPr lang="en" sz="1800" b="0" i="0" u="none"/>
              <a:t>------------------</a:t>
            </a:r>
            <a:endParaRPr lang="en" sz="1800" dirty="0" smtClean="0"/>
          </a:p>
          <a:p>
            <a:pPr algn="l" rtl="0" eaLnBrk="1" hangingPunct="1">
              <a:defRPr/>
            </a:pPr>
            <a:r>
              <a:rPr lang="en" sz="1800" b="1" i="0" u="none">
                <a:solidFill>
                  <a:srgbClr val="00B0F0"/>
                </a:solidFill>
              </a:rPr>
              <a:t>800,000 people, </a:t>
            </a:r>
            <a:r>
              <a:rPr lang="en" sz="1800" b="0" i="0" u="none"/>
              <a:t>less a 25% cross ratio:</a:t>
            </a:r>
          </a:p>
          <a:p>
            <a:pPr algn="l" rtl="0" eaLnBrk="1" hangingPunct="1">
              <a:defRPr/>
            </a:pPr>
            <a:r>
              <a:rPr lang="en" sz="1800" b="1" i="0" u="none">
                <a:solidFill>
                  <a:srgbClr val="00B0F0"/>
                </a:solidFill>
              </a:rPr>
              <a:t>Total branded reach of brand promotion in association with the event:</a:t>
            </a:r>
            <a:r>
              <a:rPr lang="en" sz="1800" b="1">
                <a:solidFill>
                  <a:srgbClr val="00B0F0"/>
                </a:solidFill>
              </a:rPr>
              <a:t/>
            </a:r>
            <a:br>
              <a:rPr lang="en" sz="1800" b="1">
                <a:solidFill>
                  <a:srgbClr val="00B0F0"/>
                </a:solidFill>
              </a:rPr>
            </a:br>
            <a:r>
              <a:rPr lang="en" sz="1800" b="1" i="0" u="none">
                <a:solidFill>
                  <a:srgbClr val="00B0F0"/>
                </a:solidFill>
              </a:rPr>
              <a:t>500,000 people</a:t>
            </a:r>
            <a:r>
              <a:rPr lang="en" sz="1800" b="0" i="0" u="none"/>
              <a:t>, less crosses, in a 10 weeks promotion campaign</a:t>
            </a:r>
          </a:p>
        </p:txBody>
      </p:sp>
      <p:sp>
        <p:nvSpPr>
          <p:cNvPr id="35843" name="Title 1"/>
          <p:cNvSpPr>
            <a:spLocks noGrp="1"/>
          </p:cNvSpPr>
          <p:nvPr>
            <p:ph type="title" idx="4294967295"/>
          </p:nvPr>
        </p:nvSpPr>
        <p:spPr>
          <a:xfrm>
            <a:off x="152400" y="382794"/>
            <a:ext cx="8401050" cy="487362"/>
          </a:xfrm>
        </p:spPr>
        <p:txBody>
          <a:bodyPr/>
          <a:lstStyle/>
          <a:p>
            <a:pPr algn="l" rtl="0" eaLnBrk="1" hangingPunct="1"/>
            <a:r>
              <a:rPr lang="en" sz="2600" b="1" i="0" u="none" dirty="0">
                <a:solidFill>
                  <a:schemeClr val="bg1"/>
                </a:solidFill>
              </a:rPr>
              <a:t>Cumulative </a:t>
            </a:r>
            <a:r>
              <a:rPr lang="en" sz="2600" b="1" dirty="0" smtClean="0">
                <a:solidFill>
                  <a:schemeClr val="bg1"/>
                </a:solidFill>
              </a:rPr>
              <a:t>branded</a:t>
            </a:r>
            <a:r>
              <a:rPr lang="en" sz="2600" b="1" i="0" u="none" dirty="0" smtClean="0">
                <a:solidFill>
                  <a:schemeClr val="bg1"/>
                </a:solidFill>
              </a:rPr>
              <a:t> </a:t>
            </a:r>
            <a:r>
              <a:rPr lang="en" sz="2600" b="1" i="0" u="none" dirty="0">
                <a:solidFill>
                  <a:schemeClr val="bg1"/>
                </a:solidFill>
              </a:rPr>
              <a:t>reach, associated to the event</a:t>
            </a:r>
          </a:p>
        </p:txBody>
      </p:sp>
      <p:sp>
        <p:nvSpPr>
          <p:cNvPr id="5" name="Rectangle 4"/>
          <p:cNvSpPr/>
          <p:nvPr/>
        </p:nvSpPr>
        <p:spPr>
          <a:xfrm>
            <a:off x="7315200" y="5943600"/>
            <a:ext cx="16002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Tree>
    <p:extLst>
      <p:ext uri="{BB962C8B-B14F-4D97-AF65-F5344CB8AC3E}">
        <p14:creationId xmlns:p14="http://schemas.microsoft.com/office/powerpoint/2010/main" val="2424107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mediaprolive-events.ro/photos/17_0_1366803774.jpg"/>
          <p:cNvPicPr>
            <a:picLocks noChangeAspect="1" noChangeArrowheads="1"/>
          </p:cNvPicPr>
          <p:nvPr/>
        </p:nvPicPr>
        <p:blipFill rotWithShape="1">
          <a:blip r:embed="rId2">
            <a:extLst>
              <a:ext uri="{28A0092B-C50C-407E-A947-70E740481C1C}">
                <a14:useLocalDpi xmlns:a14="http://schemas.microsoft.com/office/drawing/2010/main" val="0"/>
              </a:ext>
            </a:extLst>
          </a:blip>
          <a:srcRect t="1921" r="-585" b="-1921"/>
          <a:stretch/>
        </p:blipFill>
        <p:spPr bwMode="auto">
          <a:xfrm>
            <a:off x="-1" y="0"/>
            <a:ext cx="9285973" cy="48006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p:cNvSpPr>
          <p:nvPr/>
        </p:nvSpPr>
        <p:spPr bwMode="auto">
          <a:xfrm>
            <a:off x="-1" y="5181600"/>
            <a:ext cx="9144001" cy="1447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0"/>
            <a:endParaRPr lang="en" sz="1400" b="1" dirty="0">
              <a:solidFill>
                <a:srgbClr val="898989"/>
              </a:solidFill>
              <a:latin typeface="Trebuchet MS" pitchFamily="34" charset="0"/>
            </a:endParaRPr>
          </a:p>
          <a:p>
            <a:pPr algn="ctr" rtl="0"/>
            <a:r>
              <a:rPr lang="en" sz="1400" b="1" i="0" u="none" dirty="0">
                <a:solidFill>
                  <a:srgbClr val="898989"/>
                </a:solidFill>
                <a:latin typeface="Trebuchet MS" pitchFamily="34" charset="0"/>
              </a:rPr>
              <a:t>Imagine 3 </a:t>
            </a:r>
            <a:r>
              <a:rPr lang="en" sz="1400" b="1" i="0" u="none" dirty="0" smtClean="0">
                <a:solidFill>
                  <a:srgbClr val="898989"/>
                </a:solidFill>
                <a:latin typeface="Trebuchet MS" pitchFamily="34" charset="0"/>
              </a:rPr>
              <a:t>days, 10+ music stars and one big stage where </a:t>
            </a:r>
            <a:r>
              <a:rPr lang="en" sz="1400" b="1" i="0" u="none" dirty="0" smtClean="0">
                <a:solidFill>
                  <a:srgbClr val="898989"/>
                </a:solidFill>
                <a:latin typeface="Trebuchet MS" pitchFamily="34" charset="0"/>
              </a:rPr>
              <a:t>advertising people </a:t>
            </a:r>
            <a:r>
              <a:rPr lang="en" sz="1400" b="1" dirty="0" smtClean="0">
                <a:solidFill>
                  <a:srgbClr val="898989"/>
                </a:solidFill>
                <a:latin typeface="Trebuchet MS" pitchFamily="34" charset="0"/>
              </a:rPr>
              <a:t>perform and sing,</a:t>
            </a:r>
            <a:br>
              <a:rPr lang="en" sz="1400" b="1" dirty="0" smtClean="0">
                <a:solidFill>
                  <a:srgbClr val="898989"/>
                </a:solidFill>
                <a:latin typeface="Trebuchet MS" pitchFamily="34" charset="0"/>
              </a:rPr>
            </a:br>
            <a:r>
              <a:rPr lang="en" sz="1400" b="1" i="0" u="none" dirty="0" smtClean="0">
                <a:solidFill>
                  <a:srgbClr val="898989"/>
                </a:solidFill>
                <a:latin typeface="Trebuchet MS" pitchFamily="34" charset="0"/>
              </a:rPr>
              <a:t>in </a:t>
            </a:r>
            <a:r>
              <a:rPr lang="en" sz="1400" b="1" i="0" u="none" dirty="0">
                <a:solidFill>
                  <a:srgbClr val="898989"/>
                </a:solidFill>
                <a:latin typeface="Trebuchet MS" pitchFamily="34" charset="0"/>
              </a:rPr>
              <a:t>duets with </a:t>
            </a:r>
            <a:r>
              <a:rPr lang="en" sz="1400" b="1" i="0" u="none" dirty="0" smtClean="0">
                <a:solidFill>
                  <a:srgbClr val="898989"/>
                </a:solidFill>
                <a:latin typeface="Trebuchet MS" pitchFamily="34" charset="0"/>
              </a:rPr>
              <a:t>stars, accompanied </a:t>
            </a:r>
            <a:r>
              <a:rPr lang="en" sz="1400" b="1" i="0" u="none" dirty="0">
                <a:solidFill>
                  <a:srgbClr val="898989"/>
                </a:solidFill>
                <a:latin typeface="Trebuchet MS" pitchFamily="34" charset="0"/>
              </a:rPr>
              <a:t>by a live band and with fans screaming out loud in the audience.</a:t>
            </a:r>
            <a:r>
              <a:rPr lang="en" sz="1400" b="0" i="0" u="none" dirty="0">
                <a:solidFill>
                  <a:srgbClr val="898989"/>
                </a:solidFill>
                <a:latin typeface="Trebuchet MS" pitchFamily="34" charset="0"/>
              </a:rPr>
              <a:t> </a:t>
            </a:r>
            <a:endParaRPr lang="en" sz="1400" b="0" i="0" u="none" dirty="0" smtClean="0">
              <a:solidFill>
                <a:srgbClr val="898989"/>
              </a:solidFill>
              <a:latin typeface="Trebuchet MS" pitchFamily="34" charset="0"/>
            </a:endParaRPr>
          </a:p>
          <a:p>
            <a:pPr algn="ctr" rtl="0"/>
            <a:r>
              <a:rPr lang="en" sz="1400" b="1" dirty="0">
                <a:solidFill>
                  <a:srgbClr val="898989"/>
                </a:solidFill>
                <a:latin typeface="Trebuchet MS" pitchFamily="34" charset="0"/>
              </a:rPr>
              <a:t/>
            </a:r>
            <a:br>
              <a:rPr lang="en" sz="1400" b="1" dirty="0">
                <a:solidFill>
                  <a:srgbClr val="898989"/>
                </a:solidFill>
                <a:latin typeface="Trebuchet MS" pitchFamily="34" charset="0"/>
              </a:rPr>
            </a:br>
            <a:r>
              <a:rPr lang="en" sz="1400" b="1" i="0" u="none" dirty="0">
                <a:solidFill>
                  <a:srgbClr val="898989"/>
                </a:solidFill>
                <a:latin typeface="Trebuchet MS" pitchFamily="34" charset="0"/>
              </a:rPr>
              <a:t>Participants:</a:t>
            </a:r>
            <a:r>
              <a:rPr lang="en" sz="1400" b="0" i="0" u="none" dirty="0">
                <a:solidFill>
                  <a:srgbClr val="898989"/>
                </a:solidFill>
                <a:latin typeface="Trebuchet MS" pitchFamily="34" charset="0"/>
              </a:rPr>
              <a:t> </a:t>
            </a:r>
            <a:r>
              <a:rPr lang="en" sz="1400" b="1" i="0" u="none" dirty="0">
                <a:solidFill>
                  <a:srgbClr val="898989"/>
                </a:solidFill>
                <a:latin typeface="Trebuchet MS" pitchFamily="34" charset="0"/>
              </a:rPr>
              <a:t>500+ people in advertising.</a:t>
            </a:r>
            <a:r>
              <a:rPr lang="en" sz="1400" b="0" i="0" u="none" dirty="0">
                <a:solidFill>
                  <a:srgbClr val="898989"/>
                </a:solidFill>
                <a:latin typeface="Trebuchet MS" pitchFamily="34" charset="0"/>
              </a:rPr>
              <a:t> </a:t>
            </a:r>
            <a:r>
              <a:rPr lang="en" sz="1400" b="1" i="0" u="none" dirty="0">
                <a:solidFill>
                  <a:srgbClr val="898989"/>
                </a:solidFill>
                <a:latin typeface="Trebuchet MS" pitchFamily="34" charset="0"/>
              </a:rPr>
              <a:t>Reach:</a:t>
            </a:r>
            <a:r>
              <a:rPr lang="en" sz="1400" b="0" i="0" u="none" dirty="0">
                <a:solidFill>
                  <a:srgbClr val="898989"/>
                </a:solidFill>
                <a:latin typeface="Trebuchet MS" pitchFamily="34" charset="0"/>
              </a:rPr>
              <a:t> </a:t>
            </a:r>
            <a:r>
              <a:rPr lang="en" sz="1400" b="1" i="0" u="none" dirty="0">
                <a:solidFill>
                  <a:srgbClr val="898989"/>
                </a:solidFill>
                <a:latin typeface="Trebuchet MS" pitchFamily="34" charset="0"/>
              </a:rPr>
              <a:t>500,000+ people watching the Cup and its brands</a:t>
            </a:r>
            <a:endParaRPr lang="en" sz="1400" b="1" dirty="0" smtClean="0">
              <a:solidFill>
                <a:srgbClr val="898989"/>
              </a:solidFill>
              <a:latin typeface="Trebuchet MS" pitchFamily="34" charset="0"/>
            </a:endParaRPr>
          </a:p>
        </p:txBody>
      </p:sp>
    </p:spTree>
    <p:extLst>
      <p:ext uri="{BB962C8B-B14F-4D97-AF65-F5344CB8AC3E}">
        <p14:creationId xmlns:p14="http://schemas.microsoft.com/office/powerpoint/2010/main" val="3132479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6200000">
            <a:off x="-2705100" y="2705100"/>
            <a:ext cx="68580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2" name="Rectangle 1"/>
          <p:cNvSpPr/>
          <p:nvPr/>
        </p:nvSpPr>
        <p:spPr>
          <a:xfrm>
            <a:off x="26894" y="0"/>
            <a:ext cx="9117106"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sz="2800"/>
          </a:p>
        </p:txBody>
      </p:sp>
      <p:sp>
        <p:nvSpPr>
          <p:cNvPr id="7" name="Rectangle 6"/>
          <p:cNvSpPr/>
          <p:nvPr/>
        </p:nvSpPr>
        <p:spPr>
          <a:xfrm rot="16200000">
            <a:off x="7886700" y="5600699"/>
            <a:ext cx="10668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8" name="Title 2"/>
          <p:cNvSpPr txBox="1">
            <a:spLocks/>
          </p:cNvSpPr>
          <p:nvPr/>
        </p:nvSpPr>
        <p:spPr>
          <a:xfrm>
            <a:off x="762000" y="228600"/>
            <a:ext cx="75438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pPr algn="ctr" rtl="0"/>
            <a:r>
              <a:rPr lang="en" sz="4000" b="0" i="0" u="none"/>
              <a:t>About IQads</a:t>
            </a:r>
            <a:endParaRPr lang="en" sz="4000" dirty="0" smtClean="0"/>
          </a:p>
        </p:txBody>
      </p:sp>
      <p:pic>
        <p:nvPicPr>
          <p:cNvPr id="9" name="Picture 2" descr="C:\Users\User\Downloads\logo\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5649913"/>
            <a:ext cx="2381250" cy="95250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1"/>
          <p:cNvSpPr txBox="1">
            <a:spLocks/>
          </p:cNvSpPr>
          <p:nvPr/>
        </p:nvSpPr>
        <p:spPr>
          <a:xfrm>
            <a:off x="457200" y="1295400"/>
            <a:ext cx="8229600" cy="4830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spcBef>
                <a:spcPct val="12000"/>
              </a:spcBef>
            </a:pPr>
            <a:endParaRPr lang="en" sz="1800" b="1" dirty="0" smtClean="0"/>
          </a:p>
          <a:p>
            <a:pPr algn="l" rtl="0">
              <a:spcBef>
                <a:spcPct val="12000"/>
              </a:spcBef>
            </a:pPr>
            <a:r>
              <a:rPr lang="en" sz="1800" b="1" i="0" u="none" dirty="0"/>
              <a:t>The most important Romanian product fully dedicated to advertising, marketing and mass-media</a:t>
            </a:r>
            <a:r>
              <a:rPr lang="en" sz="1800" b="0" i="0" u="none" dirty="0"/>
              <a:t>, a platform bringing together the community of communication enthusiasts - either respected professionals or mere karaoke lovers</a:t>
            </a:r>
            <a:r>
              <a:rPr lang="en" sz="1800" dirty="0"/>
              <a:t/>
            </a:r>
            <a:br>
              <a:rPr lang="en" sz="1800" dirty="0"/>
            </a:br>
            <a:endParaRPr lang="en" sz="1800" dirty="0" smtClean="0"/>
          </a:p>
          <a:p>
            <a:pPr algn="l" rtl="0">
              <a:spcBef>
                <a:spcPct val="12000"/>
              </a:spcBef>
            </a:pPr>
            <a:r>
              <a:rPr lang="en" sz="1800" b="0" i="0" u="none" dirty="0"/>
              <a:t>IQads offers </a:t>
            </a:r>
            <a:r>
              <a:rPr lang="en" sz="1800" b="1" i="0" u="none" dirty="0"/>
              <a:t>daily updated multimedia content</a:t>
            </a:r>
            <a:r>
              <a:rPr lang="en" sz="1800" b="0" i="0" u="none" dirty="0"/>
              <a:t>: news, interviews, reviews &amp; others and develops a series of events such as: ADfel, the Agencies Cup in Football, the Agencies Cup in Cooking, the Agencies Cup in Karaoke and the Agencies Cup in Gaming</a:t>
            </a:r>
            <a:endParaRPr lang="en" sz="1800" dirty="0" smtClean="0"/>
          </a:p>
          <a:p>
            <a:pPr algn="l" rtl="0">
              <a:spcBef>
                <a:spcPct val="12000"/>
              </a:spcBef>
            </a:pPr>
            <a:endParaRPr lang="en" sz="1800" b="1" dirty="0" smtClean="0"/>
          </a:p>
          <a:p>
            <a:pPr algn="l" rtl="0">
              <a:spcBef>
                <a:spcPct val="12000"/>
              </a:spcBef>
            </a:pPr>
            <a:r>
              <a:rPr lang="en" sz="1800" b="1" i="0" u="none" dirty="0"/>
              <a:t>Audience</a:t>
            </a:r>
            <a:r>
              <a:rPr lang="en" sz="1800" b="0" i="0" u="none" dirty="0"/>
              <a:t>: more than 100,000 unique visitors each month, 110,000 members of the community in social media and 20,000 active subscribers to the newsletter</a:t>
            </a:r>
            <a:endParaRPr lang="en" sz="1800" dirty="0" smtClean="0"/>
          </a:p>
        </p:txBody>
      </p:sp>
    </p:spTree>
    <p:extLst>
      <p:ext uri="{BB962C8B-B14F-4D97-AF65-F5344CB8AC3E}">
        <p14:creationId xmlns:p14="http://schemas.microsoft.com/office/powerpoint/2010/main" val="3332488327"/>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User\Downloads\logo\CA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56388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762000"/>
            <a:ext cx="8229600" cy="5943600"/>
          </a:xfrm>
        </p:spPr>
        <p:txBody>
          <a:bodyPr>
            <a:noAutofit/>
          </a:bodyPr>
          <a:lstStyle/>
          <a:p>
            <a:pPr marL="0" indent="0" algn="ctr" rtl="0">
              <a:spcBef>
                <a:spcPts val="2400"/>
              </a:spcBef>
              <a:buNone/>
            </a:pPr>
            <a:r>
              <a:rPr lang="en" sz="2000" b="0" i="0" u="none" dirty="0"/>
              <a:t>brand   campaign   online   offline   activations   sampling   </a:t>
            </a:r>
          </a:p>
          <a:p>
            <a:pPr marL="0" indent="0" algn="ctr" rtl="0">
              <a:spcBef>
                <a:spcPts val="2400"/>
              </a:spcBef>
              <a:buNone/>
            </a:pPr>
            <a:r>
              <a:rPr lang="en" sz="2000" b="0" i="0" u="none" dirty="0"/>
              <a:t>agencies   marcomm   creation   strategy</a:t>
            </a:r>
          </a:p>
          <a:p>
            <a:pPr marL="0" lvl="0" indent="0" algn="ctr" rtl="0">
              <a:spcBef>
                <a:spcPts val="2400"/>
              </a:spcBef>
              <a:buNone/>
            </a:pPr>
            <a:r>
              <a:rPr lang="en" sz="2000" b="0" i="0" u="none" dirty="0">
                <a:solidFill>
                  <a:prstClr val="black"/>
                </a:solidFill>
              </a:rPr>
              <a:t>mics   lights   stage   emotion</a:t>
            </a:r>
            <a:endParaRPr lang="en" sz="2000" dirty="0">
              <a:solidFill>
                <a:prstClr val="black"/>
              </a:solidFill>
            </a:endParaRPr>
          </a:p>
          <a:p>
            <a:pPr marL="0" indent="0" algn="ctr" rtl="0">
              <a:spcBef>
                <a:spcPts val="2400"/>
              </a:spcBef>
              <a:buNone/>
            </a:pPr>
            <a:r>
              <a:rPr lang="en" sz="2000" b="0" i="0" u="none" dirty="0"/>
              <a:t>fans   posters   team emblems   stars</a:t>
            </a:r>
          </a:p>
          <a:p>
            <a:pPr marL="0" indent="0" algn="ctr" rtl="0">
              <a:spcBef>
                <a:spcPts val="2400"/>
              </a:spcBef>
              <a:buNone/>
            </a:pPr>
            <a:r>
              <a:rPr lang="en" sz="2000" b="0" i="0" u="none" dirty="0"/>
              <a:t>prestige   ego   vanity   team building   networking</a:t>
            </a:r>
            <a:endParaRPr lang="en" sz="2000" dirty="0"/>
          </a:p>
          <a:p>
            <a:pPr marL="0" indent="0" algn="ctr" rtl="0">
              <a:spcBef>
                <a:spcPts val="2400"/>
              </a:spcBef>
              <a:buNone/>
            </a:pPr>
            <a:r>
              <a:rPr lang="en" sz="2000" b="0" i="0" u="none" dirty="0"/>
              <a:t>competitive spirit   glory</a:t>
            </a:r>
            <a:endParaRPr lang="en" sz="2000" dirty="0"/>
          </a:p>
          <a:p>
            <a:pPr marL="0" indent="0" algn="ctr" rtl="0">
              <a:spcBef>
                <a:spcPts val="2400"/>
              </a:spcBef>
              <a:buNone/>
            </a:pPr>
            <a:r>
              <a:rPr lang="en" sz="2000" b="0" i="0" u="none" dirty="0"/>
              <a:t>visuals   hostesses</a:t>
            </a:r>
            <a:endParaRPr lang="en" sz="2000" dirty="0" smtClean="0"/>
          </a:p>
          <a:p>
            <a:pPr marL="0" indent="0" algn="ctr" rtl="0">
              <a:spcBef>
                <a:spcPts val="2400"/>
              </a:spcBef>
              <a:buNone/>
            </a:pPr>
            <a:endParaRPr lang="en" sz="1200" dirty="0"/>
          </a:p>
          <a:p>
            <a:pPr marL="0" indent="0" algn="ctr" rtl="0">
              <a:spcBef>
                <a:spcPts val="2400"/>
              </a:spcBef>
              <a:buNone/>
            </a:pPr>
            <a:endParaRPr lang="en" sz="1100" dirty="0" smtClean="0"/>
          </a:p>
          <a:p>
            <a:pPr marL="0" indent="0" algn="ctr" rtl="0">
              <a:spcBef>
                <a:spcPts val="2400"/>
              </a:spcBef>
              <a:buNone/>
            </a:pPr>
            <a:r>
              <a:rPr lang="en" sz="2400" b="1" i="0" u="none" dirty="0">
                <a:solidFill>
                  <a:srgbClr val="A22828"/>
                </a:solidFill>
              </a:rPr>
              <a:t>The Agencies Cup in Karaoke</a:t>
            </a:r>
            <a:r>
              <a:rPr lang="en" sz="2000" b="0" i="0" u="none" dirty="0"/>
              <a:t>. Ready to start?</a:t>
            </a:r>
          </a:p>
          <a:p>
            <a:pPr marL="0" indent="0" algn="ctr" rtl="0">
              <a:spcBef>
                <a:spcPts val="2400"/>
              </a:spcBef>
              <a:buNone/>
            </a:pPr>
            <a:r>
              <a:rPr lang="en" sz="2400" b="0" i="0" u="none" dirty="0"/>
              <a:t>   </a:t>
            </a:r>
          </a:p>
        </p:txBody>
      </p:sp>
    </p:spTree>
    <p:extLst>
      <p:ext uri="{BB962C8B-B14F-4D97-AF65-F5344CB8AC3E}">
        <p14:creationId xmlns:p14="http://schemas.microsoft.com/office/powerpoint/2010/main" val="9154878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6200000">
            <a:off x="-2705100" y="2705100"/>
            <a:ext cx="68580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2" name="Rectangle 1"/>
          <p:cNvSpPr/>
          <p:nvPr/>
        </p:nvSpPr>
        <p:spPr>
          <a:xfrm>
            <a:off x="26894" y="0"/>
            <a:ext cx="9117106"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7" name="Rectangle 6"/>
          <p:cNvSpPr/>
          <p:nvPr/>
        </p:nvSpPr>
        <p:spPr>
          <a:xfrm rot="16200000">
            <a:off x="7886700" y="5600699"/>
            <a:ext cx="10668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5" name="Title 2"/>
          <p:cNvSpPr txBox="1">
            <a:spLocks/>
          </p:cNvSpPr>
          <p:nvPr/>
        </p:nvSpPr>
        <p:spPr>
          <a:xfrm>
            <a:off x="0" y="0"/>
            <a:ext cx="9144000" cy="6858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pPr marL="342900" indent="-342900" algn="ctr" rtl="0"/>
            <a:endParaRPr lang="en" sz="4000" b="0" i="0" u="none" dirty="0" smtClean="0"/>
          </a:p>
          <a:p>
            <a:pPr marL="342900" indent="-342900" algn="ctr" rtl="0"/>
            <a:r>
              <a:rPr lang="en" sz="4000" b="0" i="0" u="none" dirty="0" smtClean="0"/>
              <a:t>Let’s talk at</a:t>
            </a:r>
            <a:r>
              <a:rPr lang="en" sz="4000" b="0" i="0" u="none" dirty="0"/>
              <a:t>:</a:t>
            </a:r>
            <a:r>
              <a:rPr lang="en" dirty="0"/>
              <a:t/>
            </a:r>
            <a:br>
              <a:rPr lang="en" dirty="0"/>
            </a:br>
            <a:endParaRPr lang="en" sz="2400" b="1" dirty="0"/>
          </a:p>
          <a:p>
            <a:pPr marL="342900" indent="-342900" algn="ctr" rtl="0"/>
            <a:endParaRPr lang="en" sz="2400" b="1" dirty="0" smtClean="0"/>
          </a:p>
          <a:p>
            <a:pPr marL="342900" indent="-342900" algn="ctr" rtl="0"/>
            <a:r>
              <a:rPr lang="en" sz="2400" b="1" i="0" u="none" dirty="0" smtClean="0"/>
              <a:t>Marin </a:t>
            </a:r>
            <a:r>
              <a:rPr lang="en" sz="2400" b="1" i="0" u="none" dirty="0"/>
              <a:t>Preda</a:t>
            </a:r>
            <a:r>
              <a:rPr lang="en" sz="2400" b="1" dirty="0"/>
              <a:t/>
            </a:r>
            <a:br>
              <a:rPr lang="en" sz="2400" b="1" dirty="0"/>
            </a:br>
            <a:r>
              <a:rPr lang="en" sz="2400" b="0" i="0" u="none" dirty="0"/>
              <a:t>Business Developer Blue Idea</a:t>
            </a:r>
            <a:r>
              <a:rPr lang="en" sz="2400" dirty="0">
                <a:solidFill>
                  <a:schemeClr val="bg1">
                    <a:lumMod val="50000"/>
                  </a:schemeClr>
                </a:solidFill>
              </a:rPr>
              <a:t/>
            </a:r>
            <a:br>
              <a:rPr lang="en" sz="2400" dirty="0">
                <a:solidFill>
                  <a:schemeClr val="bg1">
                    <a:lumMod val="50000"/>
                  </a:schemeClr>
                </a:solidFill>
              </a:rPr>
            </a:br>
            <a:r>
              <a:rPr lang="en" sz="2400" b="0" i="0" u="none" dirty="0">
                <a:hlinkClick r:id="rId3"/>
              </a:rPr>
              <a:t>M</a:t>
            </a:r>
            <a:r>
              <a:rPr lang="en" sz="2400" b="0" i="0" u="none" dirty="0">
                <a:hlinkClick r:id="rId4"/>
              </a:rPr>
              <a:t>arin@IQads.ro</a:t>
            </a:r>
            <a:r>
              <a:rPr lang="en" sz="2400" b="0" i="0" u="none" dirty="0"/>
              <a:t>  </a:t>
            </a:r>
            <a:r>
              <a:rPr lang="en" sz="2400" dirty="0"/>
              <a:t/>
            </a:r>
            <a:br>
              <a:rPr lang="en" sz="2400" dirty="0"/>
            </a:br>
            <a:r>
              <a:rPr lang="en" sz="2400" b="0" i="0" u="none" dirty="0"/>
              <a:t>+40 727 842 </a:t>
            </a:r>
            <a:r>
              <a:rPr lang="en" sz="2400" b="0" i="0" u="none" dirty="0" smtClean="0"/>
              <a:t>813</a:t>
            </a:r>
          </a:p>
          <a:p>
            <a:pPr marL="342900" indent="-342900" algn="ctr" rtl="0"/>
            <a:endParaRPr lang="en" sz="2400" b="0" i="0" u="none" dirty="0" smtClean="0"/>
          </a:p>
          <a:p>
            <a:pPr marL="342900" indent="-342900" algn="ctr"/>
            <a:r>
              <a:rPr lang="en" sz="2400" b="1" dirty="0"/>
              <a:t>Adriana Jescu</a:t>
            </a:r>
          </a:p>
          <a:p>
            <a:pPr marL="342900" indent="-342900" algn="ctr"/>
            <a:r>
              <a:rPr lang="en" sz="2400" dirty="0"/>
              <a:t>Business Developer Blue Idea</a:t>
            </a:r>
          </a:p>
          <a:p>
            <a:pPr marL="342900" indent="-342900" algn="ctr"/>
            <a:r>
              <a:rPr lang="en" sz="2400" dirty="0">
                <a:hlinkClick r:id="rId5"/>
              </a:rPr>
              <a:t>Adriana@IQads.ro</a:t>
            </a:r>
            <a:endParaRPr lang="en" sz="2400" dirty="0"/>
          </a:p>
          <a:p>
            <a:pPr marL="342900" indent="-342900" algn="ctr"/>
            <a:r>
              <a:rPr lang="en" sz="2400" dirty="0"/>
              <a:t>+40 749 058 306</a:t>
            </a:r>
          </a:p>
          <a:p>
            <a:pPr marL="342900" indent="-342900" algn="ctr" rtl="0"/>
            <a:r>
              <a:rPr lang="en" sz="2400" dirty="0"/>
              <a:t/>
            </a:r>
            <a:br>
              <a:rPr lang="en" sz="2400" dirty="0"/>
            </a:br>
            <a:endParaRPr lang="en" sz="2400" dirty="0" smtClean="0"/>
          </a:p>
        </p:txBody>
      </p:sp>
    </p:spTree>
    <p:extLst>
      <p:ext uri="{BB962C8B-B14F-4D97-AF65-F5344CB8AC3E}">
        <p14:creationId xmlns:p14="http://schemas.microsoft.com/office/powerpoint/2010/main" val="43579273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fbcdn-sphotos-h-a.akamaihd.net/hphotos-ak-xpa1/t1.0-9/10402856_723237721072296_6062610510788418368_n.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3083"/>
          <a:stretch/>
        </p:blipFill>
        <p:spPr bwMode="auto">
          <a:xfrm>
            <a:off x="0" y="4350517"/>
            <a:ext cx="3297927" cy="1587086"/>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p:cNvGrpSpPr/>
          <p:nvPr/>
        </p:nvGrpSpPr>
        <p:grpSpPr>
          <a:xfrm>
            <a:off x="3445350" y="4553181"/>
            <a:ext cx="3065860" cy="2231018"/>
            <a:chOff x="3295896" y="3762152"/>
            <a:chExt cx="3065860" cy="2231018"/>
          </a:xfrm>
        </p:grpSpPr>
        <p:pic>
          <p:nvPicPr>
            <p:cNvPr id="35" name="Picture 14" descr="http://cupaagentiilor.iqads.ro/gatit/wp-content/uploads/2013/10/sort-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3762152"/>
              <a:ext cx="722956" cy="102192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http://cupaagentiilor.iqads.ro/gatit/wp-content/uploads/2013/10/PNG-albastru-pana-sus-Template_Competitia_de_sorturi_VERLA-IQADSKADETT-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2620" y="4889415"/>
              <a:ext cx="767663" cy="108432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ttp://cupaagentiilor.iqads.ro/gatit/wp-content/uploads/2013/10/Sort_Delicii_in_Lingura_Spoon-4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1160" y="4889415"/>
              <a:ext cx="767664" cy="108432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http://cupaagentiilor.iqads.ro/gatit/wp-content/uploads/2013/10/sort-40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95896" y="3767446"/>
              <a:ext cx="794109" cy="111969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http://cupaagentiilor.iqads.ro/gatit/wp-content/uploads/2013/10/sort-pastel-40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90005" y="3762153"/>
              <a:ext cx="794110" cy="111969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6" descr="http://cupaagentiilor.iqads.ro/gatit/wp-content/uploads/2013/10/sort-4.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50283" y="3762153"/>
              <a:ext cx="788517" cy="111969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8" descr="http://cupaagentiilor.iqads.ro/gatit/wp-content/uploads/2013/10/sort-40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50283" y="4881848"/>
              <a:ext cx="788517" cy="111132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descr="http://cupaagentiilor.iqads.ro/gatit/wp-content/uploads/2013/10/sort-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09155" y="4876800"/>
              <a:ext cx="712275" cy="1009650"/>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itle 1"/>
          <p:cNvSpPr txBox="1">
            <a:spLocks/>
          </p:cNvSpPr>
          <p:nvPr/>
        </p:nvSpPr>
        <p:spPr bwMode="auto">
          <a:xfrm>
            <a:off x="2907231" y="1189485"/>
            <a:ext cx="2274370" cy="439028"/>
          </a:xfrm>
          <a:prstGeom prst="rect">
            <a:avLst/>
          </a:prstGeom>
          <a:solidFill>
            <a:srgbClr val="EC5F46"/>
          </a:solidFill>
          <a:ln>
            <a:noFill/>
          </a:ln>
          <a:extLst/>
        </p:spPr>
        <p:txBody>
          <a:bodyPr anchor="ctr">
            <a:noAutofit/>
          </a:bodyPr>
          <a:lstStyle>
            <a:lvl1pPr algn="l" rtl="0" eaLnBrk="0" fontAlgn="base" hangingPunct="0">
              <a:spcBef>
                <a:spcPct val="0"/>
              </a:spcBef>
              <a:spcAft>
                <a:spcPct val="0"/>
              </a:spcAft>
              <a:defRPr sz="4000" kern="1200">
                <a:solidFill>
                  <a:schemeClr val="tx1"/>
                </a:solidFill>
                <a:latin typeface="Trebuchet MS"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rtl="0">
              <a:defRPr/>
            </a:pPr>
            <a:r>
              <a:rPr lang="en" sz="1600" dirty="0" smtClean="0">
                <a:solidFill>
                  <a:schemeClr val="bg1"/>
                </a:solidFill>
              </a:rPr>
              <a:t>500 participants + fans</a:t>
            </a:r>
            <a:endParaRPr lang="en" sz="1600" dirty="0">
              <a:solidFill>
                <a:schemeClr val="bg1"/>
              </a:solidFill>
            </a:endParaRPr>
          </a:p>
        </p:txBody>
      </p:sp>
      <p:pic>
        <p:nvPicPr>
          <p:cNvPr id="103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24206" y="4413774"/>
            <a:ext cx="214501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 1"/>
          <p:cNvSpPr txBox="1">
            <a:spLocks/>
          </p:cNvSpPr>
          <p:nvPr/>
        </p:nvSpPr>
        <p:spPr bwMode="auto">
          <a:xfrm>
            <a:off x="6653211" y="3943874"/>
            <a:ext cx="2486460" cy="443897"/>
          </a:xfrm>
          <a:prstGeom prst="rect">
            <a:avLst/>
          </a:prstGeom>
          <a:solidFill>
            <a:srgbClr val="EC5F46"/>
          </a:solidFill>
          <a:ln>
            <a:noFill/>
          </a:ln>
          <a:extLst/>
        </p:spPr>
        <p:txBody>
          <a:bodyPr anchor="ctr">
            <a:normAutofit/>
          </a:bodyPr>
          <a:lstStyle>
            <a:lvl1pPr algn="l" rtl="0" eaLnBrk="0" fontAlgn="base" hangingPunct="0">
              <a:spcBef>
                <a:spcPct val="0"/>
              </a:spcBef>
              <a:spcAft>
                <a:spcPct val="0"/>
              </a:spcAft>
              <a:defRPr sz="4000" kern="1200">
                <a:solidFill>
                  <a:schemeClr val="tx1"/>
                </a:solidFill>
                <a:latin typeface="Trebuchet MS"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rtl="0">
              <a:defRPr/>
            </a:pPr>
            <a:r>
              <a:rPr lang="en" sz="1800" b="0" i="0" u="none" dirty="0" smtClean="0">
                <a:solidFill>
                  <a:schemeClr val="bg1"/>
                </a:solidFill>
              </a:rPr>
              <a:t> buzz &amp; big egos</a:t>
            </a:r>
            <a:endParaRPr lang="en" sz="1800" dirty="0">
              <a:solidFill>
                <a:schemeClr val="bg1"/>
              </a:solidFill>
            </a:endParaRPr>
          </a:p>
        </p:txBody>
      </p:sp>
      <p:sp>
        <p:nvSpPr>
          <p:cNvPr id="14" name="Title 1"/>
          <p:cNvSpPr txBox="1">
            <a:spLocks/>
          </p:cNvSpPr>
          <p:nvPr/>
        </p:nvSpPr>
        <p:spPr bwMode="auto">
          <a:xfrm>
            <a:off x="0" y="3943874"/>
            <a:ext cx="3297927" cy="469900"/>
          </a:xfrm>
          <a:prstGeom prst="rect">
            <a:avLst/>
          </a:prstGeom>
          <a:solidFill>
            <a:srgbClr val="EC5F46"/>
          </a:solidFill>
          <a:ln>
            <a:noFill/>
          </a:ln>
          <a:extLst/>
        </p:spPr>
        <p:txBody>
          <a:bodyPr anchor="ctr">
            <a:normAutofit/>
          </a:bodyPr>
          <a:lstStyle>
            <a:lvl1pPr algn="l" rtl="0" eaLnBrk="0" fontAlgn="base" hangingPunct="0">
              <a:spcBef>
                <a:spcPct val="0"/>
              </a:spcBef>
              <a:spcAft>
                <a:spcPct val="0"/>
              </a:spcAft>
              <a:defRPr sz="4000" kern="1200">
                <a:solidFill>
                  <a:schemeClr val="tx1"/>
                </a:solidFill>
                <a:latin typeface="Trebuchet MS"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rtl="0">
              <a:defRPr/>
            </a:pPr>
            <a:r>
              <a:rPr lang="en" sz="1800" b="0" i="0" u="none" dirty="0" smtClean="0">
                <a:solidFill>
                  <a:schemeClr val="bg1"/>
                </a:solidFill>
              </a:rPr>
              <a:t>media campaign </a:t>
            </a:r>
            <a:r>
              <a:rPr lang="en" sz="1800" b="0" i="0" u="none" dirty="0">
                <a:solidFill>
                  <a:schemeClr val="bg1"/>
                </a:solidFill>
              </a:rPr>
              <a:t>&amp; activations</a:t>
            </a:r>
            <a:endParaRPr lang="en" sz="1800" dirty="0">
              <a:solidFill>
                <a:schemeClr val="bg1"/>
              </a:solidFill>
            </a:endParaRPr>
          </a:p>
        </p:txBody>
      </p:sp>
      <p:sp>
        <p:nvSpPr>
          <p:cNvPr id="26" name="Title 1"/>
          <p:cNvSpPr txBox="1">
            <a:spLocks/>
          </p:cNvSpPr>
          <p:nvPr/>
        </p:nvSpPr>
        <p:spPr bwMode="auto">
          <a:xfrm>
            <a:off x="3480041" y="3945996"/>
            <a:ext cx="2944571" cy="469900"/>
          </a:xfrm>
          <a:prstGeom prst="rect">
            <a:avLst/>
          </a:prstGeom>
          <a:solidFill>
            <a:srgbClr val="EC5F46"/>
          </a:solidFill>
          <a:ln>
            <a:noFill/>
          </a:ln>
          <a:extLst/>
        </p:spPr>
        <p:txBody>
          <a:bodyPr anchor="ctr">
            <a:noAutofit/>
          </a:bodyPr>
          <a:lstStyle>
            <a:lvl1pPr algn="l" rtl="0" eaLnBrk="0" fontAlgn="base" hangingPunct="0">
              <a:spcBef>
                <a:spcPct val="0"/>
              </a:spcBef>
              <a:spcAft>
                <a:spcPct val="0"/>
              </a:spcAft>
              <a:defRPr sz="4000" kern="1200">
                <a:solidFill>
                  <a:schemeClr val="tx1"/>
                </a:solidFill>
                <a:latin typeface="Trebuchet MS"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rtl="0">
              <a:defRPr/>
            </a:pPr>
            <a:r>
              <a:rPr lang="en" sz="1800" b="0" i="0" u="none" dirty="0" smtClean="0">
                <a:solidFill>
                  <a:schemeClr val="bg1"/>
                </a:solidFill>
              </a:rPr>
              <a:t>creative competitions</a:t>
            </a:r>
            <a:endParaRPr lang="en" sz="1800" dirty="0">
              <a:solidFill>
                <a:schemeClr val="bg1"/>
              </a:solidFill>
            </a:endParaRPr>
          </a:p>
        </p:txBody>
      </p:sp>
      <p:sp>
        <p:nvSpPr>
          <p:cNvPr id="29" name="Rectangle 28"/>
          <p:cNvSpPr/>
          <p:nvPr/>
        </p:nvSpPr>
        <p:spPr>
          <a:xfrm>
            <a:off x="0" y="388598"/>
            <a:ext cx="7467600" cy="523220"/>
          </a:xfrm>
          <a:prstGeom prst="rect">
            <a:avLst/>
          </a:prstGeom>
          <a:solidFill>
            <a:srgbClr val="EC5F46"/>
          </a:solidFill>
          <a:ln>
            <a:noFill/>
          </a:ln>
        </p:spPr>
        <p:style>
          <a:lnRef idx="3">
            <a:schemeClr val="lt1"/>
          </a:lnRef>
          <a:fillRef idx="1">
            <a:schemeClr val="accent2"/>
          </a:fillRef>
          <a:effectRef idx="1">
            <a:schemeClr val="accent2"/>
          </a:effectRef>
          <a:fontRef idx="minor">
            <a:schemeClr val="lt1"/>
          </a:fontRef>
        </p:style>
        <p:txBody>
          <a:bodyPr wrap="square" lIns="91440" tIns="45720" rIns="91440" bIns="45720">
            <a:spAutoFit/>
          </a:bodyPr>
          <a:lstStyle/>
          <a:p>
            <a:pPr algn="l" rtl="0"/>
            <a:r>
              <a:rPr lang="en" sz="2800" b="0" i="0" u="none" dirty="0">
                <a:ln w="18415" cmpd="sng">
                  <a:solidFill>
                    <a:schemeClr val="bg1"/>
                  </a:solidFill>
                  <a:prstDash val="solid"/>
                </a:ln>
                <a:solidFill>
                  <a:schemeClr val="bg1"/>
                </a:solidFill>
                <a:effectLst>
                  <a:outerShdw blurRad="63500" dir="3600000" algn="tl" rotWithShape="0">
                    <a:srgbClr val="000000">
                      <a:alpha val="70000"/>
                    </a:srgbClr>
                  </a:outerShdw>
                </a:effectLst>
              </a:rPr>
              <a:t>The </a:t>
            </a:r>
            <a:r>
              <a:rPr lang="en" sz="2800" b="0" i="0" u="none"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Big Show</a:t>
            </a:r>
            <a:endParaRPr lang="en" sz="2800" dirty="0" smtClean="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pic>
        <p:nvPicPr>
          <p:cNvPr id="15" name="Picture 2"/>
          <p:cNvPicPr>
            <a:picLocks noChangeAspect="1"/>
          </p:cNvPicPr>
          <p:nvPr/>
        </p:nvPicPr>
        <p:blipFill rotWithShape="1">
          <a:blip r:embed="rId12">
            <a:extLst>
              <a:ext uri="{28A0092B-C50C-407E-A947-70E740481C1C}">
                <a14:useLocalDpi xmlns:a14="http://schemas.microsoft.com/office/drawing/2010/main" val="0"/>
              </a:ext>
            </a:extLst>
          </a:blip>
          <a:srcRect l="5389" t="21630" r="57461" b="17001"/>
          <a:stretch/>
        </p:blipFill>
        <p:spPr bwMode="auto">
          <a:xfrm>
            <a:off x="2907231" y="1628923"/>
            <a:ext cx="2274370" cy="211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p:nvSpPr>
        <p:spPr bwMode="auto">
          <a:xfrm>
            <a:off x="5410199" y="1219130"/>
            <a:ext cx="3729472" cy="457078"/>
          </a:xfrm>
          <a:prstGeom prst="rect">
            <a:avLst/>
          </a:prstGeom>
          <a:solidFill>
            <a:srgbClr val="EC5F46"/>
          </a:solidFill>
          <a:ln>
            <a:noFill/>
          </a:ln>
          <a:extLst/>
        </p:spPr>
        <p:txBody>
          <a:bodyPr anchor="ctr">
            <a:normAutofit/>
          </a:bodyPr>
          <a:lstStyle>
            <a:lvl1pPr algn="l" rtl="0" eaLnBrk="0" fontAlgn="base" hangingPunct="0">
              <a:spcBef>
                <a:spcPct val="0"/>
              </a:spcBef>
              <a:spcAft>
                <a:spcPct val="0"/>
              </a:spcAft>
              <a:defRPr sz="4000" kern="1200">
                <a:solidFill>
                  <a:schemeClr val="tx1"/>
                </a:solidFill>
                <a:latin typeface="Trebuchet MS"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rtl="0">
              <a:defRPr/>
            </a:pPr>
            <a:r>
              <a:rPr lang="en" sz="1600" b="0" i="0" u="none" dirty="0" smtClean="0">
                <a:solidFill>
                  <a:schemeClr val="bg1"/>
                </a:solidFill>
              </a:rPr>
              <a:t>10+ music </a:t>
            </a:r>
            <a:r>
              <a:rPr lang="en" sz="1600" dirty="0">
                <a:solidFill>
                  <a:schemeClr val="bg1"/>
                </a:solidFill>
              </a:rPr>
              <a:t>s</a:t>
            </a:r>
            <a:r>
              <a:rPr lang="en" sz="1600" b="0" i="0" u="none" dirty="0" smtClean="0">
                <a:solidFill>
                  <a:schemeClr val="bg1"/>
                </a:solidFill>
              </a:rPr>
              <a:t>tars by Cat Music</a:t>
            </a:r>
            <a:endParaRPr lang="en" sz="1600" dirty="0">
              <a:solidFill>
                <a:schemeClr val="bg1"/>
              </a:solidFill>
            </a:endParaRPr>
          </a:p>
        </p:txBody>
      </p:sp>
      <p:pic>
        <p:nvPicPr>
          <p:cNvPr id="25" name="Picture 2" descr="C:\Users\User\Downloads\logo\CAK.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60505" y="55026"/>
            <a:ext cx="1057275"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mediaprolive-events.ro/photos/17_0_1366803774.jpg"/>
          <p:cNvPicPr>
            <a:picLocks noChangeAspect="1" noChangeArrowheads="1"/>
          </p:cNvPicPr>
          <p:nvPr/>
        </p:nvPicPr>
        <p:blipFill rotWithShape="1">
          <a:blip r:embed="rId14">
            <a:extLst>
              <a:ext uri="{28A0092B-C50C-407E-A947-70E740481C1C}">
                <a14:useLocalDpi xmlns:a14="http://schemas.microsoft.com/office/drawing/2010/main" val="0"/>
              </a:ext>
            </a:extLst>
          </a:blip>
          <a:srcRect l="21794" r="19531"/>
          <a:stretch/>
        </p:blipFill>
        <p:spPr bwMode="auto">
          <a:xfrm>
            <a:off x="0" y="1416995"/>
            <a:ext cx="2667001" cy="2363602"/>
          </a:xfrm>
          <a:prstGeom prst="rect">
            <a:avLst/>
          </a:prstGeom>
          <a:noFill/>
          <a:extLst>
            <a:ext uri="{909E8E84-426E-40DD-AFC4-6F175D3DCCD1}">
              <a14:hiddenFill xmlns:a14="http://schemas.microsoft.com/office/drawing/2010/main">
                <a:solidFill>
                  <a:srgbClr val="FFFFFF"/>
                </a:solidFill>
              </a14:hiddenFill>
            </a:ext>
          </a:extLst>
        </p:spPr>
      </p:pic>
      <p:sp>
        <p:nvSpPr>
          <p:cNvPr id="27" name="Title 1"/>
          <p:cNvSpPr txBox="1">
            <a:spLocks/>
          </p:cNvSpPr>
          <p:nvPr/>
        </p:nvSpPr>
        <p:spPr bwMode="auto">
          <a:xfrm>
            <a:off x="-4405" y="1210111"/>
            <a:ext cx="2671406" cy="439347"/>
          </a:xfrm>
          <a:prstGeom prst="rect">
            <a:avLst/>
          </a:prstGeom>
          <a:solidFill>
            <a:srgbClr val="EC5F46"/>
          </a:solidFill>
          <a:ln>
            <a:noFill/>
          </a:ln>
          <a:extLst/>
        </p:spPr>
        <p:txBody>
          <a:bodyPr anchor="ctr">
            <a:noAutofit/>
          </a:bodyPr>
          <a:lstStyle>
            <a:lvl1pPr algn="l" rtl="0" eaLnBrk="0" fontAlgn="base" hangingPunct="0">
              <a:spcBef>
                <a:spcPct val="0"/>
              </a:spcBef>
              <a:spcAft>
                <a:spcPct val="0"/>
              </a:spcAft>
              <a:defRPr sz="4000" kern="1200">
                <a:solidFill>
                  <a:schemeClr val="tx1"/>
                </a:solidFill>
                <a:latin typeface="Trebuchet MS"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rtl="0">
              <a:defRPr/>
            </a:pPr>
            <a:r>
              <a:rPr lang="en" sz="1600" b="0" i="0" u="none" dirty="0" smtClean="0">
                <a:solidFill>
                  <a:schemeClr val="bg1"/>
                </a:solidFill>
              </a:rPr>
              <a:t>1 big </a:t>
            </a:r>
            <a:r>
              <a:rPr lang="en" sz="1600" b="0" i="0" u="none" dirty="0">
                <a:solidFill>
                  <a:schemeClr val="bg1"/>
                </a:solidFill>
              </a:rPr>
              <a:t>stage</a:t>
            </a:r>
            <a:endParaRPr lang="en" sz="1600" dirty="0">
              <a:solidFill>
                <a:schemeClr val="bg1"/>
              </a:solidFill>
            </a:endParaRPr>
          </a:p>
        </p:txBody>
      </p:sp>
      <p:sp>
        <p:nvSpPr>
          <p:cNvPr id="28" name="Cross 27"/>
          <p:cNvSpPr/>
          <p:nvPr/>
        </p:nvSpPr>
        <p:spPr>
          <a:xfrm>
            <a:off x="2498928" y="2199364"/>
            <a:ext cx="588008" cy="597301"/>
          </a:xfrm>
          <a:prstGeom prst="plus">
            <a:avLst>
              <a:gd name="adj" fmla="val 32477"/>
            </a:avLst>
          </a:prstGeom>
          <a:solidFill>
            <a:srgbClr val="EC5F4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32" name="Cross 31"/>
          <p:cNvSpPr/>
          <p:nvPr/>
        </p:nvSpPr>
        <p:spPr>
          <a:xfrm>
            <a:off x="6224297" y="2364590"/>
            <a:ext cx="588008" cy="597301"/>
          </a:xfrm>
          <a:prstGeom prst="plus">
            <a:avLst>
              <a:gd name="adj" fmla="val 32477"/>
            </a:avLst>
          </a:prstGeom>
          <a:solidFill>
            <a:srgbClr val="EC5F4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33" name="Cross 32"/>
          <p:cNvSpPr/>
          <p:nvPr/>
        </p:nvSpPr>
        <p:spPr>
          <a:xfrm>
            <a:off x="3067564" y="4768856"/>
            <a:ext cx="588008" cy="597301"/>
          </a:xfrm>
          <a:prstGeom prst="plus">
            <a:avLst>
              <a:gd name="adj" fmla="val 32477"/>
            </a:avLst>
          </a:prstGeom>
          <a:solidFill>
            <a:srgbClr val="EC5F4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43" name="Cross 42"/>
          <p:cNvSpPr/>
          <p:nvPr/>
        </p:nvSpPr>
        <p:spPr>
          <a:xfrm>
            <a:off x="6282767" y="4817940"/>
            <a:ext cx="588008" cy="597301"/>
          </a:xfrm>
          <a:prstGeom prst="plus">
            <a:avLst>
              <a:gd name="adj" fmla="val 32477"/>
            </a:avLst>
          </a:prstGeom>
          <a:solidFill>
            <a:srgbClr val="EC5F4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pic>
        <p:nvPicPr>
          <p:cNvPr id="1032" name="Picture 8" descr="http://media.iqads.ro/2014/07/colaj-cat-music-nou-cover-800.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21831" y="1686963"/>
            <a:ext cx="3731693" cy="2105620"/>
          </a:xfrm>
          <a:prstGeom prst="rect">
            <a:avLst/>
          </a:prstGeom>
          <a:noFill/>
          <a:extLst>
            <a:ext uri="{909E8E84-426E-40DD-AFC4-6F175D3DCCD1}">
              <a14:hiddenFill xmlns:a14="http://schemas.microsoft.com/office/drawing/2010/main">
                <a:solidFill>
                  <a:srgbClr val="FFFFFF"/>
                </a:solidFill>
              </a14:hiddenFill>
            </a:ext>
          </a:extLst>
        </p:spPr>
      </p:pic>
      <p:sp>
        <p:nvSpPr>
          <p:cNvPr id="44" name="Cross 43"/>
          <p:cNvSpPr/>
          <p:nvPr/>
        </p:nvSpPr>
        <p:spPr>
          <a:xfrm>
            <a:off x="5034405" y="2224485"/>
            <a:ext cx="588008" cy="597301"/>
          </a:xfrm>
          <a:prstGeom prst="plus">
            <a:avLst>
              <a:gd name="adj" fmla="val 32477"/>
            </a:avLst>
          </a:prstGeom>
          <a:solidFill>
            <a:srgbClr val="EC5F4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pic>
        <p:nvPicPr>
          <p:cNvPr id="45" name="Picture 2" descr="http://www.muziq.ro/wp-content/uploads/2013/03/0d656a3e.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685691" y="1208374"/>
            <a:ext cx="467833" cy="467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743385"/>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76256" y="5373216"/>
            <a:ext cx="2267744" cy="1484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18" name="Title 1"/>
          <p:cNvSpPr>
            <a:spLocks noGrp="1"/>
          </p:cNvSpPr>
          <p:nvPr>
            <p:ph type="title"/>
          </p:nvPr>
        </p:nvSpPr>
        <p:spPr>
          <a:xfrm>
            <a:off x="1" y="260648"/>
            <a:ext cx="9144000" cy="926976"/>
          </a:xfrm>
        </p:spPr>
        <p:txBody>
          <a:bodyPr>
            <a:noAutofit/>
          </a:bodyPr>
          <a:lstStyle/>
          <a:p>
            <a:pPr rtl="0"/>
            <a:r>
              <a:rPr lang="en" sz="1800" b="0" i="0" u="none" dirty="0"/>
              <a:t>Since 2007, we have been organizing exclusive Cups for marcomm people.</a:t>
            </a:r>
            <a:r>
              <a:rPr lang="en" sz="1800" dirty="0"/>
              <a:t/>
            </a:r>
            <a:br>
              <a:rPr lang="en" sz="1800" dirty="0"/>
            </a:br>
            <a:r>
              <a:rPr lang="en" sz="1800" b="0" i="0" u="none" dirty="0"/>
              <a:t>In 2014, we will compete in Football, Cooking, Karaoke and Gaming. </a:t>
            </a:r>
            <a:r>
              <a:rPr lang="en" sz="1800" dirty="0"/>
              <a:t/>
            </a:r>
            <a:br>
              <a:rPr lang="en" sz="1800" dirty="0"/>
            </a:br>
            <a:r>
              <a:rPr lang="en" sz="1800" dirty="0" smtClean="0"/>
              <a:t/>
            </a:r>
            <a:br>
              <a:rPr lang="en" sz="1800" dirty="0" smtClean="0"/>
            </a:br>
            <a:r>
              <a:rPr lang="en" sz="1800" b="1" i="0" u="none" dirty="0" smtClean="0"/>
              <a:t>This </a:t>
            </a:r>
            <a:r>
              <a:rPr lang="en" sz="1800" b="1" i="0" u="none" dirty="0"/>
              <a:t>is why all major agencies close down for a few days </a:t>
            </a:r>
            <a:r>
              <a:rPr lang="en" sz="1800" b="1" i="0" u="none" dirty="0" smtClean="0"/>
              <a:t>every </a:t>
            </a:r>
            <a:r>
              <a:rPr lang="en" sz="1800" b="1" i="0" u="none" dirty="0"/>
              <a:t>year…</a:t>
            </a:r>
            <a:endParaRPr lang="en" sz="1800" b="1" dirty="0"/>
          </a:p>
        </p:txBody>
      </p:sp>
      <p:pic>
        <p:nvPicPr>
          <p:cNvPr id="1030" name="Picture 6" descr="http://cupaagentiilor.iqads.ro/wp-content/uploads/Logo2012+mercury-200.jpg"/>
          <p:cNvPicPr>
            <a:picLocks noChangeAspect="1" noChangeArrowheads="1"/>
          </p:cNvPicPr>
          <p:nvPr/>
        </p:nvPicPr>
        <p:blipFill rotWithShape="1">
          <a:blip r:embed="rId2">
            <a:extLst>
              <a:ext uri="{28A0092B-C50C-407E-A947-70E740481C1C}">
                <a14:useLocalDpi xmlns:a14="http://schemas.microsoft.com/office/drawing/2010/main" val="0"/>
              </a:ext>
            </a:extLst>
          </a:blip>
          <a:srcRect l="15758" t="14324" r="12423" b="13857"/>
          <a:stretch/>
        </p:blipFill>
        <p:spPr bwMode="auto">
          <a:xfrm>
            <a:off x="7488323" y="1433127"/>
            <a:ext cx="1368152" cy="136815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fahrni.ws/artwork/publici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140" y="1549796"/>
            <a:ext cx="1597181" cy="129210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file.carturesti.ro/logo/logocarturest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9988" y="1694295"/>
            <a:ext cx="1720120" cy="106745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rank Grou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0030" y="1843013"/>
            <a:ext cx="1688305" cy="66769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adplayers.ro/files/user_files/company_logo/logo_162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2948" y="1476015"/>
            <a:ext cx="1905000" cy="126682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www.expo2010china.hu/hirkepek/ogilvy_logo_expo2010.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7557" b="13689"/>
          <a:stretch/>
        </p:blipFill>
        <p:spPr bwMode="auto">
          <a:xfrm>
            <a:off x="212621" y="3632498"/>
            <a:ext cx="1361462" cy="86409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0" descr="http://www.cariereonline.ro/sites/default/files/imagini/sigle/logo_mercury36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73186" y="1219005"/>
            <a:ext cx="1283289" cy="1283289"/>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www.saatchikevin.com/files/media_jpg/saatchi-saatchi-ideas-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86201" y="3706967"/>
            <a:ext cx="1932249" cy="377862"/>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scomunicate.machteamsoft.ro/pictures/releases/size_125x94/132/10132/34496-thegroup-logo.jpg"/>
          <p:cNvPicPr>
            <a:picLocks noChangeAspect="1" noChangeArrowheads="1"/>
          </p:cNvPicPr>
          <p:nvPr/>
        </p:nvPicPr>
        <p:blipFill rotWithShape="1">
          <a:blip r:embed="rId10">
            <a:extLst>
              <a:ext uri="{28A0092B-C50C-407E-A947-70E740481C1C}">
                <a14:useLocalDpi xmlns:a14="http://schemas.microsoft.com/office/drawing/2010/main" val="0"/>
              </a:ext>
            </a:extLst>
          </a:blip>
          <a:srcRect t="29295" b="22451"/>
          <a:stretch/>
        </p:blipFill>
        <p:spPr bwMode="auto">
          <a:xfrm>
            <a:off x="6017643" y="3632498"/>
            <a:ext cx="1190625" cy="432048"/>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www.adplayers.ro/files/article_pictures/back/MrBricolage/logoGMP200.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74990" y="3456321"/>
            <a:ext cx="1023656" cy="742151"/>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http://www.adplayers.ro/files/user_files/company_logo/logo_3798.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9204" y="5233972"/>
            <a:ext cx="1428750" cy="628651"/>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http://sphotos-g.ak.fbcdn.net/hphotos-ak-ash3/421717_10150586431392734_502701564_n.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95530" y="5323663"/>
            <a:ext cx="1681413" cy="622380"/>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http://www.strategic.ro/wp-content/uploads/logo-senior-470x204.jpg"/>
          <p:cNvPicPr>
            <a:picLocks noChangeAspect="1" noChangeArrowheads="1"/>
          </p:cNvPicPr>
          <p:nvPr/>
        </p:nvPicPr>
        <p:blipFill rotWithShape="1">
          <a:blip r:embed="rId14">
            <a:extLst>
              <a:ext uri="{28A0092B-C50C-407E-A947-70E740481C1C}">
                <a14:useLocalDpi xmlns:a14="http://schemas.microsoft.com/office/drawing/2010/main" val="0"/>
              </a:ext>
            </a:extLst>
          </a:blip>
          <a:srcRect l="5044" t="16279" r="4224" b="22239"/>
          <a:stretch/>
        </p:blipFill>
        <p:spPr bwMode="auto">
          <a:xfrm>
            <a:off x="5436096" y="4797151"/>
            <a:ext cx="2448272" cy="72008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2" descr="http://www.razvoj-karijere.com/media/images/o/MCE_new_logo.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612205" y="5674240"/>
            <a:ext cx="1430541" cy="27180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ogilvy.com/~/media/About/Network/Images/GG_logo_color.ashx"/>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30568" y="3541353"/>
            <a:ext cx="1757347" cy="54347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http://www.recruitgulf.com/Logos/Lowe-MENA-79.gif"/>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166676" y="5105400"/>
            <a:ext cx="703256" cy="703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163665"/>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6156176" y="5373216"/>
            <a:ext cx="2987824" cy="1484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18" name="Title 1"/>
          <p:cNvSpPr>
            <a:spLocks noGrp="1"/>
          </p:cNvSpPr>
          <p:nvPr>
            <p:ph type="title"/>
          </p:nvPr>
        </p:nvSpPr>
        <p:spPr>
          <a:xfrm>
            <a:off x="0" y="520824"/>
            <a:ext cx="9144000" cy="926976"/>
          </a:xfrm>
        </p:spPr>
        <p:txBody>
          <a:bodyPr>
            <a:normAutofit/>
          </a:bodyPr>
          <a:lstStyle/>
          <a:p>
            <a:pPr algn="ctr" rtl="0"/>
            <a:r>
              <a:rPr lang="en" sz="1800" b="1" i="0" u="none" dirty="0"/>
              <a:t>…and </a:t>
            </a:r>
            <a:r>
              <a:rPr lang="en" sz="1800" b="1" i="0" u="none" dirty="0" smtClean="0"/>
              <a:t>turn into the </a:t>
            </a:r>
            <a:r>
              <a:rPr lang="en" sz="1800" b="1" i="0" u="none" dirty="0"/>
              <a:t>most creative football clubs, </a:t>
            </a:r>
            <a:r>
              <a:rPr lang="en" sz="1800" b="1" i="0" u="none" dirty="0" smtClean="0"/>
              <a:t>kitchen teams, </a:t>
            </a:r>
            <a:r>
              <a:rPr lang="en" sz="1800" b="1" i="0" u="none" dirty="0"/>
              <a:t>bands and </a:t>
            </a:r>
            <a:r>
              <a:rPr lang="en" sz="1800" b="1" i="0" u="none" dirty="0" smtClean="0"/>
              <a:t>gaming squads</a:t>
            </a:r>
            <a:endParaRPr lang="en" sz="1800" b="1" dirty="0"/>
          </a:p>
        </p:txBody>
      </p:sp>
      <p:pic>
        <p:nvPicPr>
          <p:cNvPr id="1026" name="Picture 2" descr="http://cupaagentiilor.iqads.ro/wp-content/uploads/O_Football-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00" y="3240024"/>
            <a:ext cx="1960242" cy="13721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cupaagentiilor.iqads.ro/wp-content/uploads/Logo2012+mercury-200.jpg"/>
          <p:cNvPicPr>
            <a:picLocks noChangeAspect="1" noChangeArrowheads="1"/>
          </p:cNvPicPr>
          <p:nvPr/>
        </p:nvPicPr>
        <p:blipFill rotWithShape="1">
          <a:blip r:embed="rId3">
            <a:extLst>
              <a:ext uri="{28A0092B-C50C-407E-A947-70E740481C1C}">
                <a14:useLocalDpi xmlns:a14="http://schemas.microsoft.com/office/drawing/2010/main" val="0"/>
              </a:ext>
            </a:extLst>
          </a:blip>
          <a:srcRect l="15758" t="14324" r="12423" b="13857"/>
          <a:stretch/>
        </p:blipFill>
        <p:spPr bwMode="auto">
          <a:xfrm>
            <a:off x="7488323" y="1433127"/>
            <a:ext cx="1368152" cy="136815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cupaagentiilor.iqads.ro/wp-content/uploads/cupa-agentiilor-frank-2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5996" y="1780955"/>
            <a:ext cx="2062108" cy="85577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cupaagentiilor.iqads.ro/wp-content/uploads/carturesti2.png"/>
          <p:cNvPicPr>
            <a:picLocks noChangeAspect="1" noChangeArrowheads="1"/>
          </p:cNvPicPr>
          <p:nvPr/>
        </p:nvPicPr>
        <p:blipFill rotWithShape="1">
          <a:blip r:embed="rId5">
            <a:extLst>
              <a:ext uri="{28A0092B-C50C-407E-A947-70E740481C1C}">
                <a14:useLocalDpi xmlns:a14="http://schemas.microsoft.com/office/drawing/2010/main" val="0"/>
              </a:ext>
            </a:extLst>
          </a:blip>
          <a:srcRect l="14395" r="10878"/>
          <a:stretch/>
        </p:blipFill>
        <p:spPr bwMode="auto">
          <a:xfrm>
            <a:off x="1979712" y="1389065"/>
            <a:ext cx="1656184" cy="147753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cupaagentiilor.iqads.ro/wp-content/uploads/publicis2.png"/>
          <p:cNvPicPr>
            <a:picLocks noChangeAspect="1" noChangeArrowheads="1"/>
          </p:cNvPicPr>
          <p:nvPr/>
        </p:nvPicPr>
        <p:blipFill rotWithShape="1">
          <a:blip r:embed="rId6">
            <a:extLst>
              <a:ext uri="{28A0092B-C50C-407E-A947-70E740481C1C}">
                <a14:useLocalDpi xmlns:a14="http://schemas.microsoft.com/office/drawing/2010/main" val="0"/>
              </a:ext>
            </a:extLst>
          </a:blip>
          <a:srcRect l="9781" r="14230"/>
          <a:stretch/>
        </p:blipFill>
        <p:spPr bwMode="auto">
          <a:xfrm>
            <a:off x="151521" y="1340768"/>
            <a:ext cx="1800200" cy="157935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cupaagentiilor.iqads.ro/wp-content/uploads/the_group.png"/>
          <p:cNvPicPr>
            <a:picLocks noChangeAspect="1" noChangeArrowheads="1"/>
          </p:cNvPicPr>
          <p:nvPr/>
        </p:nvPicPr>
        <p:blipFill rotWithShape="1">
          <a:blip r:embed="rId7">
            <a:extLst>
              <a:ext uri="{28A0092B-C50C-407E-A947-70E740481C1C}">
                <a14:useLocalDpi xmlns:a14="http://schemas.microsoft.com/office/drawing/2010/main" val="0"/>
              </a:ext>
            </a:extLst>
          </a:blip>
          <a:srcRect l="17030" r="18609"/>
          <a:stretch/>
        </p:blipFill>
        <p:spPr bwMode="auto">
          <a:xfrm>
            <a:off x="5796135" y="2916034"/>
            <a:ext cx="1584176" cy="164092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cupaagentiilor.iqads.ro/wp-content/uploads/saatchi.png"/>
          <p:cNvPicPr>
            <a:picLocks noChangeAspect="1" noChangeArrowheads="1"/>
          </p:cNvPicPr>
          <p:nvPr/>
        </p:nvPicPr>
        <p:blipFill rotWithShape="1">
          <a:blip r:embed="rId8">
            <a:extLst>
              <a:ext uri="{28A0092B-C50C-407E-A947-70E740481C1C}">
                <a14:useLocalDpi xmlns:a14="http://schemas.microsoft.com/office/drawing/2010/main" val="0"/>
              </a:ext>
            </a:extLst>
          </a:blip>
          <a:srcRect l="21170" r="17979"/>
          <a:stretch/>
        </p:blipFill>
        <p:spPr bwMode="auto">
          <a:xfrm>
            <a:off x="2123728" y="3163087"/>
            <a:ext cx="1368152" cy="14989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347865" y="6453478"/>
            <a:ext cx="5796135" cy="369332"/>
          </a:xfrm>
          <a:prstGeom prst="rect">
            <a:avLst/>
          </a:prstGeom>
          <a:noFill/>
        </p:spPr>
        <p:txBody>
          <a:bodyPr wrap="square" rtlCol="0">
            <a:spAutoFit/>
          </a:bodyPr>
          <a:lstStyle/>
          <a:p>
            <a:pPr algn="r" rtl="0"/>
            <a:r>
              <a:rPr lang="en" b="0" i="0" u="none">
                <a:hlinkClick r:id="rId9"/>
              </a:rPr>
              <a:t>See all Cups teams</a:t>
            </a:r>
            <a:endParaRPr lang="en" dirty="0"/>
          </a:p>
        </p:txBody>
      </p:sp>
      <p:pic>
        <p:nvPicPr>
          <p:cNvPr id="1050" name="Picture 26" descr="http://cupaagentiilor.iqads.ro/wp-content/uploads/Logo-200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0152" y="4924454"/>
            <a:ext cx="1345608" cy="146671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cupaagentiilor.iqads.ro/wp-content/uploads/Emblema-GMP-WEB-200.jpg"/>
          <p:cNvPicPr>
            <a:picLocks noChangeAspect="1" noChangeArrowheads="1"/>
          </p:cNvPicPr>
          <p:nvPr/>
        </p:nvPicPr>
        <p:blipFill rotWithShape="1">
          <a:blip r:embed="rId11">
            <a:extLst>
              <a:ext uri="{28A0092B-C50C-407E-A947-70E740481C1C}">
                <a14:useLocalDpi xmlns:a14="http://schemas.microsoft.com/office/drawing/2010/main" val="0"/>
              </a:ext>
            </a:extLst>
          </a:blip>
          <a:srcRect l="14451" r="6170"/>
          <a:stretch/>
        </p:blipFill>
        <p:spPr bwMode="auto">
          <a:xfrm>
            <a:off x="7573186" y="2919604"/>
            <a:ext cx="1512168" cy="170497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descr="http://cupaagentiilor.iqads.ro/wp-content/uploads/papaya.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90381" y="1549795"/>
            <a:ext cx="1789979" cy="119331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Screen Shot 2013-05-09 at 8.29.50 PM.png"/>
          <p:cNvPicPr>
            <a:picLocks noChangeAspect="1"/>
          </p:cNvPicPr>
          <p:nvPr/>
        </p:nvPicPr>
        <p:blipFill rotWithShape="1">
          <a:blip r:embed="rId13">
            <a:extLst>
              <a:ext uri="{28A0092B-C50C-407E-A947-70E740481C1C}">
                <a14:useLocalDpi xmlns:a14="http://schemas.microsoft.com/office/drawing/2010/main" val="0"/>
              </a:ext>
            </a:extLst>
          </a:blip>
          <a:srcRect l="29052" t="31743" r="56970" b="42635"/>
          <a:stretch/>
        </p:blipFill>
        <p:spPr>
          <a:xfrm>
            <a:off x="7469168" y="4612194"/>
            <a:ext cx="1571363" cy="1872208"/>
          </a:xfrm>
          <a:prstGeom prst="rect">
            <a:avLst/>
          </a:prstGeom>
        </p:spPr>
      </p:pic>
      <p:pic>
        <p:nvPicPr>
          <p:cNvPr id="9218" name="Picture 2" descr="http://cupaagentiilor.iqads.ro/gatit/wp-content/uploads/2013/09/logo_GG_250.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35896" y="2989864"/>
            <a:ext cx="1698898" cy="145425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cupaagentiilor.iqads.ro/gatit/wp-content/uploads/2013/09/infinit-cookes-300dpi.jpg"/>
          <p:cNvPicPr>
            <a:picLocks noChangeAspect="1" noChangeArrowheads="1"/>
          </p:cNvPicPr>
          <p:nvPr/>
        </p:nvPicPr>
        <p:blipFill rotWithShape="1">
          <a:blip r:embed="rId15">
            <a:extLst>
              <a:ext uri="{28A0092B-C50C-407E-A947-70E740481C1C}">
                <a14:useLocalDpi xmlns:a14="http://schemas.microsoft.com/office/drawing/2010/main" val="0"/>
              </a:ext>
            </a:extLst>
          </a:blip>
          <a:srcRect l="13803" t="22701" r="20486" b="11776"/>
          <a:stretch/>
        </p:blipFill>
        <p:spPr bwMode="auto">
          <a:xfrm>
            <a:off x="122938" y="4985618"/>
            <a:ext cx="1855717" cy="1325512"/>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cupaagentiilor.iqads.ro/gatit/wp-content/uploads/2013/09/leo-gurmet-logo_Q.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95144" y="4596954"/>
            <a:ext cx="1639476" cy="1639476"/>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cupaagentiilor.iqads.ro/gatit/wp-content/uploads/2013/09/WE-LOWE-FOOD-01-300x212.jpg"/>
          <p:cNvPicPr>
            <a:picLocks noChangeAspect="1" noChangeArrowheads="1"/>
          </p:cNvPicPr>
          <p:nvPr/>
        </p:nvPicPr>
        <p:blipFill rotWithShape="1">
          <a:blip r:embed="rId17">
            <a:extLst>
              <a:ext uri="{28A0092B-C50C-407E-A947-70E740481C1C}">
                <a14:useLocalDpi xmlns:a14="http://schemas.microsoft.com/office/drawing/2010/main" val="0"/>
              </a:ext>
            </a:extLst>
          </a:blip>
          <a:srcRect l="23395" t="19889" r="23272" b="15960"/>
          <a:stretch/>
        </p:blipFill>
        <p:spPr bwMode="auto">
          <a:xfrm>
            <a:off x="3583866" y="4646088"/>
            <a:ext cx="2032896" cy="1727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062633"/>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5308" y="799425"/>
            <a:ext cx="9112707" cy="6058574"/>
            <a:chOff x="45308" y="799425"/>
            <a:chExt cx="9112707" cy="6058574"/>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49" y="990600"/>
              <a:ext cx="2719802" cy="1805647"/>
            </a:xfrm>
            <a:prstGeom prst="rect">
              <a:avLst/>
            </a:prstGeom>
          </p:spPr>
        </p:pic>
        <p:pic>
          <p:nvPicPr>
            <p:cNvPr id="3"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733" y="2743200"/>
              <a:ext cx="2980267" cy="1974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92788" y="4989157"/>
              <a:ext cx="2797312" cy="1853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5716" y="2134893"/>
              <a:ext cx="3552299" cy="2664224"/>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08" y="4297404"/>
              <a:ext cx="3840892" cy="2560595"/>
            </a:xfrm>
            <a:prstGeom prst="rect">
              <a:avLst/>
            </a:prstGeom>
          </p:spPr>
        </p:pic>
        <p:pic>
          <p:nvPicPr>
            <p:cNvPr id="2050" name="Picture 2" descr="https://scontent-a-fra.xx.fbcdn.net/hphotos-prn1/t1.0-9/10155213_699252470137488_8751776423038471869_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30043" y="4513494"/>
              <a:ext cx="3527781" cy="23445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content-a-fra.xx.fbcdn.net/hphotos-ash3/t1.0-9/10252001_700201593375909_3264537056462677520_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1339015">
              <a:off x="2740414" y="952507"/>
              <a:ext cx="3416036" cy="227024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fbcdn-sphotos-b-a.akamaihd.net/hphotos-ak-prn2/t1.0-9/10003538_842826459066926_1150923985727893605_n.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49318" b="-2580"/>
            <a:stretch/>
          </p:blipFill>
          <p:spPr bwMode="auto">
            <a:xfrm>
              <a:off x="6510088" y="799425"/>
              <a:ext cx="2252928" cy="134104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988503" y="2473689"/>
              <a:ext cx="2963334" cy="2854740"/>
              <a:chOff x="2988503" y="2473689"/>
              <a:chExt cx="2963334" cy="2854740"/>
            </a:xfrm>
          </p:grpSpPr>
          <p:sp>
            <p:nvSpPr>
              <p:cNvPr id="14" name="Oval 13">
                <a:hlinkClick r:id="rId10"/>
              </p:cNvPr>
              <p:cNvSpPr/>
              <p:nvPr/>
            </p:nvSpPr>
            <p:spPr>
              <a:xfrm>
                <a:off x="2988503" y="2473689"/>
                <a:ext cx="2963334" cy="28547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16" name="Isosceles Triangle 15">
                <a:hlinkClick r:id="rId10"/>
              </p:cNvPr>
              <p:cNvSpPr/>
              <p:nvPr/>
            </p:nvSpPr>
            <p:spPr>
              <a:xfrm rot="5400000">
                <a:off x="4076845" y="3376967"/>
                <a:ext cx="1152741" cy="1048184"/>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grpSp>
      </p:grpSp>
      <p:pic>
        <p:nvPicPr>
          <p:cNvPr id="9" name="Picture 8">
            <a:hlinkClick r:id="rId11"/>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480" y="782422"/>
            <a:ext cx="9114310" cy="6059949"/>
          </a:xfrm>
          <a:prstGeom prst="rect">
            <a:avLst/>
          </a:prstGeom>
        </p:spPr>
      </p:pic>
      <p:sp>
        <p:nvSpPr>
          <p:cNvPr id="18" name="Title 2"/>
          <p:cNvSpPr txBox="1">
            <a:spLocks/>
          </p:cNvSpPr>
          <p:nvPr/>
        </p:nvSpPr>
        <p:spPr>
          <a:xfrm>
            <a:off x="233616" y="-105516"/>
            <a:ext cx="8839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pPr algn="l" rtl="0"/>
            <a:r>
              <a:rPr lang="en" b="0" i="0" u="none"/>
              <a:t>See what Cups are like</a:t>
            </a:r>
            <a:endParaRPr lang="en" noProof="1" smtClean="0"/>
          </a:p>
        </p:txBody>
      </p:sp>
      <p:sp>
        <p:nvSpPr>
          <p:cNvPr id="19" name="TextBox 18"/>
          <p:cNvSpPr txBox="1"/>
          <p:nvPr/>
        </p:nvSpPr>
        <p:spPr>
          <a:xfrm>
            <a:off x="335063" y="6129008"/>
            <a:ext cx="3261382" cy="400110"/>
          </a:xfrm>
          <a:prstGeom prst="rect">
            <a:avLst/>
          </a:prstGeom>
          <a:solidFill>
            <a:schemeClr val="bg1"/>
          </a:solidFill>
        </p:spPr>
        <p:txBody>
          <a:bodyPr wrap="square" rtlCol="0">
            <a:spAutoFit/>
          </a:bodyPr>
          <a:lstStyle/>
          <a:p>
            <a:pPr algn="ctr" rtl="0"/>
            <a:r>
              <a:rPr lang="en" sz="2000" b="1" i="0" u="none" dirty="0">
                <a:solidFill>
                  <a:srgbClr val="FFC000"/>
                </a:solidFill>
                <a:latin typeface="Calibri" panose="020F0502020204030204" pitchFamily="34" charset="0"/>
                <a:hlinkClick r:id="rId13"/>
              </a:rPr>
              <a:t>See football in 5 minutes</a:t>
            </a:r>
            <a:endParaRPr lang="en" sz="2000" b="1" dirty="0">
              <a:solidFill>
                <a:srgbClr val="FFC000"/>
              </a:solidFill>
              <a:latin typeface="Calibri" panose="020F0502020204030204" pitchFamily="34" charset="0"/>
            </a:endParaRPr>
          </a:p>
        </p:txBody>
      </p:sp>
      <p:sp>
        <p:nvSpPr>
          <p:cNvPr id="13" name="TextBox 12"/>
          <p:cNvSpPr txBox="1"/>
          <p:nvPr/>
        </p:nvSpPr>
        <p:spPr>
          <a:xfrm>
            <a:off x="5826674" y="6129007"/>
            <a:ext cx="3261382" cy="400110"/>
          </a:xfrm>
          <a:prstGeom prst="rect">
            <a:avLst/>
          </a:prstGeom>
          <a:solidFill>
            <a:schemeClr val="bg1"/>
          </a:solidFill>
        </p:spPr>
        <p:txBody>
          <a:bodyPr wrap="square" rtlCol="0">
            <a:spAutoFit/>
          </a:bodyPr>
          <a:lstStyle/>
          <a:p>
            <a:pPr algn="ctr" rtl="0"/>
            <a:r>
              <a:rPr lang="en" sz="2000" b="1" i="0" u="none" dirty="0">
                <a:solidFill>
                  <a:srgbClr val="FFC000"/>
                </a:solidFill>
                <a:latin typeface="Calibri" panose="020F0502020204030204" pitchFamily="34" charset="0"/>
                <a:hlinkClick r:id="rId11"/>
              </a:rPr>
              <a:t>See cooking in 5 minutes</a:t>
            </a:r>
            <a:endParaRPr lang="en" sz="2000" b="1" dirty="0">
              <a:solidFill>
                <a:srgbClr val="FFC000"/>
              </a:solidFill>
              <a:latin typeface="Calibri" panose="020F0502020204030204" pitchFamily="34" charset="0"/>
            </a:endParaRPr>
          </a:p>
        </p:txBody>
      </p:sp>
    </p:spTree>
    <p:extLst>
      <p:ext uri="{BB962C8B-B14F-4D97-AF65-F5344CB8AC3E}">
        <p14:creationId xmlns:p14="http://schemas.microsoft.com/office/powerpoint/2010/main" val="2507977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Same Side Corner Rectangle 1"/>
          <p:cNvSpPr/>
          <p:nvPr/>
        </p:nvSpPr>
        <p:spPr>
          <a:xfrm>
            <a:off x="0" y="4868863"/>
            <a:ext cx="9144000" cy="1989137"/>
          </a:xfrm>
          <a:prstGeom prst="snip2SameRect">
            <a:avLst>
              <a:gd name="adj1" fmla="val 50000"/>
              <a:gd name="adj2" fmla="val 0"/>
            </a:avLst>
          </a:prstGeom>
          <a:solidFill>
            <a:srgbClr val="B2B2B2"/>
          </a:solidFill>
          <a:ln>
            <a:noFill/>
          </a:ln>
        </p:spPr>
        <p:style>
          <a:lnRef idx="3">
            <a:schemeClr val="lt1"/>
          </a:lnRef>
          <a:fillRef idx="1">
            <a:schemeClr val="accent3"/>
          </a:fillRef>
          <a:effectRef idx="1">
            <a:schemeClr val="accent3"/>
          </a:effectRef>
          <a:fontRef idx="minor">
            <a:schemeClr val="lt1"/>
          </a:fontRef>
        </p:style>
        <p:txBody>
          <a:bodyPr anchor="ctr"/>
          <a:lstStyle/>
          <a:p>
            <a:pPr algn="ctr" rtl="0">
              <a:defRPr/>
            </a:pPr>
            <a:endParaRPr lang="en">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Snip Same Side Corner Rectangle 4"/>
          <p:cNvSpPr/>
          <p:nvPr/>
        </p:nvSpPr>
        <p:spPr>
          <a:xfrm flipV="1">
            <a:off x="0" y="-26988"/>
            <a:ext cx="9144000" cy="2054226"/>
          </a:xfrm>
          <a:prstGeom prst="snip2SameRect">
            <a:avLst>
              <a:gd name="adj1" fmla="val 50000"/>
              <a:gd name="adj2" fmla="val 0"/>
            </a:avLst>
          </a:prstGeom>
          <a:solidFill>
            <a:srgbClr val="B2B2B2"/>
          </a:solidFill>
          <a:ln>
            <a:noFill/>
          </a:ln>
        </p:spPr>
        <p:style>
          <a:lnRef idx="3">
            <a:schemeClr val="lt1"/>
          </a:lnRef>
          <a:fillRef idx="1">
            <a:schemeClr val="accent3"/>
          </a:fillRef>
          <a:effectRef idx="1">
            <a:schemeClr val="accent3"/>
          </a:effectRef>
          <a:fontRef idx="minor">
            <a:schemeClr val="lt1"/>
          </a:fontRef>
        </p:style>
        <p:txBody>
          <a:bodyPr anchor="ctr"/>
          <a:lstStyle/>
          <a:p>
            <a:pPr algn="ctr" rtl="0">
              <a:defRPr/>
            </a:pPr>
            <a:endParaRPr lang="en"/>
          </a:p>
        </p:txBody>
      </p:sp>
      <p:sp>
        <p:nvSpPr>
          <p:cNvPr id="38916" name="Rectangle 4"/>
          <p:cNvSpPr>
            <a:spLocks noChangeArrowheads="1"/>
          </p:cNvSpPr>
          <p:nvPr/>
        </p:nvSpPr>
        <p:spPr bwMode="auto">
          <a:xfrm>
            <a:off x="2846388" y="2107248"/>
            <a:ext cx="3558282"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0"/>
            <a:r>
              <a:rPr lang="en" b="1" i="0" u="none">
                <a:solidFill>
                  <a:srgbClr val="EF4265"/>
                </a:solidFill>
                <a:latin typeface="Trebuchet MS" pitchFamily="34" charset="0"/>
              </a:rPr>
              <a:t>10 weeks of campaign</a:t>
            </a:r>
          </a:p>
          <a:p>
            <a:pPr algn="ctr" rtl="0"/>
            <a:endParaRPr lang="en" b="1" dirty="0">
              <a:solidFill>
                <a:srgbClr val="EF4265"/>
              </a:solidFill>
              <a:latin typeface="Trebuchet MS" pitchFamily="34" charset="0"/>
            </a:endParaRPr>
          </a:p>
          <a:p>
            <a:pPr algn="ctr" rtl="0"/>
            <a:r>
              <a:rPr lang="en" b="1" i="0" u="none">
                <a:solidFill>
                  <a:srgbClr val="EF4265"/>
                </a:solidFill>
                <a:latin typeface="Trebuchet MS" pitchFamily="34" charset="0"/>
              </a:rPr>
              <a:t>3 days of event</a:t>
            </a:r>
            <a:endParaRPr lang="en" b="1" dirty="0">
              <a:solidFill>
                <a:srgbClr val="EF4265"/>
              </a:solidFill>
              <a:latin typeface="Trebuchet MS" pitchFamily="34" charset="0"/>
            </a:endParaRPr>
          </a:p>
          <a:p>
            <a:pPr algn="ctr" rtl="0"/>
            <a:r>
              <a:rPr lang="en" b="1" i="0" u="none">
                <a:solidFill>
                  <a:srgbClr val="EF4265"/>
                </a:solidFill>
                <a:latin typeface="Trebuchet MS" pitchFamily="34" charset="0"/>
              </a:rPr>
              <a:t>500+ participants</a:t>
            </a:r>
          </a:p>
          <a:p>
            <a:pPr algn="ctr" rtl="0"/>
            <a:endParaRPr lang="en" b="1" dirty="0">
              <a:solidFill>
                <a:srgbClr val="EF4265"/>
              </a:solidFill>
              <a:latin typeface="Trebuchet MS" pitchFamily="34" charset="0"/>
            </a:endParaRPr>
          </a:p>
          <a:p>
            <a:pPr algn="ctr" rtl="0"/>
            <a:r>
              <a:rPr lang="en" b="1" i="0" u="none">
                <a:solidFill>
                  <a:srgbClr val="EF4265"/>
                </a:solidFill>
                <a:latin typeface="Trebuchet MS" pitchFamily="34" charset="0"/>
              </a:rPr>
              <a:t>brand reach</a:t>
            </a:r>
            <a:endParaRPr lang="en" b="1" dirty="0">
              <a:solidFill>
                <a:srgbClr val="EF4265"/>
              </a:solidFill>
              <a:latin typeface="Trebuchet MS" pitchFamily="34" charset="0"/>
            </a:endParaRPr>
          </a:p>
          <a:p>
            <a:pPr algn="ctr" rtl="0"/>
            <a:r>
              <a:rPr lang="en" b="1" i="0" u="none">
                <a:solidFill>
                  <a:srgbClr val="EF4265"/>
                </a:solidFill>
                <a:latin typeface="Trebuchet MS" pitchFamily="34" charset="0"/>
              </a:rPr>
              <a:t>500.000+ people</a:t>
            </a:r>
            <a:endParaRPr lang="en" b="1" dirty="0">
              <a:solidFill>
                <a:srgbClr val="EF4265"/>
              </a:solidFill>
              <a:latin typeface="Trebuchet MS" pitchFamily="34" charset="0"/>
            </a:endParaRPr>
          </a:p>
        </p:txBody>
      </p:sp>
      <p:sp>
        <p:nvSpPr>
          <p:cNvPr id="38917" name="Rectangle 4"/>
          <p:cNvSpPr>
            <a:spLocks noChangeArrowheads="1"/>
          </p:cNvSpPr>
          <p:nvPr/>
        </p:nvSpPr>
        <p:spPr bwMode="auto">
          <a:xfrm>
            <a:off x="576262" y="5442743"/>
            <a:ext cx="79914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0"/>
            <a:r>
              <a:rPr lang="en" sz="2800" b="1" i="0" u="none">
                <a:solidFill>
                  <a:schemeClr val="bg1"/>
                </a:solidFill>
                <a:latin typeface="Trebuchet MS" pitchFamily="34" charset="0"/>
              </a:rPr>
              <a:t>branding, sampling, activations</a:t>
            </a:r>
            <a:endParaRPr lang="en" sz="2800" b="1" dirty="0">
              <a:solidFill>
                <a:schemeClr val="bg1"/>
              </a:solidFill>
              <a:latin typeface="Trebuchet MS" pitchFamily="34" charset="0"/>
            </a:endParaRPr>
          </a:p>
        </p:txBody>
      </p:sp>
      <p:sp>
        <p:nvSpPr>
          <p:cNvPr id="38918" name="Rectangle 4"/>
          <p:cNvSpPr>
            <a:spLocks noChangeArrowheads="1"/>
          </p:cNvSpPr>
          <p:nvPr/>
        </p:nvSpPr>
        <p:spPr bwMode="auto">
          <a:xfrm>
            <a:off x="144463" y="2590800"/>
            <a:ext cx="336073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42900" indent="-342900" algn="l" rtl="0">
              <a:buFontTx/>
              <a:buChar char="-"/>
            </a:pPr>
            <a:r>
              <a:rPr lang="en" b="0" i="0" u="none">
                <a:solidFill>
                  <a:srgbClr val="808080"/>
                </a:solidFill>
                <a:latin typeface="Trebuchet MS" pitchFamily="34" charset="0"/>
              </a:rPr>
              <a:t>dedicated campaign</a:t>
            </a:r>
            <a:r>
              <a:rPr lang="en">
                <a:solidFill>
                  <a:srgbClr val="808080"/>
                </a:solidFill>
                <a:latin typeface="Trebuchet MS" pitchFamily="34" charset="0"/>
              </a:rPr>
              <a:t/>
            </a:r>
            <a:br>
              <a:rPr lang="en">
                <a:solidFill>
                  <a:srgbClr val="808080"/>
                </a:solidFill>
                <a:latin typeface="Trebuchet MS" pitchFamily="34" charset="0"/>
              </a:rPr>
            </a:br>
            <a:r>
              <a:rPr lang="en" b="0" i="0" u="none">
                <a:solidFill>
                  <a:srgbClr val="808080"/>
                </a:solidFill>
                <a:latin typeface="Trebuchet MS" pitchFamily="34" charset="0"/>
              </a:rPr>
              <a:t>(online, radio, print)</a:t>
            </a:r>
            <a:endParaRPr lang="en" dirty="0">
              <a:solidFill>
                <a:srgbClr val="808080"/>
              </a:solidFill>
              <a:latin typeface="Trebuchet MS" pitchFamily="34" charset="0"/>
            </a:endParaRPr>
          </a:p>
          <a:p>
            <a:pPr marL="342900" indent="-342900" algn="l" rtl="0">
              <a:buFontTx/>
              <a:buChar char="-"/>
            </a:pPr>
            <a:endParaRPr lang="en" dirty="0">
              <a:solidFill>
                <a:srgbClr val="808080"/>
              </a:solidFill>
              <a:latin typeface="Trebuchet MS" pitchFamily="34" charset="0"/>
            </a:endParaRPr>
          </a:p>
          <a:p>
            <a:pPr marL="342900" indent="-342900" algn="l" rtl="0">
              <a:buFontTx/>
              <a:buChar char="-"/>
            </a:pPr>
            <a:r>
              <a:rPr lang="en" b="0" i="0" u="none">
                <a:solidFill>
                  <a:srgbClr val="808080"/>
                </a:solidFill>
                <a:latin typeface="Trebuchet MS" pitchFamily="34" charset="0"/>
              </a:rPr>
              <a:t>editorial campaign</a:t>
            </a:r>
            <a:r>
              <a:rPr lang="en">
                <a:solidFill>
                  <a:srgbClr val="808080"/>
                </a:solidFill>
                <a:latin typeface="Trebuchet MS" pitchFamily="34" charset="0"/>
              </a:rPr>
              <a:t/>
            </a:r>
            <a:br>
              <a:rPr lang="en">
                <a:solidFill>
                  <a:srgbClr val="808080"/>
                </a:solidFill>
                <a:latin typeface="Trebuchet MS" pitchFamily="34" charset="0"/>
              </a:rPr>
            </a:br>
            <a:r>
              <a:rPr lang="en" b="0" i="0" u="none">
                <a:solidFill>
                  <a:srgbClr val="808080"/>
                </a:solidFill>
                <a:latin typeface="Trebuchet MS" pitchFamily="34" charset="0"/>
              </a:rPr>
              <a:t>(articles, PR)</a:t>
            </a:r>
            <a:endParaRPr lang="en" dirty="0">
              <a:solidFill>
                <a:srgbClr val="808080"/>
              </a:solidFill>
              <a:latin typeface="Trebuchet MS" pitchFamily="34" charset="0"/>
            </a:endParaRPr>
          </a:p>
        </p:txBody>
      </p:sp>
      <p:sp>
        <p:nvSpPr>
          <p:cNvPr id="11276" name="Rectangle 4"/>
          <p:cNvSpPr>
            <a:spLocks noChangeArrowheads="1"/>
          </p:cNvSpPr>
          <p:nvPr/>
        </p:nvSpPr>
        <p:spPr bwMode="auto">
          <a:xfrm>
            <a:off x="6400800" y="2743200"/>
            <a:ext cx="26352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42900" indent="-342900" algn="r" rtl="0">
              <a:buFontTx/>
              <a:buChar char="-"/>
              <a:defRPr/>
            </a:pPr>
            <a:r>
              <a:rPr lang="en" b="0" i="0" u="none">
                <a:solidFill>
                  <a:srgbClr val="808080"/>
                </a:solidFill>
                <a:latin typeface="Trebuchet MS" pitchFamily="34" charset="0"/>
              </a:rPr>
              <a:t>c</a:t>
            </a:r>
            <a:r>
              <a:rPr lang="en" b="0" i="0" u="none">
                <a:solidFill>
                  <a:srgbClr val="808080"/>
                </a:solidFill>
                <a:latin typeface="Trebuchet MS" pitchFamily="34" charset="0"/>
                <a:cs typeface="+mn-cs"/>
              </a:rPr>
              <a:t>reative competition</a:t>
            </a:r>
          </a:p>
          <a:p>
            <a:pPr marL="342900" indent="-342900" algn="r" rtl="0">
              <a:buFontTx/>
              <a:buChar char="-"/>
              <a:defRPr/>
            </a:pPr>
            <a:endParaRPr lang="en" dirty="0">
              <a:solidFill>
                <a:srgbClr val="808080"/>
              </a:solidFill>
              <a:latin typeface="Trebuchet MS" pitchFamily="34" charset="0"/>
              <a:cs typeface="+mn-cs"/>
            </a:endParaRPr>
          </a:p>
          <a:p>
            <a:pPr algn="r" rtl="0">
              <a:defRPr/>
            </a:pPr>
            <a:r>
              <a:rPr lang="en" b="0" i="0" u="none">
                <a:solidFill>
                  <a:srgbClr val="808080"/>
                </a:solidFill>
                <a:latin typeface="Trebuchet MS" pitchFamily="34" charset="0"/>
                <a:cs typeface="+mn-cs"/>
              </a:rPr>
              <a:t>- buzz, viralization, social networks</a:t>
            </a:r>
            <a:endParaRPr lang="en" dirty="0">
              <a:solidFill>
                <a:srgbClr val="808080"/>
              </a:solidFill>
              <a:latin typeface="Trebuchet MS" pitchFamily="34" charset="0"/>
              <a:cs typeface="+mn-cs"/>
            </a:endParaRPr>
          </a:p>
        </p:txBody>
      </p:sp>
      <p:sp>
        <p:nvSpPr>
          <p:cNvPr id="38921" name="Rectangle 4"/>
          <p:cNvSpPr>
            <a:spLocks noChangeArrowheads="1"/>
          </p:cNvSpPr>
          <p:nvPr/>
        </p:nvSpPr>
        <p:spPr bwMode="auto">
          <a:xfrm>
            <a:off x="1485899" y="-76200"/>
            <a:ext cx="61722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0"/>
            <a:r>
              <a:rPr lang="en" sz="2800" b="1" i="0" u="none">
                <a:solidFill>
                  <a:schemeClr val="bg1"/>
                </a:solidFill>
                <a:latin typeface="Trebuchet MS" pitchFamily="34" charset="0"/>
              </a:rPr>
              <a:t>Brand promotion: overview</a:t>
            </a:r>
            <a:endParaRPr lang="en" sz="2800" b="1" dirty="0">
              <a:solidFill>
                <a:schemeClr val="bg1"/>
              </a:solidFill>
              <a:latin typeface="Trebuchet MS"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418819"/>
            <a:ext cx="1493640" cy="1754946"/>
          </a:xfrm>
          <a:prstGeom prst="rect">
            <a:avLst/>
          </a:prstGeom>
        </p:spPr>
      </p:pic>
      <p:pic>
        <p:nvPicPr>
          <p:cNvPr id="10" name="Picture 2" descr="http://www.muziq.ro/wp-content/uploads/2013/03/0d656a3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1640" y="834547"/>
            <a:ext cx="1081087" cy="108108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7"/>
          <p:cNvSpPr txBox="1">
            <a:spLocks noChangeArrowheads="1"/>
          </p:cNvSpPr>
          <p:nvPr/>
        </p:nvSpPr>
        <p:spPr bwMode="auto">
          <a:xfrm>
            <a:off x="3965377" y="535066"/>
            <a:ext cx="1657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rtl="0" eaLnBrk="1" hangingPunct="1">
              <a:spcBef>
                <a:spcPct val="50000"/>
              </a:spcBef>
              <a:defRPr/>
            </a:pPr>
            <a:r>
              <a:rPr lang="en" sz="1600" b="1" i="0" u="none" dirty="0" smtClean="0">
                <a:latin typeface="+mn-lt"/>
                <a:cs typeface="+mn-cs"/>
              </a:rPr>
              <a:t>powered by</a:t>
            </a:r>
            <a:endParaRPr lang="en" sz="1600" b="1" dirty="0" smtClean="0">
              <a:latin typeface="+mn-lt"/>
              <a:cs typeface="+mn-cs"/>
            </a:endParaRPr>
          </a:p>
        </p:txBody>
      </p:sp>
    </p:spTree>
    <p:extLst>
      <p:ext uri="{BB962C8B-B14F-4D97-AF65-F5344CB8AC3E}">
        <p14:creationId xmlns:p14="http://schemas.microsoft.com/office/powerpoint/2010/main" val="1153730107"/>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noGrp="1"/>
          </p:cNvSpPr>
          <p:nvPr>
            <p:ph idx="4294967295"/>
          </p:nvPr>
        </p:nvSpPr>
        <p:spPr>
          <a:xfrm>
            <a:off x="381000" y="1371600"/>
            <a:ext cx="8763000" cy="4525963"/>
          </a:xfrm>
        </p:spPr>
        <p:txBody>
          <a:bodyPr>
            <a:normAutofit lnSpcReduction="10000"/>
          </a:bodyPr>
          <a:lstStyle/>
          <a:p>
            <a:pPr algn="l" rtl="0" eaLnBrk="1" hangingPunct="1">
              <a:spcBef>
                <a:spcPts val="200"/>
              </a:spcBef>
            </a:pPr>
            <a:r>
              <a:rPr lang="en" sz="1800" b="0" i="0" u="none" dirty="0"/>
              <a:t>Online &amp; offline association with an unique event, now at its first edition: </a:t>
            </a:r>
            <a:r>
              <a:rPr lang="en" sz="1800" dirty="0"/>
              <a:t/>
            </a:r>
            <a:br>
              <a:rPr lang="en" sz="1800" dirty="0"/>
            </a:br>
            <a:r>
              <a:rPr lang="en" sz="1800" b="1" i="0" u="none" dirty="0">
                <a:solidFill>
                  <a:srgbClr val="A22828"/>
                </a:solidFill>
              </a:rPr>
              <a:t>The Agencies Cup in Karaoke</a:t>
            </a:r>
            <a:endParaRPr lang="en" sz="1800" b="1" dirty="0" smtClean="0">
              <a:solidFill>
                <a:srgbClr val="A22828"/>
              </a:solidFill>
            </a:endParaRPr>
          </a:p>
          <a:p>
            <a:pPr algn="l" rtl="0" eaLnBrk="1" hangingPunct="1">
              <a:spcBef>
                <a:spcPts val="200"/>
              </a:spcBef>
            </a:pPr>
            <a:endParaRPr lang="en" sz="1800" b="1" dirty="0" smtClean="0">
              <a:solidFill>
                <a:schemeClr val="bg1">
                  <a:lumMod val="50000"/>
                </a:schemeClr>
              </a:solidFill>
            </a:endParaRPr>
          </a:p>
          <a:p>
            <a:pPr algn="l" rtl="0">
              <a:spcBef>
                <a:spcPts val="200"/>
              </a:spcBef>
            </a:pPr>
            <a:r>
              <a:rPr lang="en" sz="1800" b="1" i="0" u="none" dirty="0">
                <a:solidFill>
                  <a:srgbClr val="A22828"/>
                </a:solidFill>
              </a:rPr>
              <a:t>Excellent B2B reach of </a:t>
            </a:r>
            <a:r>
              <a:rPr lang="en" sz="1800" b="1" dirty="0" smtClean="0">
                <a:solidFill>
                  <a:srgbClr val="A22828"/>
                </a:solidFill>
              </a:rPr>
              <a:t>the brand</a:t>
            </a:r>
            <a:r>
              <a:rPr lang="en" sz="1800" b="0" i="0" u="none" dirty="0" smtClean="0"/>
              <a:t> </a:t>
            </a:r>
            <a:r>
              <a:rPr lang="en" sz="1800" b="1" i="0" u="none" dirty="0">
                <a:solidFill>
                  <a:srgbClr val="A22828"/>
                </a:solidFill>
              </a:rPr>
              <a:t>to </a:t>
            </a:r>
            <a:r>
              <a:rPr lang="en" sz="1800" b="1" i="0" u="none" dirty="0" smtClean="0">
                <a:solidFill>
                  <a:srgbClr val="A22828"/>
                </a:solidFill>
              </a:rPr>
              <a:t>the entire advertising </a:t>
            </a:r>
            <a:r>
              <a:rPr lang="en" sz="1800" b="1" i="0" u="none" dirty="0">
                <a:solidFill>
                  <a:srgbClr val="A22828"/>
                </a:solidFill>
              </a:rPr>
              <a:t>industry, </a:t>
            </a:r>
            <a:r>
              <a:rPr lang="en" sz="1800" b="1" dirty="0">
                <a:solidFill>
                  <a:srgbClr val="A22828"/>
                </a:solidFill>
              </a:rPr>
              <a:t/>
            </a:r>
            <a:br>
              <a:rPr lang="en" sz="1800" b="1" dirty="0">
                <a:solidFill>
                  <a:srgbClr val="A22828"/>
                </a:solidFill>
              </a:rPr>
            </a:br>
            <a:r>
              <a:rPr lang="en" sz="1800" b="0" i="0" u="none" dirty="0"/>
              <a:t>500 top professionals in marcomm in a single event</a:t>
            </a:r>
          </a:p>
          <a:p>
            <a:pPr algn="l" rtl="0">
              <a:spcBef>
                <a:spcPts val="200"/>
              </a:spcBef>
            </a:pPr>
            <a:endParaRPr lang="en" sz="1800" dirty="0"/>
          </a:p>
          <a:p>
            <a:pPr algn="l" rtl="0">
              <a:spcBef>
                <a:spcPts val="200"/>
              </a:spcBef>
            </a:pPr>
            <a:r>
              <a:rPr lang="en" sz="1800" b="1" i="0" u="none" dirty="0">
                <a:solidFill>
                  <a:srgbClr val="A22828"/>
                </a:solidFill>
              </a:rPr>
              <a:t>Good B2C visibility with the most creative community in Romania:</a:t>
            </a:r>
            <a:r>
              <a:rPr lang="en" sz="1800" b="0" i="0" u="none" dirty="0">
                <a:solidFill>
                  <a:srgbClr val="A22828"/>
                </a:solidFill>
              </a:rPr>
              <a:t> </a:t>
            </a:r>
            <a:r>
              <a:rPr lang="en" sz="1800" dirty="0"/>
              <a:t/>
            </a:r>
            <a:br>
              <a:rPr lang="en" sz="1800" dirty="0"/>
            </a:br>
            <a:r>
              <a:rPr lang="en" sz="1800" b="0" i="0" u="none" dirty="0"/>
              <a:t>500.000+ people that will see the brand associated to the Cup</a:t>
            </a:r>
            <a:r>
              <a:rPr lang="en" sz="1800" dirty="0"/>
              <a:t/>
            </a:r>
            <a:br>
              <a:rPr lang="en" sz="1800" dirty="0"/>
            </a:br>
            <a:endParaRPr lang="en" sz="1000" dirty="0" smtClean="0"/>
          </a:p>
          <a:p>
            <a:pPr algn="l" rtl="0" eaLnBrk="1" hangingPunct="1">
              <a:spcBef>
                <a:spcPts val="200"/>
              </a:spcBef>
            </a:pPr>
            <a:r>
              <a:rPr lang="en" sz="1800" b="1" i="0" u="none" dirty="0">
                <a:solidFill>
                  <a:srgbClr val="A22828"/>
                </a:solidFill>
              </a:rPr>
              <a:t>Branding throughout the media campaign associated to the event, 10 weeks</a:t>
            </a:r>
            <a:r>
              <a:rPr lang="en" sz="1800" b="1" dirty="0">
                <a:solidFill>
                  <a:srgbClr val="A22828"/>
                </a:solidFill>
              </a:rPr>
              <a:t/>
            </a:r>
            <a:br>
              <a:rPr lang="en" sz="1800" b="1" dirty="0">
                <a:solidFill>
                  <a:srgbClr val="A22828"/>
                </a:solidFill>
              </a:rPr>
            </a:br>
            <a:r>
              <a:rPr lang="en" sz="1800" b="0" i="0" u="none" dirty="0"/>
              <a:t>adapted to brand communication: online, print, radio, PR, editorial</a:t>
            </a:r>
            <a:r>
              <a:rPr lang="en" sz="1800" dirty="0"/>
              <a:t/>
            </a:r>
            <a:br>
              <a:rPr lang="en" sz="1800" dirty="0"/>
            </a:br>
            <a:endParaRPr lang="en" sz="1800" dirty="0" smtClean="0"/>
          </a:p>
          <a:p>
            <a:pPr algn="l" rtl="0">
              <a:spcBef>
                <a:spcPts val="200"/>
              </a:spcBef>
            </a:pPr>
            <a:r>
              <a:rPr lang="en" sz="1800" b="1" i="0" u="none" dirty="0">
                <a:solidFill>
                  <a:srgbClr val="A22828"/>
                </a:solidFill>
              </a:rPr>
              <a:t>Activations, demos and branding during, before and after the event:</a:t>
            </a:r>
            <a:r>
              <a:rPr lang="en" sz="1800" b="1" dirty="0">
                <a:solidFill>
                  <a:srgbClr val="A22828"/>
                </a:solidFill>
              </a:rPr>
              <a:t/>
            </a:r>
            <a:br>
              <a:rPr lang="en" sz="1800" b="1" dirty="0">
                <a:solidFill>
                  <a:srgbClr val="A22828"/>
                </a:solidFill>
              </a:rPr>
            </a:br>
            <a:r>
              <a:rPr lang="en" sz="1800" b="0" i="0" u="none" dirty="0"/>
              <a:t>pre-event: branded creative competitions</a:t>
            </a:r>
            <a:r>
              <a:rPr lang="en" sz="1800" dirty="0"/>
              <a:t/>
            </a:r>
            <a:br>
              <a:rPr lang="en" sz="1800" dirty="0"/>
            </a:br>
            <a:r>
              <a:rPr lang="en" sz="1800" b="0" i="0" u="none" dirty="0"/>
              <a:t>during the event: activations and stunts, Cups and special prizes, </a:t>
            </a:r>
            <a:r>
              <a:rPr lang="en" sz="1800" b="0" i="0" u="none" dirty="0" smtClean="0"/>
              <a:t>prizes for </a:t>
            </a:r>
            <a:r>
              <a:rPr lang="en" sz="1800" b="0" i="0" u="none" dirty="0"/>
              <a:t>the participants</a:t>
            </a:r>
            <a:r>
              <a:rPr lang="en" sz="1800" dirty="0"/>
              <a:t/>
            </a:r>
            <a:br>
              <a:rPr lang="en" sz="1800" dirty="0"/>
            </a:br>
            <a:r>
              <a:rPr lang="en" sz="1800" b="0" i="0" u="none" dirty="0"/>
              <a:t>post-event: follow-up opportunities</a:t>
            </a:r>
            <a:endParaRPr lang="en" sz="1800" dirty="0"/>
          </a:p>
        </p:txBody>
      </p:sp>
      <p:sp>
        <p:nvSpPr>
          <p:cNvPr id="9219" name="Title 2"/>
          <p:cNvSpPr>
            <a:spLocks noGrp="1"/>
          </p:cNvSpPr>
          <p:nvPr>
            <p:ph type="title" idx="4294967295"/>
          </p:nvPr>
        </p:nvSpPr>
        <p:spPr>
          <a:xfrm>
            <a:off x="304800" y="274638"/>
            <a:ext cx="8839200" cy="1143000"/>
          </a:xfrm>
        </p:spPr>
        <p:txBody>
          <a:bodyPr/>
          <a:lstStyle/>
          <a:p>
            <a:pPr rtl="0" eaLnBrk="1" hangingPunct="1"/>
            <a:r>
              <a:rPr lang="en" b="0" i="0" u="none"/>
              <a:t>Brand opportunities</a:t>
            </a:r>
          </a:p>
        </p:txBody>
      </p:sp>
      <p:pic>
        <p:nvPicPr>
          <p:cNvPr id="4" name="Picture 2" descr="C:\Users\User\Downloads\logo\CA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436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369270"/>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3110</TotalTime>
  <Words>1139</Words>
  <Application>Microsoft Office PowerPoint</Application>
  <PresentationFormat>On-screen Show (4:3)</PresentationFormat>
  <Paragraphs>302</Paragraphs>
  <Slides>32</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Calibri</vt:lpstr>
      <vt:lpstr>Tahoma</vt:lpstr>
      <vt:lpstr>Trebuchet MS</vt:lpstr>
      <vt:lpstr>Office Theme</vt:lpstr>
      <vt:lpstr>1_Office Theme</vt:lpstr>
      <vt:lpstr>PowerPoint Presentation</vt:lpstr>
      <vt:lpstr>PowerPoint Presentation</vt:lpstr>
      <vt:lpstr>PowerPoint Presentation</vt:lpstr>
      <vt:lpstr>PowerPoint Presentation</vt:lpstr>
      <vt:lpstr>Since 2007, we have been organizing exclusive Cups for marcomm people. In 2014, we will compete in Football, Cooking, Karaoke and Gaming.   This is why all major agencies close down for a few days every year…</vt:lpstr>
      <vt:lpstr>…and turn into the most creative football clubs, kitchen teams, bands and gaming squads</vt:lpstr>
      <vt:lpstr>PowerPoint Presentation</vt:lpstr>
      <vt:lpstr>PowerPoint Presentation</vt:lpstr>
      <vt:lpstr>Brand opportunities</vt:lpstr>
      <vt:lpstr>Association coordinates: overview</vt:lpstr>
      <vt:lpstr>About the event</vt:lpstr>
      <vt:lpstr>Who is interested in the Cup</vt:lpstr>
      <vt:lpstr>PowerPoint Presentation</vt:lpstr>
      <vt:lpstr>Activities of the Cup: overview</vt:lpstr>
      <vt:lpstr>Activities of the Cup: competition</vt:lpstr>
      <vt:lpstr>Activities of the Cup: brands</vt:lpstr>
      <vt:lpstr>The Cup Audience</vt:lpstr>
      <vt:lpstr>The Cup Awards</vt:lpstr>
      <vt:lpstr>The Budget</vt:lpstr>
      <vt:lpstr>Online creation competition dedicated to the brand, integrated in the Cup (optional)</vt:lpstr>
      <vt:lpstr>Steps of the creative competition (optional)</vt:lpstr>
      <vt:lpstr>Pre-Cup promotion / part 1</vt:lpstr>
      <vt:lpstr>Pre-Cup promotion / part 2</vt:lpstr>
      <vt:lpstr>Pre-Cup promotion / part 3</vt:lpstr>
      <vt:lpstr>The Event</vt:lpstr>
      <vt:lpstr>Event promotion / part 1</vt:lpstr>
      <vt:lpstr>Event promotion / part 2</vt:lpstr>
      <vt:lpstr>Post event promotion</vt:lpstr>
      <vt:lpstr>Cumulative branded reach, associated to the event</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Cupa Agenţiilor la Gaming</dc:title>
  <dc:creator>IQads - Marin Preda</dc:creator>
  <cp:lastModifiedBy>Marin Preda, IQads + SMARK</cp:lastModifiedBy>
  <cp:revision>158</cp:revision>
  <dcterms:created xsi:type="dcterms:W3CDTF">2011-11-28T10:27:27Z</dcterms:created>
  <dcterms:modified xsi:type="dcterms:W3CDTF">2014-07-22T11:43:41Z</dcterms:modified>
</cp:coreProperties>
</file>