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3" r:id="rId3"/>
    <p:sldId id="349" r:id="rId4"/>
    <p:sldId id="348" r:id="rId5"/>
    <p:sldId id="263" r:id="rId6"/>
    <p:sldId id="339" r:id="rId7"/>
    <p:sldId id="340" r:id="rId8"/>
    <p:sldId id="338" r:id="rId9"/>
    <p:sldId id="344" r:id="rId10"/>
    <p:sldId id="275" r:id="rId11"/>
    <p:sldId id="276" r:id="rId12"/>
    <p:sldId id="341" r:id="rId13"/>
    <p:sldId id="350" r:id="rId14"/>
    <p:sldId id="351" r:id="rId15"/>
    <p:sldId id="298" r:id="rId16"/>
    <p:sldId id="329" r:id="rId17"/>
    <p:sldId id="342" r:id="rId18"/>
    <p:sldId id="343" r:id="rId19"/>
    <p:sldId id="346" r:id="rId20"/>
    <p:sldId id="347" r:id="rId21"/>
    <p:sldId id="286" r:id="rId22"/>
    <p:sldId id="290" r:id="rId23"/>
    <p:sldId id="307" r:id="rId24"/>
    <p:sldId id="308" r:id="rId25"/>
    <p:sldId id="309" r:id="rId26"/>
    <p:sldId id="330" r:id="rId27"/>
    <p:sldId id="331" r:id="rId28"/>
    <p:sldId id="332" r:id="rId29"/>
    <p:sldId id="333" r:id="rId30"/>
    <p:sldId id="334" r:id="rId31"/>
    <p:sldId id="336" r:id="rId32"/>
    <p:sldId id="264" r:id="rId33"/>
    <p:sldId id="337" r:id="rId3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265"/>
    <a:srgbClr val="EC5F46"/>
    <a:srgbClr val="A22828"/>
    <a:srgbClr val="D91B5C"/>
    <a:srgbClr val="64BD4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011" autoAdjust="0"/>
  </p:normalViewPr>
  <p:slideViewPr>
    <p:cSldViewPr>
      <p:cViewPr varScale="1">
        <p:scale>
          <a:sx n="61" d="100"/>
          <a:sy n="61" d="100"/>
        </p:scale>
        <p:origin x="53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EBF4B-5268-4154-81E7-150C7F9EA6F6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2142-7F33-4831-A24D-AF0D4831ED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30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C344CA-A98E-4A80-8898-E457EB80277B}" type="slidenum">
              <a:rPr lang="en-US" sz="1200">
                <a:latin typeface="Calibri" pitchFamily="34" charset="0"/>
              </a:rPr>
              <a:pPr algn="r"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C344CA-A98E-4A80-8898-E457EB80277B}" type="slidenum">
              <a:rPr lang="en-US" sz="1200">
                <a:latin typeface="Calibri" pitchFamily="34" charset="0"/>
              </a:rPr>
              <a:pPr algn="r"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5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0DD5321-0FBA-46F9-B90E-1E8D587FC9DE}" type="slidenum">
              <a:rPr lang="ro-RO" smtClean="0">
                <a:solidFill>
                  <a:prstClr val="black"/>
                </a:solidFill>
              </a:rPr>
              <a:pPr eaLnBrk="1" hangingPunct="1"/>
              <a:t>25</a:t>
            </a:fld>
            <a:endParaRPr lang="ro-R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1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D586197-843F-4D42-ABE3-C09F4204AA73}" type="slidenum">
              <a:rPr lang="ro-RO" smtClean="0">
                <a:solidFill>
                  <a:prstClr val="black"/>
                </a:solidFill>
              </a:rPr>
              <a:pPr eaLnBrk="1" hangingPunct="1"/>
              <a:t>29</a:t>
            </a:fld>
            <a:endParaRPr lang="ro-R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6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200">
                <a:latin typeface="Calibri" pitchFamily="34" charset="0"/>
              </a:rPr>
              <a:pPr algn="r" eaLnBrk="1" hangingPunct="1"/>
              <a:t>30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2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200">
                <a:latin typeface="Calibri" pitchFamily="34" charset="0"/>
              </a:rPr>
              <a:pPr algn="r" eaLnBrk="1" hangingPunct="1"/>
              <a:t>32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0960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7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5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83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8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0960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3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4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5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7" y="63739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867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41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060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032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77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81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764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8B22-F5D1-4F35-A8A7-5397591AA04A}" type="datetimeFigureOut">
              <a:rPr lang="ro-RO" smtClean="0"/>
              <a:t>13.06.2014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C8F6-E496-4266-A532-5E300B4ED59A}" type="slidenum">
              <a:rPr lang="ro-RO" smtClean="0"/>
              <a:t>‹#›</a:t>
            </a:fld>
            <a:endParaRPr lang="ro-RO"/>
          </a:p>
        </p:txBody>
      </p:sp>
      <p:pic>
        <p:nvPicPr>
          <p:cNvPr id="1026" name="Picture 2" descr="C:\PROIECTE\BUSINESS\Blue Idea\Evenimente\Cupa Agentiilor la Karaoke\Logo Cupa Agentiilor la Karaoke\logo_cupa_agentiilor_karaok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7" y="6108466"/>
            <a:ext cx="583687" cy="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04800" y="60960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IECTE\BUSINESS\Blue Idea\Publishing\IQads\Prezentare generala\_Input\layout_prezentare_generala_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12" y="407894"/>
            <a:ext cx="683558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2014-06-13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PROIECTE\BUSINESS\Blue Idea\Evenimente\Cupa Agentiilor la Karaoke\Logo Cupa Agentiilor la Karaoke\logo_cupa_agentiilor_karaoke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61763"/>
            <a:ext cx="583687" cy="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upaagentiilor.ro/karaok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://www.iqads.ro/podcast/980" TargetMode="External"/><Relationship Id="rId4" Type="http://schemas.openxmlformats.org/officeDocument/2006/relationships/hyperlink" Target="http://www.iqads.ro/podcast/10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IQads.ro" TargetMode="External"/><Relationship Id="rId2" Type="http://schemas.openxmlformats.org/officeDocument/2006/relationships/hyperlink" Target="http://cupaagentiilor.iqads.ro/karaok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witter.com/iqad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iqads" TargetMode="External"/><Relationship Id="rId2" Type="http://schemas.openxmlformats.org/officeDocument/2006/relationships/hyperlink" Target="http://www.facebook.com/IQads.ro" TargetMode="Externa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a@IQads.r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marin@IQads.ro" TargetMode="External"/><Relationship Id="rId5" Type="http://schemas.openxmlformats.org/officeDocument/2006/relationships/hyperlink" Target="mailto:Marin@IQads.ro" TargetMode="External"/><Relationship Id="rId4" Type="http://schemas.openxmlformats.org/officeDocument/2006/relationships/hyperlink" Target="mailto:Monica@IQads.r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18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34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hyperlink" Target="http://cupaagentiilor.iqads.ro/echipe/" TargetMode="External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hyperlink" Target="http://www.iqads.ro/podcast_870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hyperlink" Target="http://www.iqads.ro/podcast/1083" TargetMode="External"/><Relationship Id="rId5" Type="http://schemas.openxmlformats.org/officeDocument/2006/relationships/image" Target="../media/image51.jpeg"/><Relationship Id="rId10" Type="http://schemas.openxmlformats.org/officeDocument/2006/relationships/hyperlink" Target="http://www.iqads.ro/podcast/1050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688" y="6157913"/>
            <a:ext cx="9028112" cy="6572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o-RO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" name="Picture 10" descr="C:\PROIECTE\BUSINESS\Blue Idea\All-in-One\Logos\_Blue_Idea\_IQads\IQad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18298"/>
            <a:ext cx="983059" cy="4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ser\Downloads\logo\C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381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457280" y="5879744"/>
            <a:ext cx="1657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o-RO" sz="1600" b="1" dirty="0">
                <a:latin typeface="+mn-lt"/>
                <a:cs typeface="+mn-cs"/>
              </a:rPr>
              <a:t>u</a:t>
            </a:r>
            <a:r>
              <a:rPr lang="ro-RO" sz="1600" b="1" dirty="0" smtClean="0">
                <a:latin typeface="+mn-lt"/>
                <a:cs typeface="+mn-cs"/>
              </a:rPr>
              <a:t>n eveniment</a:t>
            </a:r>
            <a:endParaRPr lang="en-US" sz="1600" b="1" dirty="0" smtClean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18" y="6052343"/>
            <a:ext cx="80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competiție</a:t>
            </a:r>
            <a:r>
              <a:rPr lang="en-US" dirty="0"/>
              <a:t> de karaoke </a:t>
            </a:r>
            <a:r>
              <a:rPr lang="ro-RO" dirty="0" smtClean="0"/>
              <a:t>și show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oamenii</a:t>
            </a:r>
            <a:r>
              <a:rPr lang="en-US" dirty="0"/>
              <a:t> de marcomm din </a:t>
            </a:r>
            <a:r>
              <a:rPr lang="en-US" dirty="0" err="1"/>
              <a:t>România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23 </a:t>
            </a:r>
            <a:r>
              <a:rPr lang="en-US" dirty="0"/>
              <a:t>– 25 </a:t>
            </a:r>
            <a:r>
              <a:rPr lang="en-US" dirty="0" err="1"/>
              <a:t>septembrie</a:t>
            </a:r>
            <a:r>
              <a:rPr lang="en-US" dirty="0"/>
              <a:t> 2014 | </a:t>
            </a:r>
            <a:r>
              <a:rPr lang="en-US" dirty="0">
                <a:hlinkClick r:id="rId4"/>
              </a:rPr>
              <a:t>CupaAgentiilor.ro/Karaoke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8382000" cy="5410200"/>
          </a:xfrm>
        </p:spPr>
        <p:txBody>
          <a:bodyPr>
            <a:noAutofit/>
          </a:bodyPr>
          <a:lstStyle/>
          <a:p>
            <a:r>
              <a:rPr lang="ro-RO" sz="1600" b="1" dirty="0" smtClean="0">
                <a:solidFill>
                  <a:srgbClr val="EF4265"/>
                </a:solidFill>
                <a:latin typeface="+mj-lt"/>
              </a:rPr>
              <a:t>Parteneriat cu un eveniment unic: Cupa Agențiilor la Karaoke oferită de </a:t>
            </a:r>
            <a:r>
              <a:rPr lang="en-US" sz="1600" b="1" dirty="0" err="1" smtClean="0">
                <a:solidFill>
                  <a:srgbClr val="EF4265"/>
                </a:solidFill>
                <a:latin typeface="+mj-lt"/>
              </a:rPr>
              <a:t>BrandX</a:t>
            </a:r>
            <a:r>
              <a:rPr lang="ro-RO" sz="1600" b="1" dirty="0" smtClean="0">
                <a:solidFill>
                  <a:srgbClr val="EF4265"/>
                </a:solidFill>
                <a:latin typeface="+mj-lt"/>
              </a:rPr>
              <a:t/>
            </a:r>
            <a:br>
              <a:rPr lang="ro-RO" sz="1600" b="1" dirty="0" smtClean="0">
                <a:solidFill>
                  <a:srgbClr val="EF4265"/>
                </a:solidFill>
                <a:latin typeface="+mj-lt"/>
              </a:rPr>
            </a:br>
            <a:r>
              <a:rPr lang="ro-RO" sz="1600" b="1" dirty="0" smtClean="0">
                <a:solidFill>
                  <a:srgbClr val="EF4265"/>
                </a:solidFill>
                <a:latin typeface="+mj-lt"/>
              </a:rPr>
              <a:t>(formulă </a:t>
            </a:r>
            <a:r>
              <a:rPr lang="ro-RO" sz="1600" b="1" dirty="0" err="1" smtClean="0">
                <a:solidFill>
                  <a:srgbClr val="EF4265"/>
                </a:solidFill>
                <a:latin typeface="+mj-lt"/>
              </a:rPr>
              <a:t>custom</a:t>
            </a:r>
            <a:r>
              <a:rPr lang="ro-RO" sz="1600" b="1" dirty="0" smtClean="0">
                <a:solidFill>
                  <a:srgbClr val="EF4265"/>
                </a:solidFill>
                <a:latin typeface="+mj-lt"/>
              </a:rPr>
              <a:t>)</a:t>
            </a:r>
          </a:p>
          <a:p>
            <a:endParaRPr lang="ro-RO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ro-RO" sz="1600" b="1" dirty="0" smtClean="0">
                <a:latin typeface="+mj-lt"/>
              </a:rPr>
              <a:t>Timing overall</a:t>
            </a:r>
            <a:r>
              <a:rPr lang="ro-RO" sz="1600" dirty="0" smtClean="0">
                <a:latin typeface="+mj-lt"/>
              </a:rPr>
              <a:t> (eveniment + campanie de comunicare): 10 </a:t>
            </a:r>
            <a:r>
              <a:rPr lang="ro-RO" sz="1600" dirty="0" err="1" smtClean="0">
                <a:latin typeface="+mj-lt"/>
              </a:rPr>
              <a:t>weeks</a:t>
            </a:r>
            <a:r>
              <a:rPr lang="ro-RO" sz="1600" dirty="0" smtClean="0">
                <a:latin typeface="+mj-lt"/>
              </a:rPr>
              <a:t>, 15 iulie – 3 octombrie 2014</a:t>
            </a:r>
          </a:p>
          <a:p>
            <a:endParaRPr lang="ro-RO" sz="400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o-RO" sz="1000" dirty="0" smtClean="0">
              <a:latin typeface="+mj-lt"/>
            </a:endParaRPr>
          </a:p>
          <a:p>
            <a:pPr marL="457200" lvl="1" indent="0">
              <a:buNone/>
            </a:pPr>
            <a:endParaRPr lang="ro-RO" sz="1000" dirty="0" smtClean="0">
              <a:latin typeface="+mj-lt"/>
            </a:endParaRPr>
          </a:p>
          <a:p>
            <a:pPr marL="457200" lvl="1" indent="0">
              <a:buNone/>
            </a:pPr>
            <a:r>
              <a:rPr lang="ro-RO" sz="1600" b="1" dirty="0" smtClean="0">
                <a:latin typeface="+mj-lt"/>
              </a:rPr>
              <a:t>Înscrieri participanți: </a:t>
            </a:r>
            <a:r>
              <a:rPr lang="en-US" sz="1600" dirty="0" smtClean="0">
                <a:latin typeface="+mj-lt"/>
              </a:rPr>
              <a:t>15</a:t>
            </a:r>
            <a:r>
              <a:rPr lang="ro-RO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iulie</a:t>
            </a:r>
            <a:r>
              <a:rPr lang="ro-RO" sz="1600" dirty="0" smtClean="0">
                <a:latin typeface="+mj-lt"/>
              </a:rPr>
              <a:t> – </a:t>
            </a:r>
            <a:r>
              <a:rPr lang="en-US" sz="1600" dirty="0" smtClean="0">
                <a:latin typeface="+mj-lt"/>
              </a:rPr>
              <a:t>15 august</a:t>
            </a:r>
            <a:endParaRPr lang="ro-RO" sz="1600" dirty="0">
              <a:latin typeface="+mj-lt"/>
            </a:endParaRPr>
          </a:p>
          <a:p>
            <a:pPr marL="457200" lvl="1" indent="0">
              <a:buNone/>
            </a:pPr>
            <a:r>
              <a:rPr lang="ro-RO" sz="1600" b="1" dirty="0" smtClean="0">
                <a:latin typeface="+mj-lt"/>
              </a:rPr>
              <a:t>Cupa Agențiilor la Karaoke: </a:t>
            </a:r>
            <a:r>
              <a:rPr lang="en-US" sz="1600" dirty="0" smtClean="0">
                <a:latin typeface="+mj-lt"/>
              </a:rPr>
              <a:t>2</a:t>
            </a:r>
            <a:r>
              <a:rPr lang="ro-RO" sz="1600" dirty="0" smtClean="0">
                <a:latin typeface="+mj-lt"/>
              </a:rPr>
              <a:t>3 – 25 septembrie</a:t>
            </a:r>
            <a:r>
              <a:rPr lang="en-US" sz="1600" dirty="0" smtClean="0">
                <a:latin typeface="+mj-lt"/>
              </a:rPr>
              <a:t> </a:t>
            </a:r>
            <a:r>
              <a:rPr lang="ro-RO" sz="1600" dirty="0" smtClean="0">
                <a:latin typeface="+mj-lt"/>
              </a:rPr>
              <a:t>(marți, miercuri și joi, 18:00 – 00:00)</a:t>
            </a:r>
          </a:p>
          <a:p>
            <a:pPr marL="457200" lvl="1" indent="0">
              <a:buNone/>
            </a:pPr>
            <a:r>
              <a:rPr lang="ro-RO" sz="1600" b="1" dirty="0" smtClean="0">
                <a:latin typeface="+mj-lt"/>
              </a:rPr>
              <a:t>Follow-up:</a:t>
            </a:r>
            <a:r>
              <a:rPr lang="ro-RO" sz="1600" dirty="0" smtClean="0">
                <a:latin typeface="+mj-lt"/>
              </a:rPr>
              <a:t> 26 septembrie – 3 octombrie</a:t>
            </a:r>
          </a:p>
          <a:p>
            <a:pPr marL="457200" lvl="1" indent="0">
              <a:buNone/>
            </a:pPr>
            <a:endParaRPr lang="ro-RO" sz="600" dirty="0" smtClean="0">
              <a:latin typeface="+mj-lt"/>
            </a:endParaRPr>
          </a:p>
          <a:p>
            <a:pPr marL="457200" lvl="1" indent="0">
              <a:buNone/>
            </a:pPr>
            <a:r>
              <a:rPr lang="ro-RO" sz="1600" b="1" dirty="0" smtClean="0">
                <a:latin typeface="+mj-lt"/>
              </a:rPr>
              <a:t>32 de echipe, </a:t>
            </a:r>
            <a:r>
              <a:rPr lang="en-US" sz="1600" b="1" dirty="0" smtClean="0">
                <a:latin typeface="+mj-lt"/>
              </a:rPr>
              <a:t>2-10 </a:t>
            </a:r>
            <a:r>
              <a:rPr lang="ro-RO" sz="1600" b="1" dirty="0" smtClean="0">
                <a:latin typeface="+mj-lt"/>
              </a:rPr>
              <a:t>cântăreți/</a:t>
            </a:r>
            <a:r>
              <a:rPr lang="en-US" sz="1600" b="1" dirty="0" err="1" smtClean="0">
                <a:latin typeface="+mj-lt"/>
              </a:rPr>
              <a:t>echip</a:t>
            </a:r>
            <a:r>
              <a:rPr lang="ro-RO" sz="1600" b="1" dirty="0">
                <a:latin typeface="+mj-lt"/>
              </a:rPr>
              <a:t>ă</a:t>
            </a:r>
            <a:endParaRPr lang="ro-RO" sz="1600" b="1" dirty="0" smtClean="0">
              <a:latin typeface="+mj-lt"/>
            </a:endParaRPr>
          </a:p>
          <a:p>
            <a:pPr marL="457200" lvl="1" indent="0">
              <a:buNone/>
            </a:pPr>
            <a:r>
              <a:rPr lang="ro-RO" sz="1600" b="1" dirty="0"/>
              <a:t>Primele 2 zile: </a:t>
            </a:r>
            <a:r>
              <a:rPr lang="ro-RO" sz="1600" dirty="0"/>
              <a:t>calificările</a:t>
            </a:r>
          </a:p>
          <a:p>
            <a:pPr marL="457200" lvl="1" indent="0">
              <a:buNone/>
            </a:pPr>
            <a:r>
              <a:rPr lang="ro-RO" sz="1600" b="1" dirty="0"/>
              <a:t>A treia zi: </a:t>
            </a:r>
            <a:r>
              <a:rPr lang="ro-RO" sz="1600" dirty="0"/>
              <a:t>finalele + </a:t>
            </a:r>
            <a:r>
              <a:rPr lang="ro-RO" sz="1600" dirty="0" smtClean="0"/>
              <a:t>premierea</a:t>
            </a:r>
            <a:r>
              <a:rPr lang="ro-RO" sz="1600" dirty="0"/>
              <a:t/>
            </a:r>
            <a:br>
              <a:rPr lang="ro-RO" sz="1600" dirty="0"/>
            </a:br>
            <a:endParaRPr lang="ro-RO" sz="1600" dirty="0" smtClean="0"/>
          </a:p>
          <a:p>
            <a:pPr marL="457200" lvl="1" indent="0">
              <a:buNone/>
            </a:pPr>
            <a:r>
              <a:rPr lang="en-US" sz="1600" b="1" dirty="0" smtClean="0"/>
              <a:t>+ </a:t>
            </a:r>
            <a:r>
              <a:rPr lang="en-US" sz="1600" b="1" dirty="0"/>
              <a:t>(op</a:t>
            </a:r>
            <a:r>
              <a:rPr lang="ro-RO" sz="1600" b="1" dirty="0"/>
              <a:t>ț</a:t>
            </a:r>
            <a:r>
              <a:rPr lang="en-US" sz="1600" b="1" dirty="0" err="1"/>
              <a:t>ional</a:t>
            </a:r>
            <a:r>
              <a:rPr lang="en-US" sz="1600" b="1" dirty="0"/>
              <a:t>) </a:t>
            </a:r>
            <a:r>
              <a:rPr lang="ro-RO" sz="1600" b="1" dirty="0" smtClean="0"/>
              <a:t>Competiție </a:t>
            </a:r>
            <a:r>
              <a:rPr lang="ro-RO" sz="1600" b="1" dirty="0"/>
              <a:t>online de creație, dedicată </a:t>
            </a:r>
            <a:r>
              <a:rPr lang="ro-RO" sz="1600" b="1" dirty="0" smtClean="0"/>
              <a:t>BrandX</a:t>
            </a:r>
            <a:endParaRPr lang="ro-RO" sz="1600" b="1" dirty="0" smtClean="0">
              <a:latin typeface="+mj-lt"/>
            </a:endParaRPr>
          </a:p>
          <a:p>
            <a:pPr eaLnBrk="1" hangingPunct="1">
              <a:spcBef>
                <a:spcPts val="200"/>
              </a:spcBef>
              <a:buFontTx/>
              <a:buNone/>
            </a:pPr>
            <a:endParaRPr lang="ro-RO" sz="1600" dirty="0" smtClean="0">
              <a:latin typeface="+mj-lt"/>
            </a:endParaRPr>
          </a:p>
          <a:p>
            <a:pPr eaLnBrk="1" hangingPunct="1">
              <a:spcBef>
                <a:spcPts val="200"/>
              </a:spcBef>
            </a:pPr>
            <a:endParaRPr lang="ro-RO" sz="1600" b="1" dirty="0" smtClean="0">
              <a:latin typeface="+mj-lt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Coordonatele asocierii: </a:t>
            </a:r>
            <a:r>
              <a:rPr lang="ro-RO" dirty="0" err="1" smtClean="0"/>
              <a:t>overview</a:t>
            </a:r>
            <a:endParaRPr lang="en-US" dirty="0" smtClean="0"/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b="1" dirty="0"/>
              <a:t> </a:t>
            </a:r>
            <a:r>
              <a:rPr lang="ro-RO" sz="2000" b="1" dirty="0" smtClean="0"/>
              <a:t>      Cupa Agențiilor la Karaoke în </a:t>
            </a:r>
            <a:r>
              <a:rPr lang="ro-RO" sz="2000" b="1" dirty="0" smtClean="0">
                <a:solidFill>
                  <a:srgbClr val="A22828"/>
                </a:solidFill>
              </a:rPr>
              <a:t>5 atribute:</a:t>
            </a:r>
          </a:p>
          <a:p>
            <a:pPr marL="0" indent="0">
              <a:buNone/>
            </a:pPr>
            <a:endParaRPr lang="ro-RO" sz="1800" b="1" dirty="0" smtClean="0"/>
          </a:p>
          <a:p>
            <a:r>
              <a:rPr lang="ro-RO" sz="1800" b="1" dirty="0" smtClean="0">
                <a:solidFill>
                  <a:srgbClr val="A22828"/>
                </a:solidFill>
              </a:rPr>
              <a:t>Premieră</a:t>
            </a:r>
            <a:r>
              <a:rPr lang="ro-RO" sz="1800" b="1" dirty="0" smtClean="0"/>
              <a:t>. </a:t>
            </a:r>
            <a:r>
              <a:rPr lang="ro-RO" sz="1800" dirty="0" smtClean="0"/>
              <a:t>Aflată la prima ediție, Cupa este singurul eveniment care oferă o scenă comună celor pasionați de karaoke din agenții</a:t>
            </a:r>
          </a:p>
          <a:p>
            <a:r>
              <a:rPr lang="ro-RO" sz="1800" b="1" dirty="0" smtClean="0">
                <a:solidFill>
                  <a:srgbClr val="A22828"/>
                </a:solidFill>
              </a:rPr>
              <a:t>Accesibilitate</a:t>
            </a:r>
            <a:r>
              <a:rPr lang="ro-RO" sz="1800" b="1" dirty="0" smtClean="0"/>
              <a:t>. </a:t>
            </a:r>
            <a:r>
              <a:rPr lang="ro-RO" sz="1800" dirty="0" smtClean="0"/>
              <a:t>Avem repertoriu liber și repertoriu impus, tocmai pentru a stimula participarea -  sunt bineveniți maniacii, pasionații și începătorii + suporterii lor</a:t>
            </a:r>
          </a:p>
          <a:p>
            <a:r>
              <a:rPr lang="ro-RO" sz="1800" b="1" dirty="0" smtClean="0">
                <a:solidFill>
                  <a:srgbClr val="A22828"/>
                </a:solidFill>
              </a:rPr>
              <a:t>Prestigiu</a:t>
            </a:r>
            <a:r>
              <a:rPr lang="ro-RO" sz="1800" b="1" dirty="0" smtClean="0"/>
              <a:t>. </a:t>
            </a:r>
            <a:r>
              <a:rPr lang="ro-RO" sz="1800" dirty="0" smtClean="0"/>
              <a:t>Oamenii din marcomm care fac karaoke pot urca la nivelul următor, de la confruntările în grup restrâns la o competiție cu toată industria, pe aceeași scenă</a:t>
            </a:r>
          </a:p>
          <a:p>
            <a:r>
              <a:rPr lang="ro-RO" sz="1800" b="1" dirty="0" smtClean="0">
                <a:solidFill>
                  <a:srgbClr val="A22828"/>
                </a:solidFill>
              </a:rPr>
              <a:t>Fun</a:t>
            </a:r>
            <a:r>
              <a:rPr lang="ro-RO" sz="1800" b="1" dirty="0" smtClean="0"/>
              <a:t>. </a:t>
            </a:r>
            <a:r>
              <a:rPr lang="ro-RO" sz="1800" dirty="0" smtClean="0"/>
              <a:t>Conținutul cupei și activitățile din jurul său o vor face interesant de urmărit,</a:t>
            </a:r>
            <a:br>
              <a:rPr lang="ro-RO" sz="1800" dirty="0" smtClean="0"/>
            </a:br>
            <a:r>
              <a:rPr lang="ro-RO" sz="1800" dirty="0" smtClean="0"/>
              <a:t>atât pentru cei implicați direct (participanți și suporteri), cât și pentru cei care o privesc de la distanță (fani și curioși). În același timp, Cupa e o formă neconvențională de teambuilding pentru agenții și un spectacol pentru pasionați</a:t>
            </a:r>
          </a:p>
          <a:p>
            <a:r>
              <a:rPr lang="ro-RO" sz="1800" b="1" dirty="0" smtClean="0">
                <a:solidFill>
                  <a:srgbClr val="A22828"/>
                </a:solidFill>
              </a:rPr>
              <a:t>Endorsement</a:t>
            </a:r>
            <a:r>
              <a:rPr lang="ro-RO" sz="1800" dirty="0" smtClean="0"/>
              <a:t>. Organizată cu o frecvență anuală, Cupa va deveni rapid un eveniment tradițional de reîntâlnire a oamenilor din breaslă, fiind organizată de o voce recunoscută a industriei: IQads</a:t>
            </a:r>
            <a:endParaRPr lang="vi-VN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Despre eveniment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Cine e interesat de Cupă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>
            <a:normAutofit/>
          </a:bodyPr>
          <a:lstStyle/>
          <a:p>
            <a:r>
              <a:rPr lang="ro-RO" sz="1800" b="1" dirty="0" smtClean="0"/>
              <a:t>Agențiile, ca business </a:t>
            </a:r>
            <a:r>
              <a:rPr lang="ro-RO" sz="1800" b="1" dirty="0" smtClean="0"/>
              <a:t>pentru brandurile din portofoliu și </a:t>
            </a:r>
            <a:r>
              <a:rPr lang="ro-RO" sz="1800" b="1" dirty="0" err="1" smtClean="0"/>
              <a:t>autopromo</a:t>
            </a:r>
            <a:r>
              <a:rPr lang="en-US" sz="1800" b="1" dirty="0" smtClean="0"/>
              <a:t>:</a:t>
            </a:r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dirty="0" smtClean="0"/>
              <a:t>creează </a:t>
            </a:r>
            <a:r>
              <a:rPr lang="en-US" sz="1800" dirty="0" err="1" smtClean="0"/>
              <a:t>activări</a:t>
            </a:r>
            <a:r>
              <a:rPr lang="en-US" sz="1800" dirty="0" smtClean="0"/>
              <a:t>, </a:t>
            </a:r>
            <a:r>
              <a:rPr lang="en-US" sz="1800" dirty="0"/>
              <a:t>demo </a:t>
            </a:r>
            <a:r>
              <a:rPr lang="ro-RO" sz="1800" dirty="0" smtClean="0"/>
              <a:t>deștept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 smtClean="0"/>
              <a:t>competiții</a:t>
            </a:r>
            <a:r>
              <a:rPr lang="ro-RO" sz="1800" dirty="0" smtClean="0"/>
              <a:t> de creație pentru un public spectaculos</a:t>
            </a:r>
          </a:p>
          <a:p>
            <a:endParaRPr lang="ro-RO" sz="1800" dirty="0" smtClean="0"/>
          </a:p>
          <a:p>
            <a:r>
              <a:rPr lang="ro-RO" sz="1800" b="1" dirty="0" smtClean="0"/>
              <a:t>B</a:t>
            </a:r>
            <a:r>
              <a:rPr lang="en-US" sz="1800" b="1" dirty="0" err="1" smtClean="0"/>
              <a:t>randuri</a:t>
            </a:r>
            <a:r>
              <a:rPr lang="ro-RO" sz="1800" b="1" dirty="0" smtClean="0"/>
              <a:t>le, ca business</a:t>
            </a:r>
            <a:r>
              <a:rPr lang="en-US" sz="1800" b="1" dirty="0" smtClean="0"/>
              <a:t>:</a:t>
            </a:r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dirty="0" smtClean="0"/>
              <a:t>promovare B2B și B2C pentru cea mai importantă comunitate creativă din Romania,</a:t>
            </a:r>
            <a:br>
              <a:rPr lang="ro-RO" sz="1800" dirty="0" smtClean="0"/>
            </a:br>
            <a:r>
              <a:rPr lang="ro-RO" sz="1800" dirty="0" smtClean="0"/>
              <a:t>care amplifică și retransmite mesajul de brand</a:t>
            </a:r>
          </a:p>
          <a:p>
            <a:endParaRPr lang="ro-RO" sz="1800" b="1" dirty="0"/>
          </a:p>
          <a:p>
            <a:r>
              <a:rPr lang="ro-RO" sz="1800" b="1" dirty="0" smtClean="0"/>
              <a:t>Publicul: participanți și spectatori, oamenii </a:t>
            </a:r>
            <a:r>
              <a:rPr lang="ro-RO" sz="1800" b="1" dirty="0"/>
              <a:t>din marcomm, </a:t>
            </a:r>
            <a:r>
              <a:rPr lang="ro-RO" sz="1800" b="1" dirty="0" smtClean="0"/>
              <a:t>pentru </a:t>
            </a:r>
            <a:r>
              <a:rPr lang="ro-RO" sz="1800" b="1" dirty="0" err="1"/>
              <a:t>fun</a:t>
            </a:r>
            <a:r>
              <a:rPr lang="ro-RO" sz="1800" dirty="0"/>
              <a:t>: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ca t</a:t>
            </a:r>
            <a:r>
              <a:rPr lang="en-US" sz="1800" dirty="0" err="1" smtClean="0"/>
              <a:t>eambuilding</a:t>
            </a:r>
            <a:r>
              <a:rPr lang="en-US" sz="1800" dirty="0" smtClean="0"/>
              <a:t> </a:t>
            </a:r>
            <a:r>
              <a:rPr lang="ro-RO" sz="1800" dirty="0" smtClean="0"/>
              <a:t>altfel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/>
              <a:t>chiul</a:t>
            </a:r>
            <a:r>
              <a:rPr lang="en-US" sz="1800" dirty="0"/>
              <a:t> </a:t>
            </a:r>
            <a:r>
              <a:rPr lang="en-US" sz="1800" dirty="0" err="1"/>
              <a:t>creativ</a:t>
            </a:r>
            <a:r>
              <a:rPr lang="en-US" sz="1800" dirty="0"/>
              <a:t> cu </a:t>
            </a:r>
            <a:r>
              <a:rPr lang="en-US" sz="1800" dirty="0" err="1"/>
              <a:t>industria</a:t>
            </a:r>
            <a:r>
              <a:rPr lang="en-US" sz="1800" dirty="0"/>
              <a:t>, </a:t>
            </a:r>
            <a:r>
              <a:rPr lang="en-US" sz="1800" dirty="0" err="1"/>
              <a:t>luptă</a:t>
            </a:r>
            <a:r>
              <a:rPr lang="en-US" sz="1800" dirty="0"/>
              <a:t> de </a:t>
            </a:r>
            <a:r>
              <a:rPr lang="en-US" sz="1800" dirty="0" smtClean="0"/>
              <a:t>ego</a:t>
            </a:r>
            <a:r>
              <a:rPr lang="ro-RO" sz="1800" dirty="0" smtClean="0"/>
              <a:t> personal și de agenție</a:t>
            </a:r>
            <a:endParaRPr lang="en-US" sz="1800" dirty="0"/>
          </a:p>
          <a:p>
            <a:endParaRPr lang="ro-RO" sz="1800" b="1" dirty="0" smtClean="0"/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Activitățile Cupei: </a:t>
            </a:r>
            <a:r>
              <a:rPr lang="ro-RO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4830763"/>
          </a:xfrm>
        </p:spPr>
        <p:txBody>
          <a:bodyPr>
            <a:normAutofit/>
          </a:bodyPr>
          <a:lstStyle/>
          <a:p>
            <a:r>
              <a:rPr lang="ro-RO" sz="1800" dirty="0" smtClean="0"/>
              <a:t>Cupa reunește activități și oportunități de sponsorizare care însumează 10 săptămâni,</a:t>
            </a:r>
            <a:br>
              <a:rPr lang="ro-RO" sz="1800" dirty="0" smtClean="0"/>
            </a:br>
            <a:r>
              <a:rPr lang="ro-RO" sz="1800" dirty="0" smtClean="0"/>
              <a:t>din care evenimentul de 3 zile este punctul central:</a:t>
            </a:r>
          </a:p>
          <a:p>
            <a:endParaRPr lang="ro-RO" sz="1800" dirty="0" smtClean="0"/>
          </a:p>
          <a:p>
            <a:r>
              <a:rPr lang="ro-RO" sz="1800" dirty="0" smtClean="0"/>
              <a:t>Crearea identității agențiilor: nume + logo</a:t>
            </a:r>
            <a:br>
              <a:rPr lang="ro-RO" sz="1800" dirty="0" smtClean="0"/>
            </a:br>
            <a:r>
              <a:rPr lang="ro-RO" sz="1800" dirty="0" smtClean="0"/>
              <a:t>(online, </a:t>
            </a:r>
            <a:r>
              <a:rPr lang="ro-RO" sz="1800" dirty="0" err="1" smtClean="0"/>
              <a:t>anteeveniment</a:t>
            </a:r>
            <a:r>
              <a:rPr lang="ro-RO" sz="1800" dirty="0" smtClean="0"/>
              <a:t>)</a:t>
            </a:r>
          </a:p>
          <a:p>
            <a:r>
              <a:rPr lang="ro-RO" sz="1800" dirty="0"/>
              <a:t>Competiții de creație ale brandurilor, asociate Cupei</a:t>
            </a:r>
            <a:br>
              <a:rPr lang="ro-RO" sz="1800" dirty="0"/>
            </a:br>
            <a:r>
              <a:rPr lang="ro-RO" sz="1800" dirty="0"/>
              <a:t>(online, </a:t>
            </a:r>
            <a:r>
              <a:rPr lang="ro-RO" sz="1800" dirty="0" err="1"/>
              <a:t>anteeveniment</a:t>
            </a:r>
            <a:r>
              <a:rPr lang="ro-RO" sz="1800" dirty="0" smtClean="0"/>
              <a:t>)</a:t>
            </a:r>
          </a:p>
          <a:p>
            <a:r>
              <a:rPr lang="ro-RO" sz="1800" dirty="0" smtClean="0"/>
              <a:t>Activări ale partenerilor în agenții</a:t>
            </a:r>
            <a:br>
              <a:rPr lang="ro-RO" sz="1800" dirty="0" smtClean="0"/>
            </a:br>
            <a:r>
              <a:rPr lang="ro-RO" sz="1800" dirty="0" smtClean="0"/>
              <a:t>(offline, </a:t>
            </a:r>
            <a:r>
              <a:rPr lang="ro-RO" sz="1800" dirty="0" err="1" smtClean="0"/>
              <a:t>anteeveniment</a:t>
            </a:r>
            <a:r>
              <a:rPr lang="ro-RO" sz="1800" dirty="0" smtClean="0"/>
              <a:t>)</a:t>
            </a:r>
            <a:endParaRPr lang="ro-RO" sz="1800" dirty="0"/>
          </a:p>
          <a:p>
            <a:r>
              <a:rPr lang="ro-RO" sz="1800" b="1" dirty="0" smtClean="0"/>
              <a:t>Competiția de </a:t>
            </a:r>
            <a:r>
              <a:rPr lang="ro-RO" sz="1800" b="1" dirty="0" err="1" smtClean="0"/>
              <a:t>karaoke</a:t>
            </a:r>
            <a:r>
              <a:rPr lang="ro-RO" sz="1800" b="1" dirty="0" smtClean="0"/>
              <a:t> propriu-zisă</a:t>
            </a:r>
            <a:br>
              <a:rPr lang="ro-RO" sz="1800" b="1" dirty="0" smtClean="0"/>
            </a:br>
            <a:r>
              <a:rPr lang="ro-RO" sz="1800" b="1" dirty="0" smtClean="0"/>
              <a:t>(3 zile: 23 – 25 septembrie, locație TBD)</a:t>
            </a:r>
          </a:p>
          <a:p>
            <a:r>
              <a:rPr lang="ro-RO" sz="1800" dirty="0"/>
              <a:t>Activări ale partenerilor în </a:t>
            </a:r>
            <a:r>
              <a:rPr lang="ro-RO" sz="1800" dirty="0" smtClean="0"/>
              <a:t>agenții</a:t>
            </a:r>
            <a:br>
              <a:rPr lang="ro-RO" sz="1800" dirty="0" smtClean="0"/>
            </a:br>
            <a:r>
              <a:rPr lang="ro-RO" sz="1800" dirty="0" smtClean="0"/>
              <a:t>(offline, post eveniment)</a:t>
            </a:r>
            <a:endParaRPr lang="ro-RO" sz="1800" dirty="0"/>
          </a:p>
          <a:p>
            <a:endParaRPr lang="ro-RO" sz="1800" dirty="0" smtClean="0"/>
          </a:p>
        </p:txBody>
      </p:sp>
    </p:spTree>
    <p:extLst>
      <p:ext uri="{BB962C8B-B14F-4D97-AF65-F5344CB8AC3E}">
        <p14:creationId xmlns:p14="http://schemas.microsoft.com/office/powerpoint/2010/main" val="188419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Activitățile Cupei: competiție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382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o-RO" sz="1800" b="1" dirty="0" smtClean="0">
              <a:solidFill>
                <a:srgbClr val="A22828"/>
              </a:solidFill>
            </a:endParaRPr>
          </a:p>
          <a:p>
            <a:r>
              <a:rPr lang="ro-RO" sz="1800" dirty="0" smtClean="0"/>
              <a:t>Din partea fiecărei agenții se pot înscrie soliști sau trupe:</a:t>
            </a:r>
            <a:br>
              <a:rPr lang="ro-RO" sz="1800" dirty="0" smtClean="0"/>
            </a:br>
            <a:r>
              <a:rPr lang="ro-RO" sz="1800" dirty="0" smtClean="0"/>
              <a:t>estimăm 30 de agenții x 2 - 10 </a:t>
            </a:r>
            <a:r>
              <a:rPr lang="ro-RO" sz="1800" dirty="0" smtClean="0"/>
              <a:t>reprezentanți + 200 de suporteri</a:t>
            </a:r>
            <a:endParaRPr lang="ro-RO" sz="1800" dirty="0" smtClean="0"/>
          </a:p>
          <a:p>
            <a:endParaRPr lang="ro-RO" sz="1800" dirty="0" smtClean="0"/>
          </a:p>
          <a:p>
            <a:r>
              <a:rPr lang="ro-RO" sz="1800" dirty="0" smtClean="0"/>
              <a:t>Fiecare reprezentativă a agenției are 3 urcări pe scenă, fiecare de maxim 5 minute:</a:t>
            </a:r>
            <a:br>
              <a:rPr lang="ro-RO" sz="1800" dirty="0" smtClean="0"/>
            </a:br>
            <a:r>
              <a:rPr lang="ro-RO" sz="1800" dirty="0" smtClean="0"/>
              <a:t>- un cântec la liberă alegere, solo sau </a:t>
            </a:r>
            <a:r>
              <a:rPr lang="ro-RO" sz="1800" dirty="0" err="1" smtClean="0"/>
              <a:t>band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- </a:t>
            </a:r>
            <a:r>
              <a:rPr lang="ro-RO" sz="1800" dirty="0"/>
              <a:t>un cântec pe o melodie din portofoliul Cat Music, solo sau </a:t>
            </a:r>
            <a:r>
              <a:rPr lang="ro-RO" sz="1800" dirty="0" err="1" smtClean="0"/>
              <a:t>band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- un cântec în duet cu o vedetă Cat Music și/sau cu live </a:t>
            </a:r>
            <a:r>
              <a:rPr lang="ro-RO" sz="1800" dirty="0" err="1" smtClean="0"/>
              <a:t>band</a:t>
            </a:r>
            <a:r>
              <a:rPr lang="ro-RO" sz="1800" dirty="0" smtClean="0"/>
              <a:t>-ul Cat Music</a:t>
            </a:r>
          </a:p>
          <a:p>
            <a:endParaRPr lang="ro-RO" sz="1800" dirty="0" smtClean="0"/>
          </a:p>
          <a:p>
            <a:r>
              <a:rPr lang="ro-RO" sz="1800" dirty="0" smtClean="0"/>
              <a:t>Fiecare echipă va trebui să-și construiască o identitate: nume și logo</a:t>
            </a:r>
          </a:p>
          <a:p>
            <a:r>
              <a:rPr lang="ro-RO" sz="1800" dirty="0" smtClean="0"/>
              <a:t>Evoluția pe scenă a fiecărei echipe va fi votată de un juriu profesionist</a:t>
            </a:r>
            <a:br>
              <a:rPr lang="ro-RO" sz="1800" dirty="0" smtClean="0"/>
            </a:br>
            <a:r>
              <a:rPr lang="ro-RO" sz="1800" dirty="0" smtClean="0"/>
              <a:t>(advertising, muzică, showbiz), cu note de la 1 la 10</a:t>
            </a:r>
          </a:p>
          <a:p>
            <a:r>
              <a:rPr lang="ro-RO" sz="1800" dirty="0" smtClean="0"/>
              <a:t>Logistică: scenotehnică, </a:t>
            </a:r>
            <a:r>
              <a:rPr lang="ro-RO" sz="1800" dirty="0" err="1" smtClean="0"/>
              <a:t>catering</a:t>
            </a:r>
            <a:r>
              <a:rPr lang="ro-RO" sz="1800" dirty="0" smtClean="0"/>
              <a:t>, </a:t>
            </a:r>
            <a:r>
              <a:rPr lang="ro-RO" sz="1800" dirty="0" err="1" smtClean="0"/>
              <a:t>hostesse</a:t>
            </a:r>
            <a:r>
              <a:rPr lang="ro-RO" sz="1800" dirty="0" smtClean="0"/>
              <a:t>, cupe, eveniment de premiere</a:t>
            </a:r>
            <a:endParaRPr lang="ro-RO" sz="1800" dirty="0"/>
          </a:p>
          <a:p>
            <a:endParaRPr lang="ro-RO" sz="1800" dirty="0" smtClean="0"/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Activitățile Cupei: branduri</a:t>
            </a:r>
            <a:endParaRPr lang="ro-RO" dirty="0"/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1800" dirty="0" smtClean="0"/>
              <a:t>Posibilități </a:t>
            </a:r>
            <a:r>
              <a:rPr lang="ro-RO" sz="1800" dirty="0"/>
              <a:t>extinse pentru activări de brand, </a:t>
            </a:r>
            <a:r>
              <a:rPr lang="ro-RO" sz="1800" dirty="0" smtClean="0"/>
              <a:t>online și offline</a:t>
            </a:r>
          </a:p>
          <a:p>
            <a:pPr marL="0" lvl="0" indent="0">
              <a:buNone/>
            </a:pPr>
            <a:r>
              <a:rPr lang="ro-RO" sz="1800" dirty="0" smtClean="0"/>
              <a:t>Câteva startere posibile (</a:t>
            </a:r>
            <a:r>
              <a:rPr lang="ro-RO" sz="1800" dirty="0" err="1" smtClean="0"/>
              <a:t>customizate</a:t>
            </a:r>
            <a:r>
              <a:rPr lang="ro-RO" sz="1800" dirty="0" smtClean="0"/>
              <a:t> per </a:t>
            </a:r>
            <a:r>
              <a:rPr lang="ro-RO" sz="1800" dirty="0" err="1" smtClean="0"/>
              <a:t>request</a:t>
            </a:r>
            <a:r>
              <a:rPr lang="ro-RO" sz="1800" dirty="0" smtClean="0"/>
              <a:t> pentru fiecare brand):</a:t>
            </a:r>
          </a:p>
          <a:p>
            <a:pPr lvl="0"/>
            <a:r>
              <a:rPr lang="ro-RO" sz="1800" dirty="0" smtClean="0"/>
              <a:t>Branding la locație: în sală, pe scenă,</a:t>
            </a:r>
            <a:r>
              <a:rPr lang="en-US" sz="1800" dirty="0" smtClean="0"/>
              <a:t> </a:t>
            </a:r>
            <a:r>
              <a:rPr lang="ro-RO" sz="1800" dirty="0" smtClean="0"/>
              <a:t>în perimetru etc.</a:t>
            </a:r>
          </a:p>
          <a:p>
            <a:pPr lvl="0"/>
            <a:r>
              <a:rPr lang="ro-RO" sz="1800" dirty="0" smtClean="0"/>
              <a:t>Activări înainte de eveniment:</a:t>
            </a:r>
          </a:p>
          <a:p>
            <a:pPr lvl="1"/>
            <a:r>
              <a:rPr lang="ro-RO" sz="1400" dirty="0"/>
              <a:t>Competiții de creație pentru branduri, legate de profilul brandului și al </a:t>
            </a:r>
            <a:r>
              <a:rPr lang="ro-RO" sz="1400" dirty="0" smtClean="0"/>
              <a:t>competiției</a:t>
            </a:r>
          </a:p>
          <a:p>
            <a:pPr lvl="1"/>
            <a:r>
              <a:rPr lang="ro-RO" sz="1400" dirty="0" smtClean="0"/>
              <a:t>Activări ale partenerilor în agenții</a:t>
            </a:r>
            <a:endParaRPr lang="ro-RO" sz="1400" dirty="0" smtClean="0"/>
          </a:p>
          <a:p>
            <a:pPr lvl="1"/>
            <a:endParaRPr lang="ro-RO" sz="400" dirty="0"/>
          </a:p>
          <a:p>
            <a:pPr lvl="0"/>
            <a:r>
              <a:rPr lang="ro-RO" sz="1800" dirty="0"/>
              <a:t>Activări la eveniment:</a:t>
            </a:r>
          </a:p>
          <a:p>
            <a:pPr lvl="1"/>
            <a:r>
              <a:rPr lang="ro-RO" sz="1400" dirty="0"/>
              <a:t>Zona VIP / </a:t>
            </a:r>
            <a:r>
              <a:rPr lang="ro-RO" sz="1400" dirty="0" err="1"/>
              <a:t>Smoking</a:t>
            </a:r>
            <a:r>
              <a:rPr lang="ro-RO" sz="1400" dirty="0"/>
              <a:t> </a:t>
            </a:r>
            <a:r>
              <a:rPr lang="ro-RO" sz="1400" dirty="0" err="1"/>
              <a:t>Lounge</a:t>
            </a:r>
            <a:r>
              <a:rPr lang="ro-RO" sz="1400" dirty="0"/>
              <a:t> / </a:t>
            </a:r>
            <a:r>
              <a:rPr lang="ro-RO" sz="1400" dirty="0" err="1"/>
              <a:t>Interview</a:t>
            </a:r>
            <a:r>
              <a:rPr lang="ro-RO" sz="1400" dirty="0"/>
              <a:t> </a:t>
            </a:r>
            <a:r>
              <a:rPr lang="ro-RO" sz="1400" dirty="0" err="1"/>
              <a:t>Area</a:t>
            </a:r>
            <a:endParaRPr lang="ro-RO" sz="1400" dirty="0"/>
          </a:p>
          <a:p>
            <a:pPr lvl="1"/>
            <a:r>
              <a:rPr lang="ro-RO" sz="1400" dirty="0"/>
              <a:t>Zona de pregătire de show: machiaj, coafură, masaj, training vocal</a:t>
            </a:r>
          </a:p>
          <a:p>
            <a:pPr lvl="1"/>
            <a:r>
              <a:rPr lang="ro-RO" sz="1400" dirty="0"/>
              <a:t>Product demos: produse, servicii, în zone dedicate</a:t>
            </a:r>
          </a:p>
          <a:p>
            <a:pPr lvl="1"/>
            <a:r>
              <a:rPr lang="ro-RO" sz="1400" dirty="0"/>
              <a:t>Mașina oficială</a:t>
            </a:r>
          </a:p>
          <a:p>
            <a:pPr lvl="1"/>
            <a:r>
              <a:rPr lang="ro-RO" sz="1400" dirty="0"/>
              <a:t>Partener al transmisiei live</a:t>
            </a:r>
          </a:p>
          <a:p>
            <a:pPr lvl="1"/>
            <a:r>
              <a:rPr lang="ro-RO" sz="1400" dirty="0"/>
              <a:t>Camera afonilor</a:t>
            </a:r>
          </a:p>
          <a:p>
            <a:pPr lvl="1"/>
            <a:r>
              <a:rPr lang="ro-RO" sz="1400" dirty="0"/>
              <a:t>Competiție de </a:t>
            </a:r>
            <a:r>
              <a:rPr lang="ro-RO" sz="1400" dirty="0" err="1"/>
              <a:t>lipsyncing</a:t>
            </a:r>
            <a:endParaRPr lang="ro-RO" sz="1400" dirty="0"/>
          </a:p>
          <a:p>
            <a:pPr lvl="1"/>
            <a:r>
              <a:rPr lang="ro-RO" sz="1400" dirty="0"/>
              <a:t>Show-uri prezentate de cântăreți profesioniști (publicitari sau nu)</a:t>
            </a:r>
          </a:p>
          <a:p>
            <a:pPr lvl="1"/>
            <a:r>
              <a:rPr lang="ro-RO" sz="1400" dirty="0"/>
              <a:t>Reprezentant al brandului î</a:t>
            </a:r>
            <a:r>
              <a:rPr lang="en-US" sz="1400" dirty="0"/>
              <a:t>n </a:t>
            </a:r>
            <a:r>
              <a:rPr lang="en-US" sz="1400" dirty="0" err="1"/>
              <a:t>juriu</a:t>
            </a:r>
            <a:endParaRPr lang="ro-RO" sz="1400" dirty="0"/>
          </a:p>
          <a:p>
            <a:pPr lvl="1"/>
            <a:r>
              <a:rPr lang="ro-RO" sz="1400" dirty="0"/>
              <a:t>Premii speciale, inventate după profilul brandului</a:t>
            </a:r>
          </a:p>
          <a:p>
            <a:pPr lvl="0">
              <a:tabLst>
                <a:tab pos="1311275" algn="l"/>
              </a:tabLst>
            </a:pPr>
            <a:endParaRPr lang="ro-RO" sz="400" dirty="0" smtClean="0"/>
          </a:p>
          <a:p>
            <a:pPr lvl="0"/>
            <a:r>
              <a:rPr lang="ro-RO" sz="1800" dirty="0" smtClean="0"/>
              <a:t>Activări după eveniment:</a:t>
            </a:r>
          </a:p>
          <a:p>
            <a:pPr lvl="1"/>
            <a:r>
              <a:rPr lang="ro-RO" sz="1400" dirty="0" smtClean="0"/>
              <a:t>Premii trimise în </a:t>
            </a:r>
            <a:r>
              <a:rPr lang="ro-RO" sz="1400" dirty="0" smtClean="0"/>
              <a:t>agenții</a:t>
            </a:r>
          </a:p>
          <a:p>
            <a:pPr lvl="1"/>
            <a:r>
              <a:rPr lang="ro-RO" sz="1400" dirty="0" smtClean="0"/>
              <a:t>Activări ale partenerilor în agenții</a:t>
            </a:r>
            <a:endParaRPr lang="ro-RO" sz="1400" dirty="0" smtClean="0"/>
          </a:p>
          <a:p>
            <a:pPr marL="0" indent="0">
              <a:buNone/>
            </a:pPr>
            <a:r>
              <a:rPr lang="ro-RO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o-RO" sz="1800" dirty="0" smtClean="0"/>
              <a:t>	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784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Publicul Cupei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>
            <a:normAutofit fontScale="55000" lnSpcReduction="20000"/>
          </a:bodyPr>
          <a:lstStyle/>
          <a:p>
            <a:r>
              <a:rPr lang="vi-VN" dirty="0">
                <a:latin typeface="Calibri" pitchFamily="34" charset="0"/>
                <a:cs typeface="Calibri" pitchFamily="34" charset="0"/>
              </a:rPr>
              <a:t>Profesionişti care activează în industria de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marcomm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din România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agenții </a:t>
            </a:r>
            <a:r>
              <a:rPr lang="vi-VN" dirty="0">
                <a:latin typeface="Calibri" pitchFamily="34" charset="0"/>
                <a:cs typeface="Calibri" pitchFamily="34" charset="0"/>
              </a:rPr>
              <a:t>de publicitate, media, PR, departamente de marketing etc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și </a:t>
            </a:r>
            <a:r>
              <a:rPr lang="ro-RO" dirty="0">
                <a:latin typeface="Calibri" pitchFamily="34" charset="0"/>
                <a:cs typeface="Calibri" pitchFamily="34" charset="0"/>
              </a:rPr>
              <a:t>care au mai avut contact cu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fenomenul karaoke, direct sau prin apropiați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Ca nivel de experiență la </a:t>
            </a:r>
            <a:r>
              <a:rPr lang="ro-RO" dirty="0" err="1" smtClean="0">
                <a:latin typeface="Calibri" pitchFamily="34" charset="0"/>
                <a:cs typeface="Calibri" pitchFamily="34" charset="0"/>
              </a:rPr>
              <a:t>karaoke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variază mult, dar toți vor găsi activități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care să-i facă să urmărească online informațiile sau să participe offline la Cupă</a:t>
            </a:r>
            <a:endParaRPr lang="ro-RO" dirty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Ca nivel de job, atragem de fiecare dată de la </a:t>
            </a:r>
            <a:r>
              <a:rPr lang="ro-RO" dirty="0" err="1" smtClean="0">
                <a:latin typeface="Calibri" pitchFamily="34" charset="0"/>
                <a:cs typeface="Calibri" pitchFamily="34" charset="0"/>
              </a:rPr>
              <a:t>owneri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top management și directori 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(care vin și ca </a:t>
            </a:r>
            <a:r>
              <a:rPr lang="ro-RO" dirty="0" err="1" smtClean="0">
                <a:latin typeface="Calibri" pitchFamily="34" charset="0"/>
                <a:cs typeface="Calibri" pitchFamily="34" charset="0"/>
              </a:rPr>
              <a:t>teambuilding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organizat de ei pentru echipă) la juniori și interni. </a:t>
            </a: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b="1" dirty="0" smtClean="0">
                <a:solidFill>
                  <a:srgbClr val="A22828"/>
                </a:solidFill>
                <a:latin typeface="Calibri" pitchFamily="34" charset="0"/>
                <a:cs typeface="Calibri" pitchFamily="34" charset="0"/>
              </a:rPr>
              <a:t>Maniacii: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cei cu multă experiență, au scule dedicate în agenție și/sau participă la întâlniri </a:t>
            </a:r>
            <a:r>
              <a:rPr lang="ro-RO" dirty="0">
                <a:latin typeface="Calibri" pitchFamily="34" charset="0"/>
                <a:cs typeface="Calibri" pitchFamily="34" charset="0"/>
              </a:rPr>
              <a:t>tradiționale cu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alți pasionați, în cluburile din oraș, au skilluri, repertoriu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și fac show, sunt o comunitate bine închegată, cântă bine, vin pentru ego</a:t>
            </a:r>
          </a:p>
          <a:p>
            <a:r>
              <a:rPr lang="ro-RO" b="1" dirty="0" smtClean="0">
                <a:solidFill>
                  <a:srgbClr val="A22828"/>
                </a:solidFill>
                <a:latin typeface="Calibri" pitchFamily="34" charset="0"/>
                <a:cs typeface="Calibri" pitchFamily="34" charset="0"/>
              </a:rPr>
              <a:t>Pasionații: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cei care au mai cântat, au câteva cântece favorite, cântă mai mult pentru fun, vin aduși </a:t>
            </a:r>
            <a:r>
              <a:rPr lang="ro-RO" dirty="0">
                <a:latin typeface="Calibri" pitchFamily="34" charset="0"/>
                <a:cs typeface="Calibri" pitchFamily="34" charset="0"/>
              </a:rPr>
              <a:t>de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maniaci sau ca să vadă cum le sunt talentele față de concurență</a:t>
            </a:r>
          </a:p>
          <a:p>
            <a:r>
              <a:rPr lang="ro-RO" b="1" dirty="0" smtClean="0">
                <a:solidFill>
                  <a:srgbClr val="A22828"/>
                </a:solidFill>
                <a:latin typeface="Calibri" pitchFamily="34" charset="0"/>
                <a:cs typeface="Calibri" pitchFamily="34" charset="0"/>
              </a:rPr>
              <a:t>Newbies: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cei pentru care karaokele e mai mult o experiență pe care vor s-o încerce,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au mai cântat când erau mai tineri sau pe la câteva petreceri, au prins gustul,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cântă cel mai relaxat, vin mai degrabă pentru socializare și fun</a:t>
            </a:r>
          </a:p>
          <a:p>
            <a:r>
              <a:rPr lang="ro-RO" b="1" dirty="0" smtClean="0">
                <a:solidFill>
                  <a:srgbClr val="A22828"/>
                </a:solidFill>
                <a:latin typeface="Calibri" pitchFamily="34" charset="0"/>
                <a:cs typeface="Calibri" pitchFamily="34" charset="0"/>
              </a:rPr>
              <a:t>Suporteri, fani, alţi curioşi din agenţii: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vin aduși de celelalte 3 categorii sau ca să-și susțină colegii (de agenţie sau de industrie)</a:t>
            </a:r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Premiile </a:t>
            </a:r>
            <a:r>
              <a:rPr lang="ro-RO" dirty="0" smtClean="0"/>
              <a:t>Cupei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1800" dirty="0" smtClean="0">
                <a:latin typeface="Calibri" pitchFamily="34" charset="0"/>
                <a:cs typeface="Calibri" pitchFamily="34" charset="0"/>
              </a:rPr>
              <a:t>În a treia zi a Cupei, va fi organizată o ceremonie de premiere, unde vor fi oferite premii și diplome câștigătorilor</a:t>
            </a:r>
          </a:p>
          <a:p>
            <a:r>
              <a:rPr lang="ro-RO" sz="18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 premii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vi-VN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vi-VN" sz="1800" dirty="0">
                <a:latin typeface="Calibri" pitchFamily="34" charset="0"/>
                <a:cs typeface="Calibri" pitchFamily="34" charset="0"/>
              </a:rPr>
              <a:t>Primele trei clasate: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Agenția </a:t>
            </a:r>
            <a:r>
              <a:rPr lang="vi-VN" sz="1800" dirty="0">
                <a:latin typeface="Calibri" pitchFamily="34" charset="0"/>
                <a:cs typeface="Calibri" pitchFamily="34" charset="0"/>
              </a:rPr>
              <a:t>Anului la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Karaoke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sz="1800" dirty="0">
                <a:latin typeface="Calibri" pitchFamily="34" charset="0"/>
                <a:cs typeface="Calibri" pitchFamily="34" charset="0"/>
              </a:rPr>
              <a:t>locul 2, locul 3</a:t>
            </a:r>
          </a:p>
          <a:p>
            <a:pPr lvl="1"/>
            <a:r>
              <a:rPr lang="ro-RO" sz="1800" dirty="0" smtClean="0">
                <a:latin typeface="Calibri" pitchFamily="34" charset="0"/>
                <a:cs typeface="Calibri" pitchFamily="34" charset="0"/>
              </a:rPr>
              <a:t>Cel mai spectaculos duet cu o vedetă Cat Music</a:t>
            </a:r>
          </a:p>
          <a:p>
            <a:pPr lvl="1"/>
            <a:r>
              <a:rPr lang="ro-RO" sz="1800" dirty="0" smtClean="0">
                <a:latin typeface="Calibri" pitchFamily="34" charset="0"/>
                <a:cs typeface="Calibri" pitchFamily="34" charset="0"/>
              </a:rPr>
              <a:t>Cea mai spectaculoasă interpretare cu trupa Cat Music</a:t>
            </a:r>
          </a:p>
          <a:p>
            <a:pPr lvl="1"/>
            <a:r>
              <a:rPr lang="ro-RO" sz="1800" dirty="0" smtClean="0">
                <a:latin typeface="Calibri" pitchFamily="34" charset="0"/>
                <a:cs typeface="Calibri" pitchFamily="34" charset="0"/>
              </a:rPr>
              <a:t>Cea mai spectaculoasă interpretare freestyle</a:t>
            </a:r>
            <a:endParaRPr lang="ro-RO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vi-VN" sz="1800" dirty="0" smtClean="0">
                <a:latin typeface="Calibri" pitchFamily="34" charset="0"/>
                <a:cs typeface="Calibri" pitchFamily="34" charset="0"/>
              </a:rPr>
              <a:t>Cea </a:t>
            </a:r>
            <a:r>
              <a:rPr lang="vi-VN" sz="1800" dirty="0">
                <a:latin typeface="Calibri" pitchFamily="34" charset="0"/>
                <a:cs typeface="Calibri" pitchFamily="34" charset="0"/>
              </a:rPr>
              <a:t>mai înfocată galerie</a:t>
            </a:r>
          </a:p>
          <a:p>
            <a:endParaRPr lang="vi-VN" sz="1800" dirty="0">
              <a:latin typeface="Calibri" pitchFamily="34" charset="0"/>
              <a:cs typeface="Calibri" pitchFamily="34" charset="0"/>
            </a:endParaRPr>
          </a:p>
          <a:p>
            <a:r>
              <a:rPr lang="vi-VN" sz="1800" dirty="0">
                <a:latin typeface="Calibri" pitchFamily="34" charset="0"/>
                <a:cs typeface="Calibri" pitchFamily="34" charset="0"/>
              </a:rPr>
              <a:t>Mai multe premii speciale, oferite de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BrandX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, exemple:</a:t>
            </a: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o-RO" sz="1800" dirty="0" smtClean="0">
                <a:latin typeface="Calibri" pitchFamily="34" charset="0"/>
                <a:cs typeface="Calibri" pitchFamily="34" charset="0"/>
              </a:rPr>
              <a:t>Cea mai creativă evoluție</a:t>
            </a:r>
          </a:p>
          <a:p>
            <a:pPr lvl="1"/>
            <a:r>
              <a:rPr lang="ro-RO" sz="1800" dirty="0" smtClean="0">
                <a:latin typeface="Calibri" pitchFamily="34" charset="0"/>
                <a:cs typeface="Calibri" pitchFamily="34" charset="0"/>
              </a:rPr>
              <a:t>Cea mai populară evoluție </a:t>
            </a:r>
          </a:p>
          <a:p>
            <a:pPr lvl="1"/>
            <a:r>
              <a:rPr lang="vi-VN" sz="1800" dirty="0" smtClean="0">
                <a:latin typeface="Calibri" pitchFamily="34" charset="0"/>
                <a:cs typeface="Calibri" pitchFamily="34" charset="0"/>
              </a:rPr>
              <a:t>Cel </a:t>
            </a:r>
            <a:r>
              <a:rPr lang="vi-VN" sz="1800" dirty="0">
                <a:latin typeface="Calibri" pitchFamily="34" charset="0"/>
                <a:cs typeface="Calibri" pitchFamily="34" charset="0"/>
              </a:rPr>
              <a:t>mai bun 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mesaj/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afiș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de echipă</a:t>
            </a:r>
            <a:endParaRPr lang="vi-VN" sz="1800" dirty="0">
              <a:latin typeface="Calibri" pitchFamily="34" charset="0"/>
              <a:cs typeface="Calibri" pitchFamily="34" charset="0"/>
            </a:endParaRPr>
          </a:p>
          <a:p>
            <a:endParaRPr lang="ro-RO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705100" y="2705100"/>
            <a:ext cx="6858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894" y="0"/>
            <a:ext cx="911710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User\Downloads\logo\C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1066800"/>
            <a:ext cx="6705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Cupa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Agențiilor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Gătit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2014]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Floriol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ca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naming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sponsor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concept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și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implementare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by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Florio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Naming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sponsor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fondator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(la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fel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în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),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Floriol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creat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</a:t>
            </a:r>
            <a:r>
              <a:rPr lang="ro-RO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profile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publicitari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susținut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la prima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ediție</a:t>
            </a:r>
            <a:b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Vezi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making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Floriol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4 min.: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www.iqads.ro/podcast/1083</a:t>
            </a:r>
            <a:endParaRPr lang="ro-RO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Cupa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Agențiilor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Karaoke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] Cat Music ca naming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sponsor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concept și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implementare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by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IQads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&amp; Cat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Music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Naming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sponsor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fondator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Cat Music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aduce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artiștii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săi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duet cu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agențiile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ro-RO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promova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B2B serviciile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artist management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music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licensing</a:t>
            </a:r>
            <a:endParaRPr lang="ro-RO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ro-RO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Cupa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Agențiilor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Gătit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2013] Verla ca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partener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producție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concept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și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implementare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by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IQads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Verla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importator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producția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publicitară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 a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atins</a:t>
            </a:r>
            <a:b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în premieră agențiile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publicitate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2013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oferind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materialele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sale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suporturi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creative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publicitari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în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11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puncte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contact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Vezi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making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Verla, 4 min.: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www.iqads.ro/podcast/980</a:t>
            </a:r>
            <a:endParaRPr lang="ro-RO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Cupa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Agențiilor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Fotbal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2013]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AdProduction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partener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soluții</a:t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concept și implementare </a:t>
            </a:r>
            <a:r>
              <a:rPr lang="ro-RO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IQads</a:t>
            </a:r>
            <a:b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AdProduction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integrat la CAF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materiale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 sale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și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creat o competiție</a:t>
            </a:r>
            <a:b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de creație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care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să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demonstreze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că sunt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croitori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producție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publicitară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Vezi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making</a:t>
            </a:r>
            <a:r>
              <a:rPr lang="ro-R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AdProduction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4 min.: http://www.iqads.ro/podcast/870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-38508"/>
            <a:ext cx="2514603" cy="690222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894" y="289719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 Case </a:t>
            </a:r>
            <a:r>
              <a:rPr lang="ro-RO" dirty="0" err="1" smtClean="0"/>
              <a:t>studies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212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705100" y="2705100"/>
            <a:ext cx="6858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Content Placeholder 1"/>
          <p:cNvSpPr>
            <a:spLocks noGrp="1"/>
          </p:cNvSpPr>
          <p:nvPr>
            <p:ph idx="4294967295"/>
          </p:nvPr>
        </p:nvSpPr>
        <p:spPr>
          <a:xfrm>
            <a:off x="304800" y="1068368"/>
            <a:ext cx="8915400" cy="52257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o-RO" sz="1800" dirty="0" smtClean="0"/>
              <a:t>Bugetul include: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Asocierea cu evenimentul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Conceptul activităților de brand și/sau consultanță pentru activitățile propuse de agenție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Campania media asociată evenimentului: creație și implementare</a:t>
            </a:r>
            <a:br>
              <a:rPr lang="ro-RO" sz="1800" dirty="0" smtClean="0"/>
            </a:br>
            <a:r>
              <a:rPr lang="ro-RO" sz="1800" dirty="0" smtClean="0"/>
              <a:t>(10 săptămâni, online, radio, print)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Campania editorială, PR, viralizare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Making of + folllow-up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o-RO" sz="1800" dirty="0"/>
          </a:p>
          <a:p>
            <a:pPr marL="0" indent="0">
              <a:spcBef>
                <a:spcPts val="0"/>
              </a:spcBef>
              <a:buNone/>
            </a:pPr>
            <a:r>
              <a:rPr lang="ro-RO" sz="1800" dirty="0" smtClean="0"/>
              <a:t>Bugetul este proporțional cu: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Numărul activărilor la eveniment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/>
              <a:t>Numărul de zile în care brandul e vizibil la eveniment (1-3</a:t>
            </a:r>
            <a:r>
              <a:rPr lang="ro-RO" sz="1800" dirty="0" smtClean="0"/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Amploarea activărilor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Amploarea campaniei media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o-RO" sz="1800" dirty="0"/>
          </a:p>
          <a:p>
            <a:pPr marL="0" indent="0">
              <a:spcBef>
                <a:spcPts val="0"/>
              </a:spcBef>
              <a:buNone/>
            </a:pPr>
            <a:r>
              <a:rPr lang="ro-RO" sz="1800" dirty="0" smtClean="0"/>
              <a:t>Bugetul nu include: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/>
              <a:t>Implementarea</a:t>
            </a:r>
            <a:r>
              <a:rPr lang="ro-RO" sz="1800" dirty="0" smtClean="0"/>
              <a:t> activărilor la eveniment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o-RO" sz="1800" dirty="0" smtClean="0"/>
              <a:t>Fee-urile vedetelor aduse suplimentar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Title 2"/>
          <p:cNvSpPr>
            <a:spLocks noGrp="1"/>
          </p:cNvSpPr>
          <p:nvPr>
            <p:ph type="title" idx="4294967295"/>
          </p:nvPr>
        </p:nvSpPr>
        <p:spPr>
          <a:xfrm>
            <a:off x="45944" y="76200"/>
            <a:ext cx="8374156" cy="838200"/>
          </a:xfrm>
          <a:solidFill>
            <a:srgbClr val="A22828"/>
          </a:solidFill>
        </p:spPr>
        <p:txBody>
          <a:bodyPr>
            <a:normAutofit/>
          </a:bodyPr>
          <a:lstStyle/>
          <a:p>
            <a:pPr algn="ctr"/>
            <a:r>
              <a:rPr lang="ro-RO" sz="3600" b="1" dirty="0">
                <a:solidFill>
                  <a:schemeClr val="bg1"/>
                </a:solidFill>
              </a:rPr>
              <a:t>Bugetul: </a:t>
            </a:r>
            <a:r>
              <a:rPr lang="ro-RO" sz="3600" b="1" dirty="0" smtClean="0">
                <a:solidFill>
                  <a:schemeClr val="bg1"/>
                </a:solidFill>
              </a:rPr>
              <a:t>3.000 - 7.000 euro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C:\Users\User\Downloads\logo\C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-1" y="5181600"/>
            <a:ext cx="9220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Nu vă imaginați o seară de sâmbătă într-un bar de </a:t>
            </a:r>
            <a:r>
              <a:rPr lang="ro-RO" sz="1600" b="1" dirty="0" err="1" smtClean="0">
                <a:solidFill>
                  <a:srgbClr val="898989"/>
                </a:solidFill>
                <a:latin typeface="Trebuchet MS" pitchFamily="34" charset="0"/>
              </a:rPr>
              <a:t>karaoke</a:t>
            </a:r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. </a:t>
            </a:r>
            <a:b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</a:br>
            <a:endParaRPr lang="ro-RO" sz="1600" b="1" dirty="0" smtClean="0">
              <a:solidFill>
                <a:srgbClr val="898989"/>
              </a:solidFill>
              <a:latin typeface="Trebuchet MS" pitchFamily="34" charset="0"/>
            </a:endParaRPr>
          </a:p>
          <a:p>
            <a:pPr algn="ctr"/>
            <a:endParaRPr lang="ro-RO" sz="1600" b="1" dirty="0">
              <a:solidFill>
                <a:srgbClr val="898989"/>
              </a:solidFill>
              <a:latin typeface="Trebuchet MS" pitchFamily="34" charset="0"/>
            </a:endParaRPr>
          </a:p>
          <a:p>
            <a:pPr algn="ctr"/>
            <a:endParaRPr lang="en-US" sz="1600" b="1" dirty="0" smtClean="0">
              <a:solidFill>
                <a:srgbClr val="89898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3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Competiția </a:t>
            </a:r>
            <a:r>
              <a:rPr lang="ro-RO" dirty="0"/>
              <a:t>online de </a:t>
            </a:r>
            <a:r>
              <a:rPr lang="ro-RO" dirty="0" smtClean="0"/>
              <a:t>creație dedicată BrandX, integrată Cupei (opțional)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Pentru a crește vizibilitatea implicării BrandX la Cupa Agențiilor la Karaoke și a activa în mod creativ participanții de la Cupă, brandul poate iniția și o competiție de creație, asociată evenimentului</a:t>
            </a:r>
          </a:p>
          <a:p>
            <a:pPr>
              <a:buFont typeface="Arial" charset="0"/>
              <a:buChar char="•"/>
            </a:pP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Competiția se desfășoară pe baza unui brief dat de BrandX, care activează </a:t>
            </a:r>
            <a:r>
              <a:rPr lang="ro-RO" sz="1800" dirty="0">
                <a:latin typeface="Calibri" pitchFamily="34" charset="0"/>
                <a:cs typeface="Calibri" pitchFamily="34" charset="0"/>
              </a:rPr>
              <a:t>participanții de la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Cupă, lucrările </a:t>
            </a:r>
            <a:r>
              <a:rPr lang="ro-RO" sz="1800" dirty="0">
                <a:latin typeface="Calibri" pitchFamily="34" charset="0"/>
                <a:cs typeface="Calibri" pitchFamily="34" charset="0"/>
              </a:rPr>
              <a:t>fiind propagate apoi online și incluse în evenimentul offline, ca metodă de sporire a vizibilității proiectului în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ansamblu</a:t>
            </a:r>
          </a:p>
          <a:p>
            <a:pPr>
              <a:spcBef>
                <a:spcPts val="200"/>
              </a:spcBef>
              <a:buNone/>
            </a:pPr>
            <a:endParaRPr lang="ro-RO" sz="1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200"/>
              </a:spcBef>
              <a:buNone/>
            </a:pPr>
            <a:r>
              <a:rPr lang="ro-RO" sz="1800" dirty="0" smtClean="0">
                <a:cs typeface="Calibri" pitchFamily="34" charset="0"/>
              </a:rPr>
              <a:t>	</a:t>
            </a:r>
          </a:p>
          <a:p>
            <a:pPr>
              <a:spcBef>
                <a:spcPts val="200"/>
              </a:spcBef>
            </a:pPr>
            <a:r>
              <a:rPr lang="ro-RO" sz="1800" dirty="0" smtClean="0">
                <a:cs typeface="Calibri" pitchFamily="34" charset="0"/>
              </a:rPr>
              <a:t>Brief </a:t>
            </a:r>
            <a:r>
              <a:rPr lang="ro-RO" sz="1800" dirty="0">
                <a:cs typeface="Calibri" pitchFamily="34" charset="0"/>
              </a:rPr>
              <a:t>posibil / starter: creează un </a:t>
            </a:r>
            <a:r>
              <a:rPr lang="ro-RO" sz="1800" dirty="0" smtClean="0">
                <a:cs typeface="Calibri" pitchFamily="34" charset="0"/>
              </a:rPr>
              <a:t>afiș </a:t>
            </a:r>
            <a:r>
              <a:rPr lang="ro-RO" sz="1800" dirty="0">
                <a:cs typeface="Calibri" pitchFamily="34" charset="0"/>
              </a:rPr>
              <a:t>pentru </a:t>
            </a:r>
            <a:r>
              <a:rPr lang="ro-RO" sz="1800" dirty="0" smtClean="0">
                <a:cs typeface="Calibri" pitchFamily="34" charset="0"/>
              </a:rPr>
              <a:t>susținerea publicitarilor </a:t>
            </a:r>
            <a:r>
              <a:rPr lang="ro-RO" sz="1800" dirty="0">
                <a:cs typeface="Calibri" pitchFamily="34" charset="0"/>
              </a:rPr>
              <a:t>la Cupa Agențiilor la Karaoke; </a:t>
            </a:r>
            <a:r>
              <a:rPr lang="ro-RO" sz="1800" dirty="0" smtClean="0">
                <a:cs typeface="Calibri" pitchFamily="34" charset="0"/>
              </a:rPr>
              <a:t>afișele </a:t>
            </a:r>
            <a:r>
              <a:rPr lang="ro-RO" sz="1800" dirty="0">
                <a:cs typeface="Calibri" pitchFamily="34" charset="0"/>
              </a:rPr>
              <a:t>de album vor fi apoi produse, promovate online și aduse la locul de desfășurare al Cupei, pentru a stimula participanții.</a:t>
            </a:r>
          </a:p>
          <a:p>
            <a:pPr>
              <a:buFont typeface="Arial" charset="0"/>
              <a:buChar char="•"/>
            </a:pP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endParaRPr lang="ro-RO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Etapele competiției de creație (opțional)</a:t>
            </a:r>
            <a:endParaRPr lang="ro-R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95400"/>
            <a:ext cx="8153400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1800" dirty="0" smtClean="0">
                <a:latin typeface="Calibri" pitchFamily="34" charset="0"/>
                <a:cs typeface="Calibri" pitchFamily="34" charset="0"/>
              </a:rPr>
              <a:t>Durată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 overall a etapei (competiție + promovare)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 15 iulie – 17 septembrie 2014</a:t>
            </a:r>
            <a:r>
              <a:rPr lang="vi-VN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online</a:t>
            </a:r>
          </a:p>
          <a:p>
            <a:pPr marL="0" indent="0">
              <a:buFont typeface="Arial" pitchFamily="34" charset="0"/>
              <a:buNone/>
            </a:pPr>
            <a:endParaRPr lang="ro-RO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o-RO" sz="1800" b="1" dirty="0" smtClean="0">
                <a:latin typeface="Calibri" pitchFamily="34" charset="0"/>
                <a:cs typeface="Calibri" pitchFamily="34" charset="0"/>
              </a:rPr>
              <a:t>Etapa 1. Înscrierile</a:t>
            </a:r>
          </a:p>
          <a:p>
            <a:pPr>
              <a:buFontTx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Publicarea briefului dat de </a:t>
            </a:r>
            <a:r>
              <a:rPr lang="ro-RO" sz="1800" dirty="0" err="1" smtClean="0">
                <a:latin typeface="Calibri" pitchFamily="34" charset="0"/>
                <a:cs typeface="Calibri" pitchFamily="34" charset="0"/>
              </a:rPr>
              <a:t>BrandX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, promovarea intensivă a temei competiției,  publicarea lucrărilor admise dintre cele înscrise</a:t>
            </a:r>
          </a:p>
          <a:p>
            <a:pPr>
              <a:buFontTx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Durata: 4 săptămâni, 15 iulie – 15 august</a:t>
            </a:r>
            <a:br>
              <a:rPr lang="ro-RO" sz="1800" dirty="0" smtClean="0">
                <a:latin typeface="Calibri" pitchFamily="34" charset="0"/>
                <a:cs typeface="Calibri" pitchFamily="34" charset="0"/>
              </a:rPr>
            </a:br>
            <a:r>
              <a:rPr lang="ro-RO" sz="1800" dirty="0" smtClean="0">
                <a:latin typeface="Calibri" pitchFamily="34" charset="0"/>
                <a:cs typeface="Calibri" pitchFamily="34" charset="0"/>
              </a:rPr>
              <a:t>(optimizată pentru competiții de design)</a:t>
            </a:r>
          </a:p>
          <a:p>
            <a:pPr marL="0" indent="0">
              <a:buFontTx/>
              <a:buChar char="•"/>
            </a:pPr>
            <a:endParaRPr lang="ro-RO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o-RO" sz="1800" b="1" dirty="0" smtClean="0">
                <a:latin typeface="Calibri" pitchFamily="34" charset="0"/>
                <a:cs typeface="Calibri" pitchFamily="34" charset="0"/>
              </a:rPr>
              <a:t>Etapa 2. Votul</a:t>
            </a:r>
          </a:p>
          <a:p>
            <a:r>
              <a:rPr lang="ro-RO" sz="1800" dirty="0" smtClean="0">
                <a:latin typeface="Calibri" pitchFamily="34" charset="0"/>
                <a:cs typeface="Calibri" pitchFamily="34" charset="0"/>
              </a:rPr>
              <a:t>Două jurii:</a:t>
            </a:r>
          </a:p>
          <a:p>
            <a:pPr lvl="1">
              <a:buFontTx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Juriul profesioniștilor, format din reprezentanți </a:t>
            </a:r>
            <a:r>
              <a:rPr lang="ro-RO" sz="1800" dirty="0" err="1" smtClean="0">
                <a:latin typeface="Calibri" pitchFamily="34" charset="0"/>
                <a:cs typeface="Calibri" pitchFamily="34" charset="0"/>
              </a:rPr>
              <a:t>BrandX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 și IQads</a:t>
            </a:r>
            <a:br>
              <a:rPr lang="ro-RO" sz="1800" dirty="0" smtClean="0">
                <a:latin typeface="Calibri" pitchFamily="34" charset="0"/>
                <a:cs typeface="Calibri" pitchFamily="34" charset="0"/>
              </a:rPr>
            </a:br>
            <a:r>
              <a:rPr lang="ro-RO" sz="1800" dirty="0" smtClean="0">
                <a:latin typeface="Calibri" pitchFamily="34" charset="0"/>
                <a:cs typeface="Calibri" pitchFamily="34" charset="0"/>
              </a:rPr>
              <a:t>60% din nota finală</a:t>
            </a:r>
          </a:p>
          <a:p>
            <a:pPr lvl="1">
              <a:buFontTx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Juriul publicului larg, care votează online, în cadrul platformei TheCreator, sporind buzz-ul și </a:t>
            </a:r>
            <a:r>
              <a:rPr lang="ro-RO" sz="1800" dirty="0" err="1" smtClean="0">
                <a:latin typeface="Calibri" pitchFamily="34" charset="0"/>
                <a:cs typeface="Calibri" pitchFamily="34" charset="0"/>
              </a:rPr>
              <a:t>viralizarea</a:t>
            </a:r>
            <a:r>
              <a:rPr lang="ro-RO" sz="1800" dirty="0" smtClean="0">
                <a:latin typeface="Calibri" pitchFamily="34" charset="0"/>
                <a:cs typeface="Calibri" pitchFamily="34" charset="0"/>
              </a:rPr>
              <a:t> competiției</a:t>
            </a:r>
            <a:br>
              <a:rPr lang="ro-RO" sz="1800" dirty="0" smtClean="0">
                <a:latin typeface="Calibri" pitchFamily="34" charset="0"/>
                <a:cs typeface="Calibri" pitchFamily="34" charset="0"/>
              </a:rPr>
            </a:br>
            <a:r>
              <a:rPr lang="ro-RO" sz="1800" dirty="0" smtClean="0">
                <a:latin typeface="Calibri" pitchFamily="34" charset="0"/>
                <a:cs typeface="Calibri" pitchFamily="34" charset="0"/>
              </a:rPr>
              <a:t>40% din nota finală</a:t>
            </a:r>
          </a:p>
          <a:p>
            <a:pPr>
              <a:buFontTx/>
              <a:buChar char="•"/>
            </a:pPr>
            <a:r>
              <a:rPr lang="ro-RO" sz="1800" dirty="0" smtClean="0">
                <a:latin typeface="Calibri" pitchFamily="34" charset="0"/>
                <a:cs typeface="Calibri" pitchFamily="34" charset="0"/>
              </a:rPr>
              <a:t>Durata: 6 săptămâni, 15 iulie – 1 septembrie</a:t>
            </a:r>
          </a:p>
        </p:txBody>
      </p:sp>
      <p:pic>
        <p:nvPicPr>
          <p:cNvPr id="6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Branding </a:t>
            </a:r>
            <a:r>
              <a:rPr lang="en-US" sz="2000" b="1" dirty="0"/>
              <a:t>banners </a:t>
            </a:r>
            <a:r>
              <a:rPr lang="en-US" sz="2000" b="1" dirty="0" smtClean="0"/>
              <a:t>campaign</a:t>
            </a:r>
            <a:r>
              <a:rPr lang="ro-RO" sz="2000" dirty="0" smtClean="0"/>
              <a:t>, </a:t>
            </a:r>
            <a:r>
              <a:rPr lang="en-US" sz="2000" dirty="0" smtClean="0"/>
              <a:t>500.000 </a:t>
            </a:r>
            <a:r>
              <a:rPr lang="en-US" sz="2000" dirty="0" err="1" smtClean="0"/>
              <a:t>afişări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smtClean="0"/>
              <a:t>IQads.ro</a:t>
            </a:r>
            <a:r>
              <a:rPr lang="en-US" sz="2000" dirty="0"/>
              <a:t>, SMARK.ro, 24FUN.ro, Realitatea.net, </a:t>
            </a:r>
            <a:r>
              <a:rPr lang="en-US" sz="2000" dirty="0" smtClean="0"/>
              <a:t>Money.ro</a:t>
            </a:r>
            <a:r>
              <a:rPr lang="ro-RO" sz="2000" dirty="0" smtClean="0"/>
              <a:t>, alţi parteneri media din zona muzicală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lnSpc>
                <a:spcPct val="80000"/>
              </a:lnSpc>
            </a:pPr>
            <a:r>
              <a:rPr lang="ro-RO" sz="2000" b="1" dirty="0" smtClean="0"/>
              <a:t>Comunitatea IQads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err="1" smtClean="0"/>
              <a:t>Newslettere</a:t>
            </a:r>
            <a:r>
              <a:rPr lang="en-US" sz="2000" dirty="0" smtClean="0"/>
              <a:t> </a:t>
            </a:r>
            <a:r>
              <a:rPr lang="en-US" sz="2000" dirty="0" err="1" smtClean="0"/>
              <a:t>către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comunitatea</a:t>
            </a:r>
            <a:r>
              <a:rPr lang="en-US" sz="2000" dirty="0" smtClean="0"/>
              <a:t> </a:t>
            </a:r>
            <a:r>
              <a:rPr lang="en-US" sz="2000" dirty="0" err="1" smtClean="0"/>
              <a:t>IQads</a:t>
            </a:r>
            <a:r>
              <a:rPr lang="en-US" sz="2000" dirty="0" smtClean="0"/>
              <a:t> (20.000+ </a:t>
            </a:r>
            <a:r>
              <a:rPr lang="en-US" sz="2000" dirty="0" err="1" smtClean="0"/>
              <a:t>membri</a:t>
            </a:r>
            <a:r>
              <a:rPr lang="en-US" sz="2000" dirty="0" smtClean="0"/>
              <a:t> </a:t>
            </a:r>
            <a:r>
              <a:rPr lang="en-US" sz="2000" dirty="0" err="1" smtClean="0"/>
              <a:t>activi</a:t>
            </a:r>
            <a:r>
              <a:rPr lang="en-US" sz="2000" dirty="0" smtClean="0"/>
              <a:t>):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smtClean="0"/>
              <a:t>- </a:t>
            </a:r>
            <a:r>
              <a:rPr lang="ro-RO" sz="2000" dirty="0" smtClean="0"/>
              <a:t>2</a:t>
            </a:r>
            <a:r>
              <a:rPr lang="en-US" sz="2000" dirty="0" smtClean="0"/>
              <a:t> x header </a:t>
            </a:r>
            <a:r>
              <a:rPr lang="ro-RO" sz="2000" dirty="0" smtClean="0"/>
              <a:t>branded 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newsletterul</a:t>
            </a:r>
            <a:r>
              <a:rPr lang="en-US" sz="2000" dirty="0" smtClean="0"/>
              <a:t> editorial IQads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smtClean="0"/>
              <a:t>- </a:t>
            </a:r>
            <a:r>
              <a:rPr lang="ro-RO" sz="2000" dirty="0" smtClean="0"/>
              <a:t>menționarea sponsorului în alte newslettere editoriale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 smtClean="0"/>
          </a:p>
          <a:p>
            <a:pPr>
              <a:lnSpc>
                <a:spcPct val="80000"/>
              </a:lnSpc>
            </a:pPr>
            <a:r>
              <a:rPr lang="en-US" sz="2000" b="1" dirty="0" err="1" smtClean="0"/>
              <a:t>Calendarul</a:t>
            </a:r>
            <a:r>
              <a:rPr lang="en-US" sz="2000" b="1" dirty="0" smtClean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evenimente</a:t>
            </a:r>
            <a:r>
              <a:rPr lang="en-US" sz="2000" b="1" dirty="0"/>
              <a:t> </a:t>
            </a:r>
            <a:r>
              <a:rPr lang="en-US" sz="2000" b="1" dirty="0" err="1"/>
              <a:t>IQads</a:t>
            </a:r>
            <a:r>
              <a:rPr lang="ro-RO" sz="2000" b="1" dirty="0"/>
              <a:t/>
            </a:r>
            <a:br>
              <a:rPr lang="ro-RO" sz="2000" b="1" dirty="0"/>
            </a:br>
            <a:r>
              <a:rPr lang="en-US" sz="2000" dirty="0" err="1" smtClean="0"/>
              <a:t>Includerea</a:t>
            </a:r>
            <a:r>
              <a:rPr lang="en-US" sz="2000" dirty="0" smtClean="0"/>
              <a:t> </a:t>
            </a:r>
            <a:r>
              <a:rPr lang="ro-RO" sz="2000" dirty="0"/>
              <a:t>perioadei de înscrieri </a:t>
            </a:r>
            <a:r>
              <a:rPr lang="en-US" sz="2000" dirty="0"/>
              <a:t>(text, </a:t>
            </a:r>
            <a:r>
              <a:rPr lang="en-US" sz="2000" dirty="0" err="1"/>
              <a:t>afiş</a:t>
            </a:r>
            <a:r>
              <a:rPr lang="en-US" sz="2000" dirty="0"/>
              <a:t>, multimedia); </a:t>
            </a:r>
            <a:endParaRPr lang="ro-RO" sz="2000" dirty="0" smtClean="0"/>
          </a:p>
          <a:p>
            <a:pPr>
              <a:lnSpc>
                <a:spcPct val="80000"/>
              </a:lnSpc>
            </a:pPr>
            <a:endParaRPr lang="ro-RO" sz="2000" dirty="0"/>
          </a:p>
          <a:p>
            <a:pPr>
              <a:lnSpc>
                <a:spcPct val="80000"/>
              </a:lnSpc>
            </a:pPr>
            <a:r>
              <a:rPr lang="ro-RO" sz="2000" b="1" dirty="0" smtClean="0"/>
              <a:t>PR </a:t>
            </a:r>
            <a:r>
              <a:rPr lang="ro-RO" sz="2000" b="1" dirty="0"/>
              <a:t>despre </a:t>
            </a:r>
            <a:r>
              <a:rPr lang="ro-RO" sz="2000" b="1" dirty="0" smtClean="0"/>
              <a:t>înscrieri: </a:t>
            </a:r>
            <a:r>
              <a:rPr lang="ro-RO" sz="2000" dirty="0" smtClean="0"/>
              <a:t>ştiri publicate pe IQads.ro</a:t>
            </a:r>
            <a:r>
              <a:rPr lang="en-US" sz="2000" dirty="0" smtClean="0"/>
              <a:t>, </a:t>
            </a:r>
            <a:r>
              <a:rPr lang="ro-RO" sz="2000" dirty="0"/>
              <a:t>comunicate de presă pushed pe alte medii relevante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3149" y="6172199"/>
            <a:ext cx="5032251" cy="474804"/>
            <a:chOff x="3276220" y="975562"/>
            <a:chExt cx="6359290" cy="600013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2314923" cy="541330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5499418" y="995498"/>
              <a:ext cx="2305944" cy="54387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8"/>
            <p:cNvSpPr/>
            <p:nvPr/>
          </p:nvSpPr>
          <p:spPr>
            <a:xfrm>
              <a:off x="7681157" y="975562"/>
              <a:ext cx="1954353" cy="600013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smtClean="0">
                <a:solidFill>
                  <a:schemeClr val="bg1"/>
                </a:solidFill>
              </a:rPr>
              <a:t>Promovarea </a:t>
            </a:r>
            <a:r>
              <a:rPr lang="ro-RO" b="1">
                <a:solidFill>
                  <a:schemeClr val="bg1"/>
                </a:solidFill>
              </a:rPr>
              <a:t>ante-Cupă / </a:t>
            </a:r>
            <a:r>
              <a:rPr lang="ro-RO" b="1" dirty="0" smtClean="0">
                <a:solidFill>
                  <a:schemeClr val="bg1"/>
                </a:solidFill>
              </a:rPr>
              <a:t>partea 1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sz="1800" b="1" dirty="0"/>
              <a:t>Comunicare directă către comunitatea IQads și agenții (3.000 </a:t>
            </a:r>
            <a:r>
              <a:rPr lang="en-US" sz="1800" b="1" dirty="0"/>
              <a:t>+</a:t>
            </a:r>
            <a:r>
              <a:rPr lang="ro-RO" sz="1800" b="1" dirty="0"/>
              <a:t>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o-RO" sz="1800" dirty="0"/>
              <a:t>Mail-uri cu </a:t>
            </a:r>
            <a:r>
              <a:rPr lang="ro-RO" sz="1800" dirty="0" smtClean="0"/>
              <a:t>programul, </a:t>
            </a:r>
            <a:r>
              <a:rPr lang="ro-RO" sz="1800" dirty="0"/>
              <a:t>branded</a:t>
            </a:r>
            <a:r>
              <a:rPr lang="en-US" sz="1800" dirty="0"/>
              <a:t/>
            </a:r>
            <a:br>
              <a:rPr lang="en-US" sz="1800" dirty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/>
              <a:t>Branding al materialelor folosite pentru participare</a:t>
            </a:r>
            <a:r>
              <a:rPr lang="ro-RO" sz="1800" dirty="0"/>
              <a:t>:</a:t>
            </a:r>
            <a:br>
              <a:rPr lang="ro-RO" sz="1800" dirty="0"/>
            </a:br>
            <a:r>
              <a:rPr lang="ro-RO" sz="1800" dirty="0"/>
              <a:t>Program, </a:t>
            </a:r>
            <a:r>
              <a:rPr lang="ro-RO" sz="1800" dirty="0" smtClean="0"/>
              <a:t>tabel </a:t>
            </a:r>
            <a:r>
              <a:rPr lang="ro-RO" sz="1800" dirty="0"/>
              <a:t>de calcul automat al clasamentelor etc.</a:t>
            </a:r>
            <a:r>
              <a:rPr lang="en-US" sz="1800" dirty="0"/>
              <a:t/>
            </a:r>
            <a:br>
              <a:rPr lang="en-US" sz="1800" dirty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en-US" sz="1800" b="1" dirty="0" err="1"/>
              <a:t>Postarea</a:t>
            </a:r>
            <a:r>
              <a:rPr lang="en-US" sz="1800" b="1" dirty="0"/>
              <a:t> </a:t>
            </a:r>
            <a:r>
              <a:rPr lang="it-IT" sz="1800" b="1" dirty="0"/>
              <a:t>tragerii la sor</a:t>
            </a:r>
            <a:r>
              <a:rPr lang="ro-RO" sz="1800" b="1" dirty="0"/>
              <a:t>ți</a:t>
            </a:r>
            <a:r>
              <a:rPr lang="en-US" sz="1800" b="1" dirty="0"/>
              <a:t/>
            </a:r>
            <a:br>
              <a:rPr lang="en-US" sz="1800" b="1" dirty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/>
              <a:t>Embleme și mesaje ale tuturor echipelor înscrise</a:t>
            </a:r>
            <a:r>
              <a:rPr lang="ro-RO" sz="1800" dirty="0"/>
              <a:t>,</a:t>
            </a:r>
            <a:br>
              <a:rPr lang="ro-RO" sz="1800" dirty="0"/>
            </a:br>
            <a:r>
              <a:rPr lang="ro-RO" sz="1800" dirty="0"/>
              <a:t>promovate pe rețelele sociale</a:t>
            </a:r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Nume și afișe </a:t>
            </a:r>
            <a:r>
              <a:rPr lang="ro-RO" sz="1800" b="1" dirty="0"/>
              <a:t>ale echipelor înscrise</a:t>
            </a:r>
            <a:r>
              <a:rPr lang="ro-RO" sz="1800" dirty="0"/>
              <a:t>, promovate pe măsură ce le </a:t>
            </a:r>
            <a:r>
              <a:rPr lang="ro-RO" sz="1800" dirty="0" smtClean="0"/>
              <a:t>primim</a:t>
            </a:r>
            <a:br>
              <a:rPr lang="ro-RO" sz="1800" dirty="0" smtClean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Tagging </a:t>
            </a:r>
            <a:r>
              <a:rPr lang="ro-RO" sz="1800" b="1" dirty="0"/>
              <a:t>pe Facebook </a:t>
            </a:r>
            <a:r>
              <a:rPr lang="ro-RO" sz="1800" dirty="0"/>
              <a:t>cu </a:t>
            </a:r>
            <a:r>
              <a:rPr lang="ro-RO" sz="1800" dirty="0" smtClean="0"/>
              <a:t>toți participanții, </a:t>
            </a:r>
            <a:r>
              <a:rPr lang="ro-RO" sz="1800" dirty="0"/>
              <a:t>buzz pe </a:t>
            </a:r>
            <a:r>
              <a:rPr lang="ro-RO" sz="1800" dirty="0" smtClean="0"/>
              <a:t>rețele </a:t>
            </a:r>
            <a:r>
              <a:rPr lang="ro-RO" sz="1800" dirty="0"/>
              <a:t>sociale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solidFill>
                  <a:schemeClr val="bg1"/>
                </a:solidFill>
              </a:rPr>
              <a:t>Promovarea ante-Cupă</a:t>
            </a:r>
            <a:r>
              <a:rPr lang="ro-RO" b="1" smtClean="0">
                <a:solidFill>
                  <a:schemeClr val="bg1"/>
                </a:solidFill>
              </a:rPr>
              <a:t> </a:t>
            </a:r>
            <a:r>
              <a:rPr lang="ro-RO" b="1" dirty="0" smtClean="0">
                <a:solidFill>
                  <a:schemeClr val="bg1"/>
                </a:solidFill>
              </a:rPr>
              <a:t>/ </a:t>
            </a:r>
            <a:r>
              <a:rPr lang="ro-RO" b="1" dirty="0">
                <a:solidFill>
                  <a:schemeClr val="bg1"/>
                </a:solidFill>
              </a:rPr>
              <a:t>partea </a:t>
            </a:r>
            <a:r>
              <a:rPr lang="ro-RO" b="1" dirty="0" smtClean="0">
                <a:solidFill>
                  <a:schemeClr val="bg1"/>
                </a:solidFill>
              </a:rPr>
              <a:t>2</a:t>
            </a:r>
            <a:endParaRPr lang="ro-RO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49" y="6172199"/>
            <a:ext cx="5032251" cy="474804"/>
            <a:chOff x="3276220" y="975562"/>
            <a:chExt cx="6359290" cy="600013"/>
          </a:xfrm>
        </p:grpSpPr>
        <p:sp>
          <p:nvSpPr>
            <p:cNvPr id="11" name="Pentagon 10"/>
            <p:cNvSpPr/>
            <p:nvPr/>
          </p:nvSpPr>
          <p:spPr>
            <a:xfrm>
              <a:off x="3276220" y="998047"/>
              <a:ext cx="2314923" cy="541330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99418" y="995498"/>
              <a:ext cx="2305944" cy="54387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8"/>
            <p:cNvSpPr/>
            <p:nvPr/>
          </p:nvSpPr>
          <p:spPr>
            <a:xfrm>
              <a:off x="7681157" y="975562"/>
              <a:ext cx="1954353" cy="600013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686800" cy="4830763"/>
          </a:xfrm>
        </p:spPr>
        <p:txBody>
          <a:bodyPr>
            <a:noAutofit/>
          </a:bodyPr>
          <a:lstStyle/>
          <a:p>
            <a:r>
              <a:rPr lang="en-US" sz="1800" b="1" dirty="0"/>
              <a:t>Print</a:t>
            </a:r>
            <a:r>
              <a:rPr lang="ro-RO" sz="1800" b="1" dirty="0"/>
              <a:t/>
            </a:r>
            <a:br>
              <a:rPr lang="ro-RO" sz="1800" b="1" dirty="0"/>
            </a:br>
            <a:r>
              <a:rPr lang="ro-RO" sz="1800" dirty="0"/>
              <a:t>24-FUN: </a:t>
            </a:r>
            <a:r>
              <a:rPr lang="en-US" sz="1800" dirty="0"/>
              <a:t>2 machete </a:t>
            </a:r>
            <a:r>
              <a:rPr lang="ro-RO" sz="1800" dirty="0"/>
              <a:t>x </a:t>
            </a:r>
            <a:r>
              <a:rPr lang="en-US" sz="1800" dirty="0"/>
              <a:t>½</a:t>
            </a:r>
            <a:r>
              <a:rPr lang="ro-RO" sz="1800" dirty="0"/>
              <a:t> </a:t>
            </a:r>
            <a:r>
              <a:rPr lang="ro-RO" sz="1800" dirty="0" smtClean="0"/>
              <a:t>pagină,</a:t>
            </a:r>
            <a:r>
              <a:rPr lang="en-US" sz="1800" dirty="0" smtClean="0"/>
              <a:t> </a:t>
            </a:r>
            <a:r>
              <a:rPr lang="ro-RO" sz="1800" dirty="0"/>
              <a:t>mesaj branded cu invitație la cupă</a:t>
            </a:r>
          </a:p>
          <a:p>
            <a:pPr marL="0" indent="0">
              <a:buNone/>
            </a:pPr>
            <a:endParaRPr lang="ro-RO" sz="1800" dirty="0" smtClean="0"/>
          </a:p>
          <a:p>
            <a:r>
              <a:rPr lang="ro-RO" sz="1800" b="1" dirty="0"/>
              <a:t>Branding pe </a:t>
            </a:r>
            <a:r>
              <a:rPr lang="ro-RO" sz="1800" b="1" dirty="0">
                <a:hlinkClick r:id="rId2"/>
              </a:rPr>
              <a:t>CupaAgentiilor.ro/Karaoke</a:t>
            </a:r>
            <a:endParaRPr lang="ro-RO" sz="1800" dirty="0"/>
          </a:p>
          <a:p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/>
              <a:t>Social media: </a:t>
            </a:r>
            <a:r>
              <a:rPr lang="ro-RO" sz="1800" dirty="0"/>
              <a:t>update-uri pe rețelele sociale, </a:t>
            </a:r>
            <a:r>
              <a:rPr lang="ro-RO" sz="1800" dirty="0" smtClean="0"/>
              <a:t>130.000</a:t>
            </a:r>
            <a:r>
              <a:rPr lang="en-US" sz="1800" dirty="0"/>
              <a:t>+ </a:t>
            </a:r>
            <a:r>
              <a:rPr lang="en-US" sz="1800" dirty="0" err="1"/>
              <a:t>fani</a:t>
            </a:r>
            <a:r>
              <a:rPr lang="en-US" sz="1800" dirty="0"/>
              <a:t> </a:t>
            </a:r>
            <a:r>
              <a:rPr lang="ro-RO" sz="1800" dirty="0"/>
              <a:t>şi followeri IQads </a:t>
            </a:r>
            <a:r>
              <a:rPr lang="en-US" sz="1800" dirty="0"/>
              <a:t>+ </a:t>
            </a:r>
            <a:r>
              <a:rPr lang="en-US" sz="1800" dirty="0" err="1"/>
              <a:t>conturi</a:t>
            </a:r>
            <a:r>
              <a:rPr lang="en-US" sz="1800" dirty="0"/>
              <a:t> de social media </a:t>
            </a:r>
            <a:r>
              <a:rPr lang="en-US" sz="1800" dirty="0" err="1"/>
              <a:t>partenere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(</a:t>
            </a:r>
            <a:r>
              <a:rPr lang="ro-RO" sz="1800" dirty="0">
                <a:hlinkClick r:id="rId3"/>
              </a:rPr>
              <a:t>Fan Page IQads</a:t>
            </a:r>
            <a:r>
              <a:rPr lang="ro-RO" sz="1800" dirty="0"/>
              <a:t>, </a:t>
            </a:r>
            <a:r>
              <a:rPr lang="ro-RO" sz="1800" dirty="0">
                <a:hlinkClick r:id="rId3"/>
              </a:rPr>
              <a:t>Fan Page IQads News</a:t>
            </a:r>
            <a:r>
              <a:rPr lang="ro-RO" sz="1800" dirty="0"/>
              <a:t>, </a:t>
            </a:r>
            <a:r>
              <a:rPr lang="ro-RO" sz="1800" dirty="0">
                <a:hlinkClick r:id="rId4"/>
              </a:rPr>
              <a:t>Twitter IQads</a:t>
            </a:r>
            <a:r>
              <a:rPr lang="ro-RO" sz="1800" dirty="0"/>
              <a:t>)</a:t>
            </a:r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Materiale </a:t>
            </a:r>
            <a:r>
              <a:rPr lang="ro-RO" sz="1800" b="1" dirty="0"/>
              <a:t>multimedia despre ediția 2014: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echipe şi participanți, </a:t>
            </a:r>
            <a:r>
              <a:rPr lang="ro-RO" sz="1800" dirty="0" smtClean="0"/>
              <a:t>pronosticuri</a:t>
            </a:r>
            <a:endParaRPr lang="ro-R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solidFill>
                  <a:schemeClr val="bg1"/>
                </a:solidFill>
              </a:rPr>
              <a:t>Promovarea </a:t>
            </a:r>
            <a:r>
              <a:rPr lang="ro-RO" b="1" smtClean="0">
                <a:solidFill>
                  <a:schemeClr val="bg1"/>
                </a:solidFill>
              </a:rPr>
              <a:t>ante Cupă / </a:t>
            </a:r>
            <a:r>
              <a:rPr lang="ro-RO" b="1" dirty="0">
                <a:solidFill>
                  <a:schemeClr val="bg1"/>
                </a:solidFill>
              </a:rPr>
              <a:t>partea </a:t>
            </a:r>
            <a:r>
              <a:rPr lang="ro-RO" b="1" dirty="0" smtClean="0">
                <a:solidFill>
                  <a:schemeClr val="bg1"/>
                </a:solidFill>
              </a:rPr>
              <a:t>3</a:t>
            </a:r>
            <a:endParaRPr lang="ro-RO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49" y="6172199"/>
            <a:ext cx="5032251" cy="474804"/>
            <a:chOff x="3276220" y="975562"/>
            <a:chExt cx="6359290" cy="600013"/>
          </a:xfrm>
        </p:grpSpPr>
        <p:sp>
          <p:nvSpPr>
            <p:cNvPr id="11" name="Pentagon 10"/>
            <p:cNvSpPr/>
            <p:nvPr/>
          </p:nvSpPr>
          <p:spPr>
            <a:xfrm>
              <a:off x="3276220" y="998047"/>
              <a:ext cx="2314923" cy="541330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99418" y="995498"/>
              <a:ext cx="2305944" cy="54387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8"/>
            <p:cNvSpPr/>
            <p:nvPr/>
          </p:nvSpPr>
          <p:spPr>
            <a:xfrm>
              <a:off x="7681157" y="975562"/>
              <a:ext cx="1954353" cy="600013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black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251012" y="407894"/>
            <a:ext cx="6835588" cy="457200"/>
          </a:xfrm>
        </p:spPr>
        <p:txBody>
          <a:bodyPr/>
          <a:lstStyle/>
          <a:p>
            <a:pPr eaLnBrk="1" hangingPunct="1"/>
            <a:r>
              <a:rPr lang="ro-RO" b="1" smtClean="0">
                <a:solidFill>
                  <a:schemeClr val="bg1"/>
                </a:solidFill>
              </a:rPr>
              <a:t>Evenimentul</a:t>
            </a:r>
            <a:endParaRPr lang="ro-RO" b="1" dirty="0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1800" dirty="0" smtClean="0"/>
          </a:p>
          <a:p>
            <a:pPr marL="0" indent="0" eaLnBrk="1" hangingPunct="1">
              <a:buNone/>
            </a:pPr>
            <a:endParaRPr lang="ro-RO" sz="1800" dirty="0" smtClean="0"/>
          </a:p>
          <a:p>
            <a:pPr marL="0" indent="0" eaLnBrk="1" hangingPunct="1">
              <a:buNone/>
            </a:pPr>
            <a:r>
              <a:rPr lang="ro-RO" b="1" dirty="0" smtClean="0">
                <a:solidFill>
                  <a:srgbClr val="A22828"/>
                </a:solidFill>
              </a:rPr>
              <a:t>Cupa Agențiilor la Karaoke susținută de BrandX</a:t>
            </a:r>
          </a:p>
          <a:p>
            <a:pPr marL="0" indent="0" eaLnBrk="1" hangingPunct="1">
              <a:buNone/>
            </a:pPr>
            <a:r>
              <a:rPr lang="ro-RO" b="1" dirty="0" smtClean="0">
                <a:solidFill>
                  <a:srgbClr val="A22828"/>
                </a:solidFill>
              </a:rPr>
              <a:t>Data: 23 – 25 septembrie 2014</a:t>
            </a:r>
            <a:br>
              <a:rPr lang="ro-RO" b="1" dirty="0" smtClean="0">
                <a:solidFill>
                  <a:srgbClr val="A22828"/>
                </a:solidFill>
              </a:rPr>
            </a:br>
            <a:r>
              <a:rPr lang="ro-RO" b="1" dirty="0" smtClean="0">
                <a:solidFill>
                  <a:srgbClr val="A22828"/>
                </a:solidFill>
              </a:rPr>
              <a:t>Locul: </a:t>
            </a:r>
            <a:r>
              <a:rPr lang="ro-RO" b="1" dirty="0" err="1" smtClean="0">
                <a:solidFill>
                  <a:srgbClr val="A22828"/>
                </a:solidFill>
              </a:rPr>
              <a:t>tbd</a:t>
            </a:r>
            <a:endParaRPr lang="ro-RO" b="1" dirty="0" smtClean="0">
              <a:solidFill>
                <a:srgbClr val="A22828"/>
              </a:solidFill>
            </a:endParaRPr>
          </a:p>
          <a:p>
            <a:pPr marL="0" indent="0" eaLnBrk="1" hangingPunct="1">
              <a:buNone/>
            </a:pPr>
            <a:endParaRPr lang="ro-RO" sz="1800" b="1" dirty="0"/>
          </a:p>
          <a:p>
            <a:pPr marL="0" indent="0" eaLnBrk="1" hangingPunct="1">
              <a:buNone/>
            </a:pPr>
            <a:r>
              <a:rPr lang="ro-RO" sz="1800" dirty="0" smtClean="0"/>
              <a:t>Oamenii din marcomm care s-au înscris, suporterii și fanii lor vin la Cupă</a:t>
            </a:r>
            <a:r>
              <a:rPr lang="ro-RO" sz="1800" dirty="0"/>
              <a:t> </a:t>
            </a:r>
            <a:r>
              <a:rPr lang="ro-RO" sz="1800" dirty="0" smtClean="0"/>
              <a:t>să se înfrunte,</a:t>
            </a:r>
            <a:br>
              <a:rPr lang="ro-RO" sz="1800" dirty="0" smtClean="0"/>
            </a:br>
            <a:r>
              <a:rPr lang="ro-RO" sz="1800" dirty="0" smtClean="0"/>
              <a:t>alături de vedetele care </a:t>
            </a:r>
            <a:r>
              <a:rPr lang="ro-RO" sz="1800" dirty="0" err="1" smtClean="0"/>
              <a:t>canta</a:t>
            </a:r>
            <a:r>
              <a:rPr lang="ro-RO" sz="1800" dirty="0" smtClean="0"/>
              <a:t> din publicitate, invitate de noi</a:t>
            </a:r>
            <a:br>
              <a:rPr lang="ro-RO" sz="1800" dirty="0" smtClean="0"/>
            </a:br>
            <a:r>
              <a:rPr lang="ro-RO" sz="1800" dirty="0" smtClean="0"/>
              <a:t>exemple: Coma, Trupa 23, OCS, </a:t>
            </a:r>
            <a:r>
              <a:rPr lang="ro-RO" sz="1800" dirty="0" err="1" smtClean="0"/>
              <a:t>We</a:t>
            </a:r>
            <a:r>
              <a:rPr lang="ro-RO" sz="1800" dirty="0" smtClean="0"/>
              <a:t> </a:t>
            </a:r>
            <a:r>
              <a:rPr lang="ro-RO" sz="1800" dirty="0" err="1" smtClean="0"/>
              <a:t>Singing</a:t>
            </a:r>
            <a:r>
              <a:rPr lang="ro-RO" sz="1800" dirty="0" smtClean="0"/>
              <a:t> </a:t>
            </a:r>
            <a:r>
              <a:rPr lang="ro-RO" sz="1800" dirty="0" err="1" smtClean="0"/>
              <a:t>Colors</a:t>
            </a:r>
            <a:endParaRPr lang="ro-RO" sz="1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3149" y="6178320"/>
            <a:ext cx="5104835" cy="440039"/>
            <a:chOff x="3276220" y="983297"/>
            <a:chExt cx="6451015" cy="556080"/>
          </a:xfrm>
        </p:grpSpPr>
        <p:sp>
          <p:nvSpPr>
            <p:cNvPr id="13" name="Pentagon 12"/>
            <p:cNvSpPr/>
            <p:nvPr/>
          </p:nvSpPr>
          <p:spPr>
            <a:xfrm>
              <a:off x="3276220" y="998047"/>
              <a:ext cx="2411217" cy="5092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5591143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Chevron 8"/>
            <p:cNvSpPr/>
            <p:nvPr/>
          </p:nvSpPr>
          <p:spPr>
            <a:xfrm>
              <a:off x="7772882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0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o-RO" sz="1800" b="1" dirty="0" smtClean="0"/>
          </a:p>
          <a:p>
            <a:pPr>
              <a:lnSpc>
                <a:spcPct val="90000"/>
              </a:lnSpc>
            </a:pPr>
            <a:r>
              <a:rPr lang="ro-RO" sz="1800" b="1" dirty="0"/>
              <a:t>B</a:t>
            </a:r>
            <a:r>
              <a:rPr lang="ro-RO" sz="1800" b="1" dirty="0" smtClean="0"/>
              <a:t>randing la locație </a:t>
            </a:r>
            <a:r>
              <a:rPr lang="ro-RO" sz="1800" dirty="0" smtClean="0"/>
              <a:t>pentru BrandX</a:t>
            </a:r>
          </a:p>
          <a:p>
            <a:pPr>
              <a:lnSpc>
                <a:spcPct val="90000"/>
              </a:lnSpc>
            </a:pPr>
            <a:endParaRPr lang="ro-RO" sz="1800" dirty="0" smtClean="0"/>
          </a:p>
          <a:p>
            <a:pPr>
              <a:lnSpc>
                <a:spcPct val="90000"/>
              </a:lnSpc>
            </a:pPr>
            <a:r>
              <a:rPr lang="ro-RO" sz="1800" b="1" dirty="0"/>
              <a:t>B</a:t>
            </a:r>
            <a:r>
              <a:rPr lang="ro-RO" sz="1800" b="1" dirty="0" smtClean="0"/>
              <a:t>randing pe materialele competiției</a:t>
            </a:r>
            <a:r>
              <a:rPr lang="ro-RO" sz="1800" dirty="0" smtClean="0"/>
              <a:t/>
            </a:r>
            <a:br>
              <a:rPr lang="ro-RO" sz="1800" dirty="0" smtClean="0"/>
            </a:br>
            <a:endParaRPr lang="ro-RO" sz="1800" dirty="0" smtClean="0"/>
          </a:p>
          <a:p>
            <a:pPr>
              <a:lnSpc>
                <a:spcPct val="90000"/>
              </a:lnSpc>
            </a:pPr>
            <a:r>
              <a:rPr lang="ro-RO" sz="1800" dirty="0" err="1" smtClean="0"/>
              <a:t>Updates</a:t>
            </a:r>
            <a:r>
              <a:rPr lang="ro-RO" sz="1800" dirty="0" smtClean="0"/>
              <a:t> și poze prezentate pe durata competiției, tagging al cântăreților, publicate pe rețelele sociale, într-un layout branded</a:t>
            </a:r>
            <a:endParaRPr lang="ro-R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012" y="407894"/>
            <a:ext cx="6835588" cy="457200"/>
          </a:xfrm>
        </p:spPr>
        <p:txBody>
          <a:bodyPr/>
          <a:lstStyle/>
          <a:p>
            <a:r>
              <a:rPr lang="ro-RO" b="1" smtClean="0">
                <a:solidFill>
                  <a:schemeClr val="bg1"/>
                </a:solidFill>
              </a:rPr>
              <a:t>Promovare la eveniment </a:t>
            </a:r>
            <a:r>
              <a:rPr lang="ro-RO" b="1" dirty="0" smtClean="0">
                <a:solidFill>
                  <a:schemeClr val="bg1"/>
                </a:solidFill>
              </a:rPr>
              <a:t>/ partea 1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200" y="59436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149" y="6178320"/>
            <a:ext cx="5104835" cy="440039"/>
            <a:chOff x="3276220" y="983297"/>
            <a:chExt cx="6451015" cy="556080"/>
          </a:xfrm>
        </p:grpSpPr>
        <p:sp>
          <p:nvSpPr>
            <p:cNvPr id="17" name="Pentagon 16"/>
            <p:cNvSpPr/>
            <p:nvPr/>
          </p:nvSpPr>
          <p:spPr>
            <a:xfrm>
              <a:off x="3276220" y="998047"/>
              <a:ext cx="2411217" cy="5092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5591143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Chevron 8"/>
            <p:cNvSpPr/>
            <p:nvPr/>
          </p:nvSpPr>
          <p:spPr>
            <a:xfrm>
              <a:off x="7772882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3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Logo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ro-RO" sz="1800" dirty="0"/>
              <a:t>toate diplomele de premiere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ro-RO" sz="1800" dirty="0"/>
              <a:t>oferirea de </a:t>
            </a:r>
            <a:r>
              <a:rPr lang="ro-RO" sz="1800" b="1" dirty="0"/>
              <a:t>premii speciale</a:t>
            </a:r>
            <a:r>
              <a:rPr lang="ro-RO" sz="1800" dirty="0"/>
              <a:t>, pe platforma </a:t>
            </a:r>
            <a:r>
              <a:rPr lang="ro-RO" sz="1800" dirty="0" smtClean="0"/>
              <a:t>brandului</a:t>
            </a:r>
            <a:r>
              <a:rPr lang="en-US" sz="1800" dirty="0" smtClean="0"/>
              <a:t>, </a:t>
            </a:r>
            <a:r>
              <a:rPr lang="en-US" sz="1800" dirty="0"/>
              <a:t>de </a:t>
            </a:r>
            <a:r>
              <a:rPr lang="en-US" sz="1800" dirty="0" err="1"/>
              <a:t>exemplu</a:t>
            </a:r>
            <a:r>
              <a:rPr lang="ro-RO" sz="1800" dirty="0"/>
              <a:t>:</a:t>
            </a:r>
          </a:p>
          <a:p>
            <a:pPr lvl="2">
              <a:spcBef>
                <a:spcPts val="1200"/>
              </a:spcBef>
            </a:pPr>
            <a:r>
              <a:rPr lang="ro-RO" dirty="0"/>
              <a:t>Cel mai creativ interpret (solist / membru al unei formații)</a:t>
            </a:r>
          </a:p>
          <a:p>
            <a:pPr lvl="2">
              <a:spcBef>
                <a:spcPts val="1200"/>
              </a:spcBef>
            </a:pPr>
            <a:r>
              <a:rPr lang="ro-RO" dirty="0"/>
              <a:t>Cel mai popular </a:t>
            </a:r>
            <a:r>
              <a:rPr lang="ro-RO" dirty="0" smtClean="0"/>
              <a:t>cântăreț </a:t>
            </a:r>
          </a:p>
          <a:p>
            <a:pPr lvl="2">
              <a:spcBef>
                <a:spcPts val="1200"/>
              </a:spcBef>
            </a:pPr>
            <a:r>
              <a:rPr lang="ro-RO" dirty="0" smtClean="0"/>
              <a:t>Cel </a:t>
            </a:r>
            <a:r>
              <a:rPr lang="ro-RO" dirty="0"/>
              <a:t>mai bun mesaj și/sau </a:t>
            </a:r>
            <a:r>
              <a:rPr lang="ro-RO" dirty="0" smtClean="0"/>
              <a:t>logo </a:t>
            </a:r>
            <a:r>
              <a:rPr lang="ro-RO" dirty="0"/>
              <a:t>al echipei </a:t>
            </a:r>
            <a:endParaRPr lang="en-US" dirty="0"/>
          </a:p>
          <a:p>
            <a:pPr lvl="2">
              <a:spcBef>
                <a:spcPts val="1200"/>
              </a:spcBef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Premii speciale </a:t>
            </a:r>
            <a:r>
              <a:rPr lang="ro-RO" sz="1800" dirty="0" smtClean="0"/>
              <a:t>oferite de către BrandX</a:t>
            </a:r>
            <a:endParaRPr lang="ro-R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012" y="407894"/>
            <a:ext cx="6835588" cy="457200"/>
          </a:xfrm>
        </p:spPr>
        <p:txBody>
          <a:bodyPr/>
          <a:lstStyle/>
          <a:p>
            <a:r>
              <a:rPr lang="ro-RO" b="1" smtClean="0">
                <a:solidFill>
                  <a:schemeClr val="bg1"/>
                </a:solidFill>
              </a:rPr>
              <a:t>Promovare </a:t>
            </a:r>
            <a:r>
              <a:rPr lang="ro-RO" b="1">
                <a:solidFill>
                  <a:schemeClr val="bg1"/>
                </a:solidFill>
              </a:rPr>
              <a:t>la eveniment </a:t>
            </a:r>
            <a:r>
              <a:rPr lang="ro-RO" b="1" dirty="0" smtClean="0">
                <a:solidFill>
                  <a:schemeClr val="bg1"/>
                </a:solidFill>
              </a:rPr>
              <a:t>/ partea 2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200" y="59436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149" y="6178320"/>
            <a:ext cx="5104835" cy="440039"/>
            <a:chOff x="3276220" y="983297"/>
            <a:chExt cx="6451015" cy="556080"/>
          </a:xfrm>
        </p:grpSpPr>
        <p:sp>
          <p:nvSpPr>
            <p:cNvPr id="17" name="Pentagon 16"/>
            <p:cNvSpPr/>
            <p:nvPr/>
          </p:nvSpPr>
          <p:spPr>
            <a:xfrm>
              <a:off x="3276220" y="998047"/>
              <a:ext cx="2411217" cy="5092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5591143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Chevron 8"/>
            <p:cNvSpPr/>
            <p:nvPr/>
          </p:nvSpPr>
          <p:spPr>
            <a:xfrm>
              <a:off x="7772882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sz="1800" b="1" dirty="0" smtClean="0">
                <a:latin typeface="+mj-lt"/>
              </a:rPr>
              <a:t>Branding banners campaign</a:t>
            </a:r>
            <a:r>
              <a:rPr lang="ro-RO" sz="1800" dirty="0" smtClean="0">
                <a:latin typeface="+mj-lt"/>
              </a:rPr>
              <a:t>, 100.000 afișări</a:t>
            </a:r>
            <a:br>
              <a:rPr lang="ro-RO" sz="1800" dirty="0" smtClean="0">
                <a:latin typeface="+mj-lt"/>
              </a:rPr>
            </a:br>
            <a:r>
              <a:rPr lang="ro-RO" sz="1800" dirty="0" smtClean="0">
                <a:latin typeface="+mj-lt"/>
              </a:rPr>
              <a:t>mulțumiri participanților și felicitări câștigătoarelor Cupei</a:t>
            </a:r>
            <a:br>
              <a:rPr lang="ro-RO" sz="1800" dirty="0" smtClean="0">
                <a:latin typeface="+mj-lt"/>
              </a:rPr>
            </a:br>
            <a:r>
              <a:rPr lang="ro-RO" sz="1800" dirty="0" smtClean="0">
                <a:latin typeface="+mj-lt"/>
              </a:rPr>
              <a:t>IQads.ro, SMARK.ro, 24FUN.ro, Realitatea.net, Money.ro</a:t>
            </a:r>
            <a:br>
              <a:rPr lang="ro-RO" sz="1800" dirty="0" smtClean="0">
                <a:latin typeface="+mj-lt"/>
              </a:rPr>
            </a:br>
            <a:endParaRPr lang="ro-RO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o-RO" sz="1800" b="1" dirty="0" smtClean="0">
                <a:latin typeface="+mj-lt"/>
              </a:rPr>
              <a:t>Comunitatea IQads</a:t>
            </a:r>
            <a:r>
              <a:rPr lang="ro-RO" sz="1800" dirty="0" smtClean="0">
                <a:latin typeface="+mj-lt"/>
              </a:rPr>
              <a:t/>
            </a:r>
            <a:br>
              <a:rPr lang="ro-RO" sz="1800" dirty="0" smtClean="0">
                <a:latin typeface="+mj-lt"/>
              </a:rPr>
            </a:br>
            <a:r>
              <a:rPr lang="ro-RO" sz="1800" dirty="0" smtClean="0">
                <a:latin typeface="+mj-lt"/>
              </a:rPr>
              <a:t>Newsletter către comunitatea IQads (20.000+ membri activi)</a:t>
            </a:r>
            <a:br>
              <a:rPr lang="ro-RO" sz="1800" dirty="0" smtClean="0">
                <a:latin typeface="+mj-lt"/>
              </a:rPr>
            </a:br>
            <a:r>
              <a:rPr lang="ro-RO" sz="1800" dirty="0" smtClean="0">
                <a:latin typeface="+mj-lt"/>
              </a:rPr>
              <a:t>menționarea rezultatelor în newsletterul editorial</a:t>
            </a:r>
            <a:br>
              <a:rPr lang="ro-RO" sz="1800" dirty="0" smtClean="0">
                <a:latin typeface="+mj-lt"/>
              </a:rPr>
            </a:br>
            <a:endParaRPr lang="ro-RO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o-RO" sz="1800" b="1" dirty="0" smtClean="0">
                <a:latin typeface="+mj-lt"/>
              </a:rPr>
              <a:t>PR despre câștigătorii Cupei: </a:t>
            </a:r>
            <a:r>
              <a:rPr lang="ro-RO" sz="1800" dirty="0" smtClean="0">
                <a:latin typeface="+mj-lt"/>
              </a:rPr>
              <a:t>comunicate de presă și știri publicate pe IQads.ro</a:t>
            </a:r>
          </a:p>
          <a:p>
            <a:pPr>
              <a:lnSpc>
                <a:spcPct val="80000"/>
              </a:lnSpc>
            </a:pPr>
            <a:endParaRPr lang="ro-RO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o-RO" sz="1800" b="1" dirty="0" smtClean="0">
                <a:latin typeface="+mj-lt"/>
              </a:rPr>
              <a:t>Update-uri pe rețelele sociale</a:t>
            </a:r>
            <a:r>
              <a:rPr lang="ro-RO" sz="1800" dirty="0" smtClean="0">
                <a:latin typeface="+mj-lt"/>
              </a:rPr>
              <a:t>, tagging cu poze de la cupă, cu toți participanții, 130.000+ fani și followeri IQads</a:t>
            </a:r>
            <a:br>
              <a:rPr lang="ro-RO" sz="1800" dirty="0" smtClean="0">
                <a:latin typeface="+mj-lt"/>
              </a:rPr>
            </a:br>
            <a:r>
              <a:rPr lang="ro-RO" sz="1800" dirty="0" smtClean="0">
                <a:latin typeface="+mj-lt"/>
              </a:rPr>
              <a:t>(</a:t>
            </a:r>
            <a:r>
              <a:rPr lang="ro-RO" sz="1800" dirty="0" smtClean="0">
                <a:latin typeface="+mj-lt"/>
                <a:hlinkClick r:id="rId2"/>
              </a:rPr>
              <a:t>Fan Page IQads</a:t>
            </a:r>
            <a:r>
              <a:rPr lang="ro-RO" sz="1800" dirty="0" smtClean="0">
                <a:latin typeface="+mj-lt"/>
              </a:rPr>
              <a:t>, </a:t>
            </a:r>
            <a:r>
              <a:rPr lang="ro-RO" sz="1800" dirty="0" smtClean="0">
                <a:latin typeface="+mj-lt"/>
                <a:hlinkClick r:id="rId2"/>
              </a:rPr>
              <a:t>Fan Page IQads News</a:t>
            </a:r>
            <a:r>
              <a:rPr lang="ro-RO" sz="1800" dirty="0" smtClean="0">
                <a:latin typeface="+mj-lt"/>
              </a:rPr>
              <a:t>, </a:t>
            </a:r>
            <a:r>
              <a:rPr lang="ro-RO" sz="1800" dirty="0" smtClean="0">
                <a:latin typeface="+mj-lt"/>
                <a:hlinkClick r:id="rId3"/>
              </a:rPr>
              <a:t>Twitter IQads</a:t>
            </a:r>
            <a:r>
              <a:rPr lang="ro-RO" sz="1800" dirty="0" smtClean="0">
                <a:latin typeface="+mj-lt"/>
              </a:rPr>
              <a:t>)</a:t>
            </a:r>
          </a:p>
          <a:p>
            <a:pPr>
              <a:lnSpc>
                <a:spcPct val="80000"/>
              </a:lnSpc>
            </a:pPr>
            <a:endParaRPr lang="ro-RO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o-RO" sz="1800" b="1" dirty="0" smtClean="0">
                <a:latin typeface="+mj-lt"/>
              </a:rPr>
              <a:t>Making Of </a:t>
            </a:r>
            <a:r>
              <a:rPr lang="ro-RO" sz="1800" dirty="0" smtClean="0">
                <a:latin typeface="+mj-lt"/>
              </a:rPr>
              <a:t>Cupa Agențiilor la Karaoke by BrandX: promovat pe IQads + Facebook</a:t>
            </a:r>
          </a:p>
          <a:p>
            <a:pPr>
              <a:lnSpc>
                <a:spcPct val="80000"/>
              </a:lnSpc>
            </a:pPr>
            <a:endParaRPr lang="ro-RO" sz="1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012" y="407894"/>
            <a:ext cx="6835588" cy="457200"/>
          </a:xfrm>
        </p:spPr>
        <p:txBody>
          <a:bodyPr/>
          <a:lstStyle/>
          <a:p>
            <a:r>
              <a:rPr lang="ro-RO" b="1" smtClean="0">
                <a:solidFill>
                  <a:schemeClr val="bg1"/>
                </a:solidFill>
              </a:rPr>
              <a:t>Promovarea post eveniment</a:t>
            </a:r>
            <a:endParaRPr lang="ro-RO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149" y="6178320"/>
            <a:ext cx="5409635" cy="440039"/>
            <a:chOff x="3276220" y="983297"/>
            <a:chExt cx="6836193" cy="556080"/>
          </a:xfrm>
        </p:grpSpPr>
        <p:sp>
          <p:nvSpPr>
            <p:cNvPr id="17" name="Pentagon 16"/>
            <p:cNvSpPr/>
            <p:nvPr/>
          </p:nvSpPr>
          <p:spPr>
            <a:xfrm>
              <a:off x="3276220" y="1003233"/>
              <a:ext cx="2796395" cy="498869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976320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Chevron 8"/>
            <p:cNvSpPr/>
            <p:nvPr/>
          </p:nvSpPr>
          <p:spPr>
            <a:xfrm>
              <a:off x="8158060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15200" y="59436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62113"/>
            <a:ext cx="8229600" cy="49672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o-RO" sz="1800" b="1" dirty="0" smtClean="0">
                <a:solidFill>
                  <a:srgbClr val="00B0F0"/>
                </a:solidFill>
              </a:rPr>
              <a:t>Via campania media dedicată:</a:t>
            </a:r>
          </a:p>
          <a:p>
            <a:pPr eaLnBrk="1" hangingPunct="1">
              <a:defRPr/>
            </a:pPr>
            <a:r>
              <a:rPr lang="en-US" sz="1800" b="1" dirty="0" err="1" smtClean="0">
                <a:solidFill>
                  <a:srgbClr val="00B0F0"/>
                </a:solidFill>
              </a:rPr>
              <a:t>Loca</a:t>
            </a:r>
            <a:r>
              <a:rPr lang="ro-RO" sz="1800" b="1" dirty="0" smtClean="0">
                <a:solidFill>
                  <a:srgbClr val="00B0F0"/>
                </a:solidFill>
              </a:rPr>
              <a:t>ție: peste </a:t>
            </a:r>
            <a:r>
              <a:rPr lang="ro-RO" sz="1800" b="1" dirty="0">
                <a:solidFill>
                  <a:srgbClr val="00B0F0"/>
                </a:solidFill>
              </a:rPr>
              <a:t>5</a:t>
            </a:r>
            <a:r>
              <a:rPr lang="ro-RO" sz="1800" b="1" dirty="0" smtClean="0">
                <a:solidFill>
                  <a:srgbClr val="00B0F0"/>
                </a:solidFill>
              </a:rPr>
              <a:t>00 de participanți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B0F0"/>
                </a:solidFill>
              </a:rPr>
              <a:t>Online: </a:t>
            </a:r>
            <a:r>
              <a:rPr lang="ro-RO" sz="1800" dirty="0">
                <a:solidFill>
                  <a:srgbClr val="00B0F0"/>
                </a:solidFill>
              </a:rPr>
              <a:t>6</a:t>
            </a:r>
            <a:r>
              <a:rPr lang="ro-RO" sz="1800" dirty="0" smtClean="0">
                <a:solidFill>
                  <a:srgbClr val="00B0F0"/>
                </a:solidFill>
              </a:rPr>
              <a:t>5</a:t>
            </a:r>
            <a:r>
              <a:rPr lang="en-US" sz="1800" dirty="0" smtClean="0">
                <a:solidFill>
                  <a:srgbClr val="00B0F0"/>
                </a:solidFill>
              </a:rPr>
              <a:t>0.000 </a:t>
            </a:r>
            <a:r>
              <a:rPr lang="ro-RO" sz="1800" dirty="0" smtClean="0"/>
              <a:t>oameni </a:t>
            </a:r>
            <a:r>
              <a:rPr lang="en-US" sz="1800" dirty="0" smtClean="0"/>
              <a:t>(via 1.000.000 </a:t>
            </a:r>
            <a:r>
              <a:rPr lang="ro-RO" sz="1800" dirty="0" smtClean="0"/>
              <a:t>afișări de bannere, newslettere, branding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it-IT" sz="1800" b="1" dirty="0" smtClean="0">
                <a:solidFill>
                  <a:srgbClr val="00B0F0"/>
                </a:solidFill>
              </a:rPr>
              <a:t>Print</a:t>
            </a:r>
            <a:r>
              <a:rPr lang="it-IT" sz="1800" b="1" dirty="0">
                <a:solidFill>
                  <a:srgbClr val="00B0F0"/>
                </a:solidFill>
              </a:rPr>
              <a:t>:</a:t>
            </a:r>
            <a:r>
              <a:rPr lang="it-IT" sz="1800" dirty="0"/>
              <a:t> </a:t>
            </a:r>
            <a:r>
              <a:rPr lang="it-IT" sz="1800" dirty="0">
                <a:solidFill>
                  <a:srgbClr val="00B0F0"/>
                </a:solidFill>
              </a:rPr>
              <a:t>100.000</a:t>
            </a:r>
            <a:r>
              <a:rPr lang="it-IT" sz="1800" dirty="0"/>
              <a:t> oameni (via 2 machete, 24-FUN Buc., 70.000 ex.) </a:t>
            </a:r>
          </a:p>
          <a:p>
            <a:pPr eaLnBrk="1" hangingPunct="1">
              <a:defRPr/>
            </a:pPr>
            <a:endParaRPr lang="ro-RO" sz="1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o-RO" sz="1800" b="1" dirty="0" smtClean="0">
                <a:solidFill>
                  <a:srgbClr val="00B0F0"/>
                </a:solidFill>
              </a:rPr>
              <a:t>Via </a:t>
            </a:r>
            <a:r>
              <a:rPr lang="ro-RO" sz="1800" b="1" dirty="0">
                <a:solidFill>
                  <a:srgbClr val="00B0F0"/>
                </a:solidFill>
              </a:rPr>
              <a:t>buzz, viralizare, </a:t>
            </a:r>
            <a:r>
              <a:rPr lang="ro-RO" sz="1800" b="1" dirty="0" smtClean="0">
                <a:solidFill>
                  <a:srgbClr val="00B0F0"/>
                </a:solidFill>
              </a:rPr>
              <a:t>retele sociale, propagare creații din competiție:</a:t>
            </a:r>
            <a:endParaRPr lang="en-US" sz="1800" b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B0F0"/>
                </a:solidFill>
              </a:rPr>
              <a:t>Buzz: </a:t>
            </a:r>
            <a:r>
              <a:rPr lang="ro-RO" sz="1800" dirty="0" smtClean="0">
                <a:solidFill>
                  <a:srgbClr val="00B0F0"/>
                </a:solidFill>
              </a:rPr>
              <a:t>15</a:t>
            </a:r>
            <a:r>
              <a:rPr lang="en-US" sz="1800" dirty="0" smtClean="0">
                <a:solidFill>
                  <a:srgbClr val="00B0F0"/>
                </a:solidFill>
              </a:rPr>
              <a:t>0.000 </a:t>
            </a:r>
            <a:r>
              <a:rPr lang="ro-RO" sz="1800" dirty="0" smtClean="0"/>
              <a:t>oameni </a:t>
            </a:r>
            <a:r>
              <a:rPr lang="en-US" sz="1800" dirty="0" smtClean="0"/>
              <a:t>(</a:t>
            </a:r>
            <a:r>
              <a:rPr lang="ro-RO" sz="1800" dirty="0" smtClean="0"/>
              <a:t>promovare generată de participanți</a:t>
            </a:r>
            <a:r>
              <a:rPr lang="en-US" sz="1800" dirty="0" smtClean="0"/>
              <a:t>)</a:t>
            </a:r>
            <a:r>
              <a:rPr lang="ro-RO" sz="1800" dirty="0" smtClean="0"/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+ PR, news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dirty="0" smtClean="0"/>
              <a:t>------------------</a:t>
            </a:r>
            <a:endParaRPr lang="ro-RO" sz="1800" dirty="0" smtClean="0"/>
          </a:p>
          <a:p>
            <a:pPr eaLnBrk="1" hangingPunct="1">
              <a:defRPr/>
            </a:pPr>
            <a:r>
              <a:rPr lang="ro-RO" sz="1800" b="1" dirty="0">
                <a:solidFill>
                  <a:srgbClr val="00B0F0"/>
                </a:solidFill>
              </a:rPr>
              <a:t>8</a:t>
            </a:r>
            <a:r>
              <a:rPr lang="ro-RO" sz="1800" b="1" dirty="0" smtClean="0">
                <a:solidFill>
                  <a:srgbClr val="00B0F0"/>
                </a:solidFill>
              </a:rPr>
              <a:t>00.000 oameni, </a:t>
            </a:r>
            <a:r>
              <a:rPr lang="ro-RO" sz="1800" dirty="0" smtClean="0"/>
              <a:t>din care scădem o rată de intersecție de 25%:</a:t>
            </a:r>
          </a:p>
          <a:p>
            <a:pPr eaLnBrk="1" hangingPunct="1">
              <a:defRPr/>
            </a:pPr>
            <a:r>
              <a:rPr lang="ro-RO" sz="1800" b="1" dirty="0" smtClean="0">
                <a:solidFill>
                  <a:srgbClr val="00B0F0"/>
                </a:solidFill>
              </a:rPr>
              <a:t>Reach branded total al promovarii brandului în asociere cu evenimentul</a:t>
            </a:r>
            <a:r>
              <a:rPr lang="en-US" sz="1800" b="1" dirty="0" smtClean="0">
                <a:solidFill>
                  <a:srgbClr val="00B0F0"/>
                </a:solidFill>
              </a:rPr>
              <a:t>:</a:t>
            </a:r>
            <a:r>
              <a:rPr lang="ro-RO" sz="1800" b="1" dirty="0" smtClean="0">
                <a:solidFill>
                  <a:srgbClr val="00B0F0"/>
                </a:solidFill>
              </a:rPr>
              <a:t/>
            </a:r>
            <a:br>
              <a:rPr lang="ro-RO" sz="1800" b="1" dirty="0" smtClean="0">
                <a:solidFill>
                  <a:srgbClr val="00B0F0"/>
                </a:solidFill>
              </a:rPr>
            </a:br>
            <a:r>
              <a:rPr lang="ro-RO" sz="1800" b="1" dirty="0" smtClean="0">
                <a:solidFill>
                  <a:srgbClr val="00B0F0"/>
                </a:solidFill>
              </a:rPr>
              <a:t>500</a:t>
            </a:r>
            <a:r>
              <a:rPr lang="en-US" sz="1800" b="1" dirty="0" smtClean="0">
                <a:solidFill>
                  <a:srgbClr val="00B0F0"/>
                </a:solidFill>
              </a:rPr>
              <a:t>.000 </a:t>
            </a:r>
            <a:r>
              <a:rPr lang="ro-RO" sz="1800" b="1" dirty="0" smtClean="0">
                <a:solidFill>
                  <a:srgbClr val="00B0F0"/>
                </a:solidFill>
              </a:rPr>
              <a:t>oameni</a:t>
            </a:r>
            <a:r>
              <a:rPr lang="en-US" sz="1800" dirty="0" smtClean="0"/>
              <a:t>, </a:t>
            </a:r>
            <a:r>
              <a:rPr lang="ro-RO" sz="1800" dirty="0" smtClean="0"/>
              <a:t>fără cross-uri, într-o campanie de promovare de 10 săptămâni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152400" y="382794"/>
            <a:ext cx="8401050" cy="487362"/>
          </a:xfrm>
        </p:spPr>
        <p:txBody>
          <a:bodyPr/>
          <a:lstStyle/>
          <a:p>
            <a:pPr eaLnBrk="1" hangingPunct="1"/>
            <a:r>
              <a:rPr lang="ro-RO" sz="2600" b="1" dirty="0" smtClean="0">
                <a:solidFill>
                  <a:schemeClr val="bg1"/>
                </a:solidFill>
              </a:rPr>
              <a:t>R</a:t>
            </a:r>
            <a:r>
              <a:rPr lang="en-US" sz="2600" b="1" dirty="0" smtClean="0">
                <a:solidFill>
                  <a:schemeClr val="bg1"/>
                </a:solidFill>
              </a:rPr>
              <a:t>each </a:t>
            </a:r>
            <a:r>
              <a:rPr lang="ro-RO" sz="2600" b="1" dirty="0" smtClean="0">
                <a:solidFill>
                  <a:schemeClr val="bg1"/>
                </a:solidFill>
              </a:rPr>
              <a:t>cumulat BrandX, asociat evenimentului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0" y="59436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prolive-events.ro/photos/17_0_13668037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 r="-585" b="-1921"/>
          <a:stretch/>
        </p:blipFill>
        <p:spPr bwMode="auto">
          <a:xfrm>
            <a:off x="-1" y="0"/>
            <a:ext cx="92859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/>
          </p:cNvSpPr>
          <p:nvPr/>
        </p:nvSpPr>
        <p:spPr bwMode="auto">
          <a:xfrm>
            <a:off x="-1" y="5181600"/>
            <a:ext cx="9144001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o-RO" sz="1600" b="1" dirty="0">
              <a:solidFill>
                <a:srgbClr val="898989"/>
              </a:solidFill>
              <a:latin typeface="Trebuchet MS" pitchFamily="34" charset="0"/>
            </a:endParaRPr>
          </a:p>
          <a:p>
            <a:pPr algn="ctr"/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Ci 3 zile și o mare scenă pe care publicitarii cântă solo, în formații sau în duet cu vedete,</a:t>
            </a:r>
            <a:b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</a:br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cu </a:t>
            </a:r>
            <a:r>
              <a:rPr lang="ro-RO" sz="1600" b="1" dirty="0" err="1" smtClean="0">
                <a:solidFill>
                  <a:srgbClr val="898989"/>
                </a:solidFill>
                <a:latin typeface="Trebuchet MS" pitchFamily="34" charset="0"/>
              </a:rPr>
              <a:t>band</a:t>
            </a:r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 live pe spate și cu fanii urlând în public. Plus starurile publicității cu bandurile lor. </a:t>
            </a:r>
          </a:p>
          <a:p>
            <a:pPr algn="ctr"/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/>
            </a:r>
            <a:b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</a:br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Participanți: 500+ de publicitari. </a:t>
            </a:r>
            <a:r>
              <a:rPr lang="ro-RO" sz="1600" b="1" dirty="0" err="1" smtClean="0">
                <a:solidFill>
                  <a:srgbClr val="898989"/>
                </a:solidFill>
                <a:latin typeface="Trebuchet MS" pitchFamily="34" charset="0"/>
              </a:rPr>
              <a:t>Reach</a:t>
            </a:r>
            <a:r>
              <a:rPr lang="ro-RO" sz="1600" b="1" dirty="0" smtClean="0">
                <a:solidFill>
                  <a:srgbClr val="898989"/>
                </a:solidFill>
                <a:latin typeface="Trebuchet MS" pitchFamily="34" charset="0"/>
              </a:rPr>
              <a:t>: 500.000+ de oameni care văd Cupa și brandurile ei</a:t>
            </a:r>
            <a:endParaRPr lang="en-US" sz="1600" b="1" dirty="0" smtClean="0">
              <a:solidFill>
                <a:srgbClr val="89898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7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705100" y="2705100"/>
            <a:ext cx="6858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894" y="0"/>
            <a:ext cx="911710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2286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4000" smtClean="0"/>
              <a:t>Despre </a:t>
            </a:r>
            <a:r>
              <a:rPr lang="en-US" sz="4000" smtClean="0"/>
              <a:t>IQads</a:t>
            </a:r>
            <a:endParaRPr lang="en-US" sz="4000" dirty="0" smtClean="0"/>
          </a:p>
        </p:txBody>
      </p:sp>
      <p:pic>
        <p:nvPicPr>
          <p:cNvPr id="9" name="Picture 2" descr="C:\Users\User\Downloads\logo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49913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2000"/>
              </a:spcBef>
            </a:pPr>
            <a:endParaRPr lang="en-US" sz="1800" b="1" smtClean="0"/>
          </a:p>
          <a:p>
            <a:pPr>
              <a:spcBef>
                <a:spcPct val="12000"/>
              </a:spcBef>
            </a:pPr>
            <a:r>
              <a:rPr lang="ro-RO" sz="1800" b="1" smtClean="0"/>
              <a:t>Cel mai important produs media românesc dedicat în întregime publicității, marketingului și mass-mediei</a:t>
            </a:r>
            <a:r>
              <a:rPr lang="ro-RO" sz="1800" smtClean="0"/>
              <a:t>, o platformă care aduce împreună comunitatea pasionaților de domeniul comunicării - fie ei profesioniști respectați sau simpli admiratori ai fenomenului</a:t>
            </a:r>
            <a:r>
              <a:rPr lang="en-US" sz="1800" smtClean="0"/>
              <a:t/>
            </a:r>
            <a:br>
              <a:rPr lang="en-US" sz="1800" smtClean="0"/>
            </a:br>
            <a:endParaRPr lang="ro-RO" sz="1800" smtClean="0"/>
          </a:p>
          <a:p>
            <a:pPr>
              <a:spcBef>
                <a:spcPct val="12000"/>
              </a:spcBef>
            </a:pPr>
            <a:r>
              <a:rPr lang="ro-RO" sz="1800" smtClean="0"/>
              <a:t>IQads oferă </a:t>
            </a:r>
            <a:r>
              <a:rPr lang="ro-RO" sz="1800" b="1" smtClean="0"/>
              <a:t>conținut multimedia actualizat zilnic</a:t>
            </a:r>
            <a:r>
              <a:rPr lang="ro-RO" sz="1800" smtClean="0"/>
              <a:t>: știri, interviuri, analize &amp; altele și dezvoltă o serie de </a:t>
            </a:r>
            <a:r>
              <a:rPr lang="en-US" sz="1800" smtClean="0"/>
              <a:t>evenimente</a:t>
            </a:r>
            <a:r>
              <a:rPr lang="ro-RO" sz="1800" smtClean="0"/>
              <a:t> precum: ADfel, Cupa Agențiilor la Fotbal, Cupa Agențiilor la Gătit, Cupa Agențiilor la Karaoke și Cupa Agențiilor la Gaming</a:t>
            </a:r>
            <a:endParaRPr lang="en-US" sz="1800" smtClean="0"/>
          </a:p>
          <a:p>
            <a:pPr>
              <a:spcBef>
                <a:spcPct val="12000"/>
              </a:spcBef>
            </a:pPr>
            <a:endParaRPr lang="en-US" sz="1800" b="1" smtClean="0"/>
          </a:p>
          <a:p>
            <a:pPr>
              <a:spcBef>
                <a:spcPct val="12000"/>
              </a:spcBef>
            </a:pPr>
            <a:r>
              <a:rPr lang="ro-RO" sz="1800" b="1" smtClean="0"/>
              <a:t>Audiență</a:t>
            </a:r>
            <a:r>
              <a:rPr lang="ro-RO" sz="1800" smtClean="0"/>
              <a:t>: peste 1</a:t>
            </a:r>
            <a:r>
              <a:rPr lang="en-US" sz="1800" smtClean="0"/>
              <a:t>0</a:t>
            </a:r>
            <a:r>
              <a:rPr lang="ro-RO" sz="1800" smtClean="0"/>
              <a:t>0.000 de vizitatori unici în fiecare lună, </a:t>
            </a:r>
            <a:r>
              <a:rPr lang="en-US" sz="1800" smtClean="0"/>
              <a:t>110</a:t>
            </a:r>
            <a:r>
              <a:rPr lang="ro-RO" sz="1800" smtClean="0"/>
              <a:t>.000 de membri ai comunității din social media și 20.000 de abonaţi activi la newsletter</a:t>
            </a:r>
            <a:endParaRPr lang="ro-RO" sz="1800" dirty="0" smtClean="0"/>
          </a:p>
        </p:txBody>
      </p:sp>
    </p:spTree>
    <p:extLst>
      <p:ext uri="{BB962C8B-B14F-4D97-AF65-F5344CB8AC3E}">
        <p14:creationId xmlns:p14="http://schemas.microsoft.com/office/powerpoint/2010/main" val="33324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logo\C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8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ro-RO" sz="2000" dirty="0" smtClean="0"/>
              <a:t>brand   </a:t>
            </a:r>
            <a:r>
              <a:rPr lang="ro-RO" sz="2000" dirty="0"/>
              <a:t>campanie   online   </a:t>
            </a:r>
            <a:r>
              <a:rPr lang="ro-RO" sz="2000" dirty="0" smtClean="0"/>
              <a:t>offline   activări   sampling  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000" dirty="0" smtClean="0"/>
              <a:t>agenții   marcomm   creație   strategie</a:t>
            </a:r>
          </a:p>
          <a:p>
            <a:pPr marL="0" lvl="0" indent="0" algn="ctr">
              <a:spcBef>
                <a:spcPts val="2400"/>
              </a:spcBef>
              <a:buNone/>
            </a:pPr>
            <a:r>
              <a:rPr lang="ro-RO" sz="2000" dirty="0" smtClean="0">
                <a:solidFill>
                  <a:prstClr val="black"/>
                </a:solidFill>
              </a:rPr>
              <a:t>microfoane   lumini   scenă   emoții</a:t>
            </a:r>
            <a:endParaRPr lang="ro-RO" sz="2000" dirty="0">
              <a:solidFill>
                <a:prstClr val="black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000" dirty="0" smtClean="0"/>
              <a:t>fani   afișe   blazoane echipă   vedete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000" dirty="0" smtClean="0"/>
              <a:t>prestigiu   ego   orgoliu   teambuilding   networking</a:t>
            </a:r>
            <a:endParaRPr lang="ro-RO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000" dirty="0" smtClean="0"/>
              <a:t>spirit de competiție   glorie</a:t>
            </a:r>
            <a:endParaRPr lang="ro-RO" sz="20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000" dirty="0" err="1" smtClean="0"/>
              <a:t>visuals</a:t>
            </a:r>
            <a:r>
              <a:rPr lang="ro-RO" sz="2000" dirty="0" smtClean="0"/>
              <a:t>   </a:t>
            </a:r>
            <a:r>
              <a:rPr lang="ro-RO" sz="2000" dirty="0" err="1" smtClean="0"/>
              <a:t>hostesse</a:t>
            </a:r>
            <a:endParaRPr lang="ro-RO" sz="2000" dirty="0" smtClean="0"/>
          </a:p>
          <a:p>
            <a:pPr marL="0" indent="0" algn="ctr">
              <a:spcBef>
                <a:spcPts val="2400"/>
              </a:spcBef>
              <a:buNone/>
            </a:pPr>
            <a:endParaRPr lang="ro-RO" sz="1200" dirty="0"/>
          </a:p>
          <a:p>
            <a:pPr marL="0" indent="0" algn="ctr">
              <a:spcBef>
                <a:spcPts val="2400"/>
              </a:spcBef>
              <a:buNone/>
            </a:pPr>
            <a:endParaRPr lang="ro-RO" sz="11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400" b="1" dirty="0" smtClean="0">
                <a:solidFill>
                  <a:srgbClr val="A22828"/>
                </a:solidFill>
              </a:rPr>
              <a:t>Cupa Agențiilor </a:t>
            </a:r>
            <a:r>
              <a:rPr lang="ro-RO" sz="2400" b="1" dirty="0">
                <a:solidFill>
                  <a:srgbClr val="A22828"/>
                </a:solidFill>
              </a:rPr>
              <a:t>la </a:t>
            </a:r>
            <a:r>
              <a:rPr lang="ro-RO" sz="2400" b="1" dirty="0" smtClean="0">
                <a:solidFill>
                  <a:srgbClr val="A22828"/>
                </a:solidFill>
              </a:rPr>
              <a:t>Karaoke</a:t>
            </a:r>
            <a:r>
              <a:rPr lang="ro-RO" sz="2000" dirty="0" smtClean="0"/>
              <a:t>. </a:t>
            </a:r>
            <a:r>
              <a:rPr lang="ro-RO" sz="2000" dirty="0"/>
              <a:t>Începem?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ro-RO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54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-2705100" y="2705100"/>
            <a:ext cx="6858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894" y="0"/>
            <a:ext cx="911710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7886700" y="5600699"/>
            <a:ext cx="1066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/>
            <a:r>
              <a:rPr lang="ro-RO" sz="4000" dirty="0" smtClean="0"/>
              <a:t>Ai rămas fără voce?</a:t>
            </a:r>
            <a:br>
              <a:rPr lang="ro-RO" sz="4000" dirty="0" smtClean="0"/>
            </a:br>
            <a:r>
              <a:rPr lang="ro-RO" sz="4000" dirty="0" smtClean="0"/>
              <a:t>Dă-ne un semn la:</a:t>
            </a:r>
            <a:r>
              <a:rPr lang="ro-RO" dirty="0" smtClean="0"/>
              <a:t/>
            </a:r>
            <a:br>
              <a:rPr lang="ro-RO" dirty="0" smtClean="0"/>
            </a:br>
            <a:endParaRPr lang="en-US" dirty="0" smtClean="0"/>
          </a:p>
          <a:p>
            <a:pPr marL="342900" indent="-342900" algn="ctr"/>
            <a:r>
              <a:rPr lang="ro-RO" dirty="0" smtClean="0"/>
              <a:t/>
            </a:r>
            <a:br>
              <a:rPr lang="ro-RO" dirty="0" smtClean="0"/>
            </a:br>
            <a:r>
              <a:rPr lang="ro-RO" sz="2400" b="1" dirty="0" smtClean="0"/>
              <a:t>Adriana Jescu</a:t>
            </a:r>
          </a:p>
          <a:p>
            <a:pPr marL="342900" indent="-342900" algn="ctr"/>
            <a:r>
              <a:rPr lang="ro-RO" sz="2400" dirty="0" smtClean="0"/>
              <a:t>Business Developer Blue Idea</a:t>
            </a:r>
          </a:p>
          <a:p>
            <a:pPr marL="342900" indent="-342900" algn="ctr"/>
            <a:r>
              <a:rPr lang="ro-RO" sz="2400" dirty="0">
                <a:hlinkClick r:id="rId3"/>
              </a:rPr>
              <a:t>A</a:t>
            </a:r>
            <a:r>
              <a:rPr lang="ro-RO" sz="2400" dirty="0" smtClean="0">
                <a:hlinkClick r:id="rId3"/>
              </a:rPr>
              <a:t>driana@IQads.ro</a:t>
            </a:r>
            <a:endParaRPr lang="ro-RO" sz="2400" dirty="0" smtClean="0"/>
          </a:p>
          <a:p>
            <a:pPr marL="342900" indent="-342900" algn="ctr"/>
            <a:r>
              <a:rPr lang="ro-RO" sz="2400" dirty="0" smtClean="0"/>
              <a:t>+40 749 058 306</a:t>
            </a:r>
          </a:p>
          <a:p>
            <a:pPr marL="342900" indent="-342900" algn="ctr"/>
            <a:endParaRPr lang="ro-RO" sz="2400" b="1" dirty="0"/>
          </a:p>
          <a:p>
            <a:pPr marL="342900" indent="-342900" algn="ctr"/>
            <a:endParaRPr lang="ro-RO" sz="2400" b="1" dirty="0" smtClean="0"/>
          </a:p>
          <a:p>
            <a:pPr marL="342900" indent="-342900" algn="ctr"/>
            <a:r>
              <a:rPr lang="ro-RO" sz="2400" b="1" dirty="0" smtClean="0"/>
              <a:t>Monica Dudău</a:t>
            </a:r>
          </a:p>
          <a:p>
            <a:pPr marL="342900" indent="-342900" algn="ctr"/>
            <a:r>
              <a:rPr lang="ro-RO" sz="2400" dirty="0" smtClean="0"/>
              <a:t>Senior Project Manager Blue Idea</a:t>
            </a:r>
          </a:p>
          <a:p>
            <a:pPr marL="342900" indent="-342900" algn="ctr"/>
            <a:r>
              <a:rPr lang="ro-RO" sz="2400" dirty="0" smtClean="0">
                <a:hlinkClick r:id="rId4"/>
              </a:rPr>
              <a:t>Monica</a:t>
            </a:r>
            <a:r>
              <a:rPr lang="en-US" sz="2400" dirty="0" smtClean="0">
                <a:hlinkClick r:id="rId4"/>
              </a:rPr>
              <a:t>@IQads.ro</a:t>
            </a:r>
            <a:endParaRPr lang="en-US" sz="2400" dirty="0" smtClean="0"/>
          </a:p>
          <a:p>
            <a:pPr marL="342900" indent="-342900" algn="ctr"/>
            <a:r>
              <a:rPr lang="en-US" sz="2400" dirty="0" smtClean="0"/>
              <a:t>+40 742 040 726</a:t>
            </a:r>
            <a:r>
              <a:rPr lang="ro-RO" sz="2400" b="1" dirty="0" smtClean="0"/>
              <a:t/>
            </a:r>
            <a:br>
              <a:rPr lang="ro-RO" sz="2400" b="1" dirty="0" smtClean="0"/>
            </a:br>
            <a:r>
              <a:rPr lang="ro-RO" sz="2400" b="1" dirty="0" smtClean="0"/>
              <a:t/>
            </a:r>
            <a:br>
              <a:rPr lang="ro-RO" sz="2400" b="1" dirty="0" smtClean="0"/>
            </a:br>
            <a:r>
              <a:rPr lang="ro-RO" sz="2400" b="1" dirty="0" smtClean="0"/>
              <a:t/>
            </a:r>
            <a:br>
              <a:rPr lang="ro-RO" sz="2400" b="1" dirty="0" smtClean="0"/>
            </a:br>
            <a:r>
              <a:rPr lang="en-US" sz="2400" b="1" dirty="0" smtClean="0"/>
              <a:t>Marin </a:t>
            </a:r>
            <a:r>
              <a:rPr lang="ro-RO" sz="2400" b="1" dirty="0" smtClean="0"/>
              <a:t>Preda</a:t>
            </a:r>
            <a:br>
              <a:rPr lang="ro-RO" sz="2400" b="1" dirty="0" smtClean="0"/>
            </a:br>
            <a:r>
              <a:rPr lang="ro-RO" sz="2400" dirty="0" smtClean="0"/>
              <a:t>Business Developer Blue Idea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o-RO" sz="2400" dirty="0">
                <a:hlinkClick r:id="rId5"/>
              </a:rPr>
              <a:t>M</a:t>
            </a:r>
            <a:r>
              <a:rPr lang="en-US" sz="2400" dirty="0" smtClean="0">
                <a:hlinkClick r:id="rId6"/>
              </a:rPr>
              <a:t>arin@IQads.ro</a:t>
            </a:r>
            <a:r>
              <a:rPr lang="ro-RO" sz="2400" dirty="0" smtClean="0"/>
              <a:t>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o-RO" sz="2400" dirty="0" smtClean="0"/>
              <a:t>+40 </a:t>
            </a:r>
            <a:r>
              <a:rPr lang="en-US" sz="2400" dirty="0" smtClean="0"/>
              <a:t>7</a:t>
            </a:r>
            <a:r>
              <a:rPr lang="ro-RO" sz="2400" dirty="0" smtClean="0"/>
              <a:t>27 842 813</a:t>
            </a:r>
            <a:br>
              <a:rPr lang="ro-RO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57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h-a.akamaihd.net/hphotos-ak-xpa1/t1.0-9/10402856_723237721072296_6062610510788418368_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3"/>
          <a:stretch/>
        </p:blipFill>
        <p:spPr bwMode="auto">
          <a:xfrm>
            <a:off x="0" y="4350517"/>
            <a:ext cx="3297927" cy="15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445350" y="4553181"/>
            <a:ext cx="3065860" cy="2231018"/>
            <a:chOff x="3295896" y="3762152"/>
            <a:chExt cx="3065860" cy="2231018"/>
          </a:xfrm>
        </p:grpSpPr>
        <p:pic>
          <p:nvPicPr>
            <p:cNvPr id="35" name="Picture 14" descr="http://cupaagentiilor.iqads.ro/gatit/wp-content/uploads/2013/10/sort-3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62152"/>
              <a:ext cx="722956" cy="102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cupaagentiilor.iqads.ro/gatit/wp-content/uploads/2013/10/PNG-albastru-pana-sus-Template_Competitia_de_sorturi_VERLA-IQADSKADETT-4-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620" y="4889415"/>
              <a:ext cx="767663" cy="10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cupaagentiilor.iqads.ro/gatit/wp-content/uploads/2013/10/Sort_Delicii_in_Lingura_Spoon-4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160" y="4889415"/>
              <a:ext cx="767664" cy="10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ttp://cupaagentiilor.iqads.ro/gatit/wp-content/uploads/2013/10/sort-4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896" y="3767446"/>
              <a:ext cx="794109" cy="111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http://cupaagentiilor.iqads.ro/gatit/wp-content/uploads/2013/10/sort-pastel-40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005" y="3762153"/>
              <a:ext cx="794110" cy="111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http://cupaagentiilor.iqads.ro/gatit/wp-content/uploads/2013/10/sort-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83" y="3762153"/>
              <a:ext cx="788517" cy="111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http://cupaagentiilor.iqads.ro/gatit/wp-content/uploads/2013/10/sort-40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83" y="4881848"/>
              <a:ext cx="788517" cy="111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http://cupaagentiilor.iqads.ro/gatit/wp-content/uploads/2013/10/sort-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155" y="4876800"/>
              <a:ext cx="712275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ww.hearya.com/wp-content/uploads/2009/02/karaoke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b="10540"/>
          <a:stretch/>
        </p:blipFill>
        <p:spPr bwMode="auto">
          <a:xfrm>
            <a:off x="3595003" y="1457717"/>
            <a:ext cx="2834298" cy="23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601809" y="1237372"/>
            <a:ext cx="2829471" cy="439028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o-RO" sz="1800" dirty="0" err="1" smtClean="0">
                <a:solidFill>
                  <a:schemeClr val="bg1"/>
                </a:solidFill>
              </a:rPr>
              <a:t>Showmanii</a:t>
            </a:r>
            <a:r>
              <a:rPr lang="ro-RO" sz="1800" dirty="0" smtClean="0">
                <a:solidFill>
                  <a:schemeClr val="bg1"/>
                </a:solidFill>
              </a:rPr>
              <a:t> din marcomm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06" y="4413774"/>
            <a:ext cx="21450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653211" y="3943874"/>
            <a:ext cx="2486460" cy="443897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o-RO" sz="1800" dirty="0" smtClean="0">
                <a:solidFill>
                  <a:schemeClr val="bg1"/>
                </a:solidFill>
              </a:rPr>
              <a:t>Buzz, </a:t>
            </a:r>
            <a:r>
              <a:rPr lang="ro-RO" sz="1800" dirty="0" err="1" smtClean="0">
                <a:solidFill>
                  <a:schemeClr val="bg1"/>
                </a:solidFill>
              </a:rPr>
              <a:t>viralizare</a:t>
            </a:r>
            <a:r>
              <a:rPr lang="ro-RO" sz="1800" dirty="0" smtClean="0">
                <a:solidFill>
                  <a:schemeClr val="bg1"/>
                </a:solidFill>
              </a:rPr>
              <a:t>, ego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3943874"/>
            <a:ext cx="3297927" cy="469900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o-RO" sz="1800" dirty="0" smtClean="0">
                <a:solidFill>
                  <a:schemeClr val="bg1"/>
                </a:solidFill>
              </a:rPr>
              <a:t>Campanie media &amp; activări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480041" y="3945996"/>
            <a:ext cx="2944571" cy="469900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</a:t>
            </a:r>
            <a:r>
              <a:rPr lang="ro-RO" sz="1800" dirty="0" err="1" smtClean="0">
                <a:solidFill>
                  <a:schemeClr val="bg1"/>
                </a:solidFill>
              </a:rPr>
              <a:t>mpetiți</a:t>
            </a:r>
            <a:r>
              <a:rPr lang="en-US" sz="1800" dirty="0" err="1" smtClean="0">
                <a:solidFill>
                  <a:schemeClr val="bg1"/>
                </a:solidFill>
              </a:rPr>
              <a:t>i</a:t>
            </a:r>
            <a:r>
              <a:rPr lang="en-US" sz="1800" dirty="0" smtClean="0">
                <a:solidFill>
                  <a:schemeClr val="bg1"/>
                </a:solidFill>
              </a:rPr>
              <a:t> de </a:t>
            </a:r>
            <a:r>
              <a:rPr lang="ro-RO" sz="1800" dirty="0" smtClean="0">
                <a:solidFill>
                  <a:schemeClr val="bg1"/>
                </a:solidFill>
              </a:rPr>
              <a:t>creație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88598"/>
            <a:ext cx="7467600" cy="523220"/>
          </a:xfrm>
          <a:prstGeom prst="rect">
            <a:avLst/>
          </a:prstGeom>
          <a:solidFill>
            <a:srgbClr val="EC5F4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Spectacolul</a:t>
            </a:r>
            <a:r>
              <a:rPr lang="en-US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Cupei</a:t>
            </a:r>
            <a:endParaRPr lang="ro-RO" sz="28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8092" r="48365" b="17001"/>
          <a:stretch/>
        </p:blipFill>
        <p:spPr bwMode="auto">
          <a:xfrm>
            <a:off x="6569120" y="1463040"/>
            <a:ext cx="2570551" cy="234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567141" y="1219130"/>
            <a:ext cx="2572530" cy="457078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Fani</a:t>
            </a:r>
            <a:r>
              <a:rPr lang="ro-RO" sz="1800" dirty="0" smtClean="0">
                <a:solidFill>
                  <a:schemeClr val="bg1"/>
                </a:solidFill>
              </a:rPr>
              <a:t> + Profesioniști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5" name="Picture 2" descr="C:\Users\User\Downloads\logo\CA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05" y="55026"/>
            <a:ext cx="1057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diaprolive-events.ro/photos/17_0_1366803774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6053"/>
          <a:stretch/>
        </p:blipFill>
        <p:spPr bwMode="auto">
          <a:xfrm>
            <a:off x="0" y="1416995"/>
            <a:ext cx="3432039" cy="236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 bwMode="auto">
          <a:xfrm>
            <a:off x="-4405" y="1210111"/>
            <a:ext cx="3448792" cy="439347"/>
          </a:xfrm>
          <a:prstGeom prst="rect">
            <a:avLst/>
          </a:prstGeom>
          <a:solidFill>
            <a:srgbClr val="EC5F46"/>
          </a:solidFill>
          <a:ln>
            <a:noFill/>
          </a:ln>
          <a:extLst/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Marea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scen</a:t>
            </a:r>
            <a:r>
              <a:rPr lang="ro-RO" sz="1800" dirty="0">
                <a:solidFill>
                  <a:schemeClr val="bg1"/>
                </a:solidFill>
              </a:rPr>
              <a:t>ă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Cross 27"/>
          <p:cNvSpPr/>
          <p:nvPr/>
        </p:nvSpPr>
        <p:spPr>
          <a:xfrm>
            <a:off x="3206088" y="2332517"/>
            <a:ext cx="588008" cy="597301"/>
          </a:xfrm>
          <a:prstGeom prst="plus">
            <a:avLst>
              <a:gd name="adj" fmla="val 32477"/>
            </a:avLst>
          </a:prstGeom>
          <a:solidFill>
            <a:srgbClr val="EC5F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2" name="Cross 31"/>
          <p:cNvSpPr/>
          <p:nvPr/>
        </p:nvSpPr>
        <p:spPr>
          <a:xfrm>
            <a:off x="6224297" y="2364590"/>
            <a:ext cx="588008" cy="597301"/>
          </a:xfrm>
          <a:prstGeom prst="plus">
            <a:avLst>
              <a:gd name="adj" fmla="val 32477"/>
            </a:avLst>
          </a:prstGeom>
          <a:solidFill>
            <a:srgbClr val="EC5F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Cross 32"/>
          <p:cNvSpPr/>
          <p:nvPr/>
        </p:nvSpPr>
        <p:spPr>
          <a:xfrm>
            <a:off x="3067564" y="4768856"/>
            <a:ext cx="588008" cy="597301"/>
          </a:xfrm>
          <a:prstGeom prst="plus">
            <a:avLst>
              <a:gd name="adj" fmla="val 32477"/>
            </a:avLst>
          </a:prstGeom>
          <a:solidFill>
            <a:srgbClr val="EC5F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Cross 42"/>
          <p:cNvSpPr/>
          <p:nvPr/>
        </p:nvSpPr>
        <p:spPr>
          <a:xfrm>
            <a:off x="6282767" y="4817940"/>
            <a:ext cx="588008" cy="597301"/>
          </a:xfrm>
          <a:prstGeom prst="plus">
            <a:avLst>
              <a:gd name="adj" fmla="val 32477"/>
            </a:avLst>
          </a:prstGeom>
          <a:solidFill>
            <a:srgbClr val="EC5F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747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76256" y="5373216"/>
            <a:ext cx="226774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926976"/>
          </a:xfrm>
        </p:spPr>
        <p:txBody>
          <a:bodyPr>
            <a:noAutofit/>
          </a:bodyPr>
          <a:lstStyle/>
          <a:p>
            <a:r>
              <a:rPr lang="ro-RO" sz="2000" dirty="0"/>
              <a:t>Din 2007, facem Cupe exclusive pentru </a:t>
            </a:r>
            <a:r>
              <a:rPr lang="ro-RO" sz="2000" dirty="0" err="1" smtClean="0"/>
              <a:t>marcommiști</a:t>
            </a:r>
            <a:r>
              <a:rPr lang="ro-RO" sz="2000" dirty="0" smtClean="0"/>
              <a:t>.</a:t>
            </a:r>
            <a:br>
              <a:rPr lang="ro-RO" sz="2000" dirty="0" smtClean="0"/>
            </a:br>
            <a:r>
              <a:rPr lang="ro-RO" sz="2000" dirty="0" smtClean="0"/>
              <a:t>În </a:t>
            </a:r>
            <a:r>
              <a:rPr lang="ro-RO" sz="2000" dirty="0"/>
              <a:t>2014, ne întrecem la Fotbal, Gătit, </a:t>
            </a:r>
            <a:r>
              <a:rPr lang="ro-RO" sz="2000" dirty="0" err="1"/>
              <a:t>Karaoke</a:t>
            </a:r>
            <a:r>
              <a:rPr lang="ro-RO" sz="2000" dirty="0"/>
              <a:t> și Gaming. </a:t>
            </a:r>
            <a:br>
              <a:rPr lang="ro-RO" sz="2000" dirty="0"/>
            </a:br>
            <a:r>
              <a:rPr lang="ro-RO" sz="2000" b="1" dirty="0" smtClean="0"/>
              <a:t>Așa că mai multe zile pe an toate marile agenții se închid…</a:t>
            </a:r>
            <a:endParaRPr lang="en-US" sz="2000" b="1" dirty="0"/>
          </a:p>
        </p:txBody>
      </p:sp>
      <p:pic>
        <p:nvPicPr>
          <p:cNvPr id="1030" name="Picture 6" descr="http://cupaagentiilor.iqads.ro/wp-content/uploads/Logo2012+mercury-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4324" r="12423" b="13857"/>
          <a:stretch/>
        </p:blipFill>
        <p:spPr bwMode="auto">
          <a:xfrm>
            <a:off x="7488323" y="1433127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fahrni.ws/artwork/publicis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0" y="1549796"/>
            <a:ext cx="1597181" cy="12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le.carturesti.ro/logo/logocarture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88" y="1694295"/>
            <a:ext cx="1720120" cy="10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ank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30" y="1843013"/>
            <a:ext cx="1688305" cy="6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dplayers.ro/files/user_files/company_logo/logo_16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8" y="1476015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xpo2010china.hu/hirkepek/ogilvy_logo_expo20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13689"/>
          <a:stretch/>
        </p:blipFill>
        <p:spPr bwMode="auto">
          <a:xfrm>
            <a:off x="212621" y="3632498"/>
            <a:ext cx="136146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://www.cariereonline.ro/sites/default/files/imagini/sigle/logo_mercury3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86" y="1219005"/>
            <a:ext cx="1283289" cy="12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aatchikevin.com/files/media_jpg/saatchi-saatchi-ideas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01" y="3706967"/>
            <a:ext cx="1932249" cy="3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scomunicate.machteamsoft.ro/pictures/releases/size_125x94/132/10132/34496-thegroup-log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 b="22451"/>
          <a:stretch/>
        </p:blipFill>
        <p:spPr bwMode="auto">
          <a:xfrm>
            <a:off x="6017643" y="3632498"/>
            <a:ext cx="119062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adplayers.ro/files/article_pictures/back/MrBricolage/logoGMP2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90" y="3456321"/>
            <a:ext cx="1023656" cy="7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adplayers.ro/files/user_files/company_logo/logo_379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4" y="5233972"/>
            <a:ext cx="14287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sphotos-g.ak.fbcdn.net/hphotos-ak-ash3/421717_10150586431392734_502701564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30" y="5323663"/>
            <a:ext cx="1681413" cy="6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strategic.ro/wp-content/uploads/logo-senior-470x204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6279" r="4224" b="22239"/>
          <a:stretch/>
        </p:blipFill>
        <p:spPr bwMode="auto">
          <a:xfrm>
            <a:off x="5436096" y="4797151"/>
            <a:ext cx="2448272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http://www.razvoj-karijere.com/media/images/o/MCE_new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05" y="5674240"/>
            <a:ext cx="1430541" cy="2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ogilvy.com/~/media/About/Network/Images/GG_logo_color.ashx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68" y="3541353"/>
            <a:ext cx="1757347" cy="5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recruitgulf.com/Logos/Lowe-MENA-79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76" y="5105400"/>
            <a:ext cx="703256" cy="7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156176" y="5373216"/>
            <a:ext cx="298782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520824"/>
            <a:ext cx="9144000" cy="92697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…</a:t>
            </a:r>
            <a:r>
              <a:rPr lang="ro-RO" sz="2000" b="1" dirty="0" smtClean="0"/>
              <a:t>și în locul lor apar cele mai creative cluburi de fotbal, bucătării, trupe și echipe</a:t>
            </a:r>
            <a:endParaRPr lang="en-US" sz="2000" b="1" dirty="0"/>
          </a:p>
        </p:txBody>
      </p:sp>
      <p:pic>
        <p:nvPicPr>
          <p:cNvPr id="1026" name="Picture 2" descr="http://cupaagentiilor.iqads.ro/wp-content/uploads/O_Football-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240024"/>
            <a:ext cx="1960242" cy="13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upaagentiilor.iqads.ro/wp-content/uploads/Logo2012+mercury-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4324" r="12423" b="13857"/>
          <a:stretch/>
        </p:blipFill>
        <p:spPr bwMode="auto">
          <a:xfrm>
            <a:off x="7488323" y="1433127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upaagentiilor.iqads.ro/wp-content/uploads/cupa-agentiilor-frank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96" y="1780955"/>
            <a:ext cx="2062108" cy="8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upaagentiilor.iqads.ro/wp-content/uploads/carturesti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r="10878"/>
          <a:stretch/>
        </p:blipFill>
        <p:spPr bwMode="auto">
          <a:xfrm>
            <a:off x="1979712" y="1389065"/>
            <a:ext cx="1656184" cy="14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upaagentiilor.iqads.ro/wp-content/uploads/publicis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14230"/>
          <a:stretch/>
        </p:blipFill>
        <p:spPr bwMode="auto">
          <a:xfrm>
            <a:off x="151521" y="1340768"/>
            <a:ext cx="1800200" cy="15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cupaagentiilor.iqads.ro/wp-content/uploads/the_grou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18609"/>
          <a:stretch/>
        </p:blipFill>
        <p:spPr bwMode="auto">
          <a:xfrm>
            <a:off x="5796135" y="2916034"/>
            <a:ext cx="1584176" cy="16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upaagentiilor.iqads.ro/wp-content/uploads/saatchi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17979"/>
          <a:stretch/>
        </p:blipFill>
        <p:spPr bwMode="auto">
          <a:xfrm>
            <a:off x="2123728" y="3163087"/>
            <a:ext cx="1368152" cy="14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5" y="6453478"/>
            <a:ext cx="579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hlinkClick r:id="rId9"/>
              </a:rPr>
              <a:t>Vezi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toate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echipele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Cupelor</a:t>
            </a:r>
            <a:endParaRPr lang="en-US" dirty="0"/>
          </a:p>
        </p:txBody>
      </p:sp>
      <p:pic>
        <p:nvPicPr>
          <p:cNvPr id="1050" name="Picture 26" descr="http://cupaagentiilor.iqads.ro/wp-content/uploads/Logo-20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24454"/>
            <a:ext cx="1345608" cy="14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upaagentiilor.iqads.ro/wp-content/uploads/Emblema-GMP-WEB-20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6170"/>
          <a:stretch/>
        </p:blipFill>
        <p:spPr bwMode="auto">
          <a:xfrm>
            <a:off x="7573186" y="2919604"/>
            <a:ext cx="1512168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cupaagentiilor.iqads.ro/wp-content/uploads/papay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81" y="1549795"/>
            <a:ext cx="1789979" cy="11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creen Shot 2013-05-09 at 8.29.50 P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31743" r="56970" b="42635"/>
          <a:stretch/>
        </p:blipFill>
        <p:spPr>
          <a:xfrm>
            <a:off x="7469168" y="4612194"/>
            <a:ext cx="1571363" cy="1872208"/>
          </a:xfrm>
          <a:prstGeom prst="rect">
            <a:avLst/>
          </a:prstGeom>
        </p:spPr>
      </p:pic>
      <p:pic>
        <p:nvPicPr>
          <p:cNvPr id="9218" name="Picture 2" descr="http://cupaagentiilor.iqads.ro/gatit/wp-content/uploads/2013/09/logo_GG_2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89864"/>
            <a:ext cx="1698898" cy="14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upaagentiilor.iqads.ro/gatit/wp-content/uploads/2013/09/infinit-cookes-300dpi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t="22701" r="20486" b="11776"/>
          <a:stretch/>
        </p:blipFill>
        <p:spPr bwMode="auto">
          <a:xfrm>
            <a:off x="122938" y="4985618"/>
            <a:ext cx="1855717" cy="13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upaagentiilor.iqads.ro/gatit/wp-content/uploads/2013/09/leo-gurmet-logo_Q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4" y="4596954"/>
            <a:ext cx="1639476" cy="16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upaagentiilor.iqads.ro/gatit/wp-content/uploads/2013/09/WE-LOWE-FOOD-01-300x212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9889" r="23272" b="15960"/>
          <a:stretch/>
        </p:blipFill>
        <p:spPr bwMode="auto">
          <a:xfrm>
            <a:off x="3583866" y="4646088"/>
            <a:ext cx="2032896" cy="17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308" y="799425"/>
            <a:ext cx="9112707" cy="6058574"/>
            <a:chOff x="45308" y="799425"/>
            <a:chExt cx="9112707" cy="60585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9" y="990600"/>
              <a:ext cx="2719802" cy="1805647"/>
            </a:xfrm>
            <a:prstGeom prst="rect">
              <a:avLst/>
            </a:prstGeom>
          </p:spPr>
        </p:pic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" y="2743200"/>
              <a:ext cx="2980267" cy="1974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788" y="4989157"/>
              <a:ext cx="2797312" cy="185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716" y="2134893"/>
              <a:ext cx="3552299" cy="26642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8" y="4297404"/>
              <a:ext cx="3840892" cy="2560595"/>
            </a:xfrm>
            <a:prstGeom prst="rect">
              <a:avLst/>
            </a:prstGeom>
          </p:spPr>
        </p:pic>
        <p:pic>
          <p:nvPicPr>
            <p:cNvPr id="2050" name="Picture 2" descr="https://scontent-a-fra.xx.fbcdn.net/hphotos-prn1/t1.0-9/10155213_699252470137488_8751776423038471869_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043" y="4513494"/>
              <a:ext cx="3527781" cy="234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content-a-fra.xx.fbcdn.net/hphotos-ash3/t1.0-9/10252001_700201593375909_3264537056462677520_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9015">
              <a:off x="2740414" y="952507"/>
              <a:ext cx="3416036" cy="227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fbcdn-sphotos-b-a.akamaihd.net/hphotos-ak-prn2/t1.0-9/10003538_842826459066926_1150923985727893605_n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18" b="-2580"/>
            <a:stretch/>
          </p:blipFill>
          <p:spPr bwMode="auto">
            <a:xfrm>
              <a:off x="6510088" y="799425"/>
              <a:ext cx="2252928" cy="134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988503" y="2473689"/>
              <a:ext cx="2963334" cy="2854740"/>
              <a:chOff x="2988503" y="2473689"/>
              <a:chExt cx="2963334" cy="2854740"/>
            </a:xfrm>
          </p:grpSpPr>
          <p:sp>
            <p:nvSpPr>
              <p:cNvPr id="14" name="Oval 13">
                <a:hlinkClick r:id="rId10"/>
              </p:cNvPr>
              <p:cNvSpPr/>
              <p:nvPr/>
            </p:nvSpPr>
            <p:spPr>
              <a:xfrm>
                <a:off x="2988503" y="2473689"/>
                <a:ext cx="2963334" cy="28547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hlinkClick r:id="rId10"/>
              </p:cNvPr>
              <p:cNvSpPr/>
              <p:nvPr/>
            </p:nvSpPr>
            <p:spPr>
              <a:xfrm rot="5400000">
                <a:off x="4076845" y="3376967"/>
                <a:ext cx="1152741" cy="104818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82422"/>
            <a:ext cx="9114310" cy="6059949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233616" y="-105516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Vezi cum e la Cupe</a:t>
            </a:r>
            <a:endParaRPr lang="ro-RO" noProof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5063" y="6129008"/>
            <a:ext cx="3261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C000"/>
                </a:solidFill>
                <a:latin typeface="Calibri" panose="020F0502020204030204" pitchFamily="34" charset="0"/>
                <a:hlinkClick r:id="rId13"/>
              </a:rPr>
              <a:t>Vezi fotbal în 5 minute</a:t>
            </a:r>
            <a:endParaRPr lang="ro-RO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674" y="6129007"/>
            <a:ext cx="3261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C000"/>
                </a:solidFill>
                <a:latin typeface="Calibri" panose="020F0502020204030204" pitchFamily="34" charset="0"/>
                <a:hlinkClick r:id="rId11"/>
              </a:rPr>
              <a:t>Vezi gătit în 5 minute</a:t>
            </a:r>
            <a:endParaRPr lang="ro-RO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4868863"/>
            <a:ext cx="9144000" cy="198913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2B2B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flipV="1">
            <a:off x="0" y="-26988"/>
            <a:ext cx="9144000" cy="2054226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2B2B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846388" y="2107248"/>
            <a:ext cx="355828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b="1" dirty="0" smtClean="0">
                <a:solidFill>
                  <a:srgbClr val="EF4265"/>
                </a:solidFill>
                <a:latin typeface="Trebuchet MS" pitchFamily="34" charset="0"/>
              </a:rPr>
              <a:t>10 săptămâni de </a:t>
            </a:r>
            <a:r>
              <a:rPr lang="ro-RO" b="1" dirty="0">
                <a:solidFill>
                  <a:srgbClr val="EF4265"/>
                </a:solidFill>
                <a:latin typeface="Trebuchet MS" pitchFamily="34" charset="0"/>
              </a:rPr>
              <a:t>campanie</a:t>
            </a:r>
          </a:p>
          <a:p>
            <a:pPr algn="ctr"/>
            <a:endParaRPr lang="ro-RO" b="1" dirty="0">
              <a:solidFill>
                <a:srgbClr val="EF4265"/>
              </a:solidFill>
              <a:latin typeface="Trebuchet MS" pitchFamily="34" charset="0"/>
            </a:endParaRPr>
          </a:p>
          <a:p>
            <a:pPr algn="ctr"/>
            <a:r>
              <a:rPr lang="ro-RO" b="1" dirty="0" smtClean="0">
                <a:solidFill>
                  <a:srgbClr val="EF4265"/>
                </a:solidFill>
                <a:latin typeface="Trebuchet MS" pitchFamily="34" charset="0"/>
              </a:rPr>
              <a:t>3 </a:t>
            </a:r>
            <a:r>
              <a:rPr lang="ro-RO" b="1" dirty="0">
                <a:solidFill>
                  <a:srgbClr val="EF4265"/>
                </a:solidFill>
                <a:latin typeface="Trebuchet MS" pitchFamily="34" charset="0"/>
              </a:rPr>
              <a:t>zile de </a:t>
            </a:r>
            <a:r>
              <a:rPr lang="ro-RO" b="1" dirty="0" smtClean="0">
                <a:solidFill>
                  <a:srgbClr val="EF4265"/>
                </a:solidFill>
                <a:latin typeface="Trebuchet MS" pitchFamily="34" charset="0"/>
              </a:rPr>
              <a:t>eveniment</a:t>
            </a:r>
            <a:endParaRPr lang="ro-RO" b="1" dirty="0">
              <a:solidFill>
                <a:srgbClr val="EF4265"/>
              </a:solidFill>
              <a:latin typeface="Trebuchet MS" pitchFamily="34" charset="0"/>
            </a:endParaRPr>
          </a:p>
          <a:p>
            <a:pPr algn="ctr"/>
            <a:r>
              <a:rPr lang="ro-RO" b="1" dirty="0" smtClean="0">
                <a:solidFill>
                  <a:srgbClr val="EF4265"/>
                </a:solidFill>
                <a:latin typeface="Trebuchet MS" pitchFamily="34" charset="0"/>
              </a:rPr>
              <a:t>500+ participanți</a:t>
            </a:r>
          </a:p>
          <a:p>
            <a:pPr algn="ctr"/>
            <a:endParaRPr lang="ro-RO" b="1" dirty="0">
              <a:solidFill>
                <a:srgbClr val="EF4265"/>
              </a:solidFill>
              <a:latin typeface="Trebuchet MS" pitchFamily="34" charset="0"/>
            </a:endParaRPr>
          </a:p>
          <a:p>
            <a:pPr algn="ctr"/>
            <a:r>
              <a:rPr lang="ro-RO" b="1" dirty="0" err="1" smtClean="0">
                <a:solidFill>
                  <a:srgbClr val="EF4265"/>
                </a:solidFill>
                <a:latin typeface="Trebuchet MS" pitchFamily="34" charset="0"/>
              </a:rPr>
              <a:t>reach</a:t>
            </a:r>
            <a:r>
              <a:rPr lang="en-US" b="1" dirty="0" smtClean="0">
                <a:solidFill>
                  <a:srgbClr val="EF4265"/>
                </a:solidFill>
                <a:latin typeface="Trebuchet MS" pitchFamily="34" charset="0"/>
              </a:rPr>
              <a:t> </a:t>
            </a:r>
            <a:r>
              <a:rPr lang="ro-RO" b="1" dirty="0" smtClean="0">
                <a:solidFill>
                  <a:srgbClr val="EF4265"/>
                </a:solidFill>
                <a:latin typeface="Trebuchet MS" pitchFamily="34" charset="0"/>
              </a:rPr>
              <a:t>al brandului</a:t>
            </a:r>
            <a:endParaRPr lang="ro-RO" b="1" dirty="0">
              <a:solidFill>
                <a:srgbClr val="EF4265"/>
              </a:solidFill>
              <a:latin typeface="Trebuchet MS" pitchFamily="34" charset="0"/>
            </a:endParaRPr>
          </a:p>
          <a:p>
            <a:pPr algn="ctr"/>
            <a:r>
              <a:rPr lang="ro-RO" b="1" dirty="0">
                <a:solidFill>
                  <a:srgbClr val="EF4265"/>
                </a:solidFill>
                <a:latin typeface="Trebuchet MS" pitchFamily="34" charset="0"/>
              </a:rPr>
              <a:t>50</a:t>
            </a:r>
            <a:r>
              <a:rPr lang="en-US" b="1" dirty="0">
                <a:solidFill>
                  <a:srgbClr val="EF4265"/>
                </a:solidFill>
                <a:latin typeface="Trebuchet MS" pitchFamily="34" charset="0"/>
              </a:rPr>
              <a:t>0.000</a:t>
            </a:r>
            <a:r>
              <a:rPr lang="ro-RO" b="1" dirty="0">
                <a:solidFill>
                  <a:srgbClr val="EF4265"/>
                </a:solidFill>
                <a:latin typeface="Trebuchet MS" pitchFamily="34" charset="0"/>
              </a:rPr>
              <a:t>+</a:t>
            </a:r>
            <a:r>
              <a:rPr lang="en-US" b="1" dirty="0">
                <a:solidFill>
                  <a:srgbClr val="EF4265"/>
                </a:solidFill>
                <a:latin typeface="Trebuchet MS" pitchFamily="34" charset="0"/>
              </a:rPr>
              <a:t> </a:t>
            </a:r>
            <a:r>
              <a:rPr lang="en-US" b="1" dirty="0" err="1" smtClean="0">
                <a:solidFill>
                  <a:srgbClr val="EF4265"/>
                </a:solidFill>
                <a:latin typeface="Trebuchet MS" pitchFamily="34" charset="0"/>
              </a:rPr>
              <a:t>oameni</a:t>
            </a:r>
            <a:endParaRPr lang="en-US" b="1" dirty="0">
              <a:solidFill>
                <a:srgbClr val="EF4265"/>
              </a:solidFill>
              <a:latin typeface="Trebuchet MS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76262" y="5442743"/>
            <a:ext cx="7991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2800" b="1" dirty="0" smtClean="0">
                <a:solidFill>
                  <a:schemeClr val="bg1"/>
                </a:solidFill>
                <a:latin typeface="Trebuchet MS" pitchFamily="34" charset="0"/>
              </a:rPr>
              <a:t>branding, sampling, activări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44463" y="2590800"/>
            <a:ext cx="3360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Tx/>
              <a:buChar char="-"/>
            </a:pPr>
            <a:r>
              <a:rPr lang="ro-RO" dirty="0">
                <a:solidFill>
                  <a:srgbClr val="808080"/>
                </a:solidFill>
                <a:latin typeface="Trebuchet MS" pitchFamily="34" charset="0"/>
              </a:rPr>
              <a:t>campanie </a:t>
            </a:r>
            <a: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  <a:t>dedicată</a:t>
            </a:r>
            <a:b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</a:br>
            <a: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  <a:t>(online, radio, print)</a:t>
            </a:r>
            <a:endParaRPr lang="ro-RO" dirty="0">
              <a:solidFill>
                <a:srgbClr val="808080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endParaRPr lang="ro-RO" dirty="0">
              <a:solidFill>
                <a:srgbClr val="808080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solidFill>
                  <a:srgbClr val="808080"/>
                </a:solidFill>
                <a:latin typeface="Trebuchet MS" pitchFamily="34" charset="0"/>
              </a:rPr>
              <a:t>campanie</a:t>
            </a:r>
            <a:r>
              <a:rPr lang="en-US" dirty="0" smtClean="0">
                <a:solidFill>
                  <a:srgbClr val="808080"/>
                </a:solidFill>
                <a:latin typeface="Trebuchet MS" pitchFamily="34" charset="0"/>
              </a:rPr>
              <a:t> editorial</a:t>
            </a:r>
            <a: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  <a:t>ă</a:t>
            </a:r>
            <a:b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</a:br>
            <a:r>
              <a:rPr lang="ro-RO" dirty="0" smtClean="0">
                <a:solidFill>
                  <a:srgbClr val="808080"/>
                </a:solidFill>
                <a:latin typeface="Trebuchet MS" pitchFamily="34" charset="0"/>
              </a:rPr>
              <a:t>(articole, PR)</a:t>
            </a:r>
            <a:endParaRPr lang="ro-RO" dirty="0">
              <a:solidFill>
                <a:srgbClr val="808080"/>
              </a:solidFill>
              <a:latin typeface="Trebuchet MS" pitchFamily="34" charset="0"/>
            </a:endParaRPr>
          </a:p>
        </p:txBody>
      </p:sp>
      <p:sp>
        <p:nvSpPr>
          <p:cNvPr id="11276" name="Rectangle 4"/>
          <p:cNvSpPr>
            <a:spLocks noChangeArrowheads="1"/>
          </p:cNvSpPr>
          <p:nvPr/>
        </p:nvSpPr>
        <p:spPr bwMode="auto">
          <a:xfrm>
            <a:off x="6400800" y="2743200"/>
            <a:ext cx="263525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r">
              <a:buFontTx/>
              <a:buChar char="-"/>
              <a:defRPr/>
            </a:pPr>
            <a:r>
              <a:rPr lang="ro-RO" dirty="0">
                <a:solidFill>
                  <a:srgbClr val="808080"/>
                </a:solidFill>
                <a:latin typeface="Trebuchet MS" pitchFamily="34" charset="0"/>
              </a:rPr>
              <a:t>c</a:t>
            </a:r>
            <a:r>
              <a:rPr lang="ro-RO" dirty="0" smtClean="0">
                <a:solidFill>
                  <a:srgbClr val="808080"/>
                </a:solidFill>
                <a:latin typeface="Trebuchet MS" pitchFamily="34" charset="0"/>
                <a:cs typeface="+mn-cs"/>
              </a:rPr>
              <a:t>ompetiție creație</a:t>
            </a:r>
          </a:p>
          <a:p>
            <a:pPr marL="342900" indent="-342900" algn="r">
              <a:buFontTx/>
              <a:buChar char="-"/>
              <a:defRPr/>
            </a:pPr>
            <a:endParaRPr lang="ro-RO" dirty="0">
              <a:solidFill>
                <a:srgbClr val="808080"/>
              </a:solidFill>
              <a:latin typeface="Trebuchet MS" pitchFamily="34" charset="0"/>
              <a:cs typeface="+mn-cs"/>
            </a:endParaRPr>
          </a:p>
          <a:p>
            <a:pPr algn="r">
              <a:defRPr/>
            </a:pPr>
            <a:r>
              <a:rPr lang="ro-RO" dirty="0">
                <a:solidFill>
                  <a:srgbClr val="808080"/>
                </a:solidFill>
                <a:latin typeface="Trebuchet MS" pitchFamily="34" charset="0"/>
                <a:cs typeface="+mn-cs"/>
              </a:rPr>
              <a:t>- buzz, viralizare</a:t>
            </a:r>
            <a:r>
              <a:rPr lang="en-US" dirty="0">
                <a:solidFill>
                  <a:srgbClr val="808080"/>
                </a:solidFill>
                <a:latin typeface="Trebuchet MS" pitchFamily="34" charset="0"/>
                <a:cs typeface="+mn-cs"/>
              </a:rPr>
              <a:t>, </a:t>
            </a:r>
            <a:r>
              <a:rPr lang="en-US" dirty="0" smtClean="0">
                <a:solidFill>
                  <a:srgbClr val="808080"/>
                </a:solidFill>
                <a:latin typeface="Trebuchet MS" pitchFamily="34" charset="0"/>
                <a:cs typeface="+mn-cs"/>
              </a:rPr>
              <a:t>re</a:t>
            </a:r>
            <a:r>
              <a:rPr lang="ro-RO" dirty="0" smtClean="0">
                <a:solidFill>
                  <a:srgbClr val="808080"/>
                </a:solidFill>
                <a:latin typeface="Trebuchet MS" pitchFamily="34" charset="0"/>
                <a:cs typeface="+mn-cs"/>
              </a:rPr>
              <a:t>țele </a:t>
            </a:r>
            <a:r>
              <a:rPr lang="ro-RO" dirty="0">
                <a:solidFill>
                  <a:srgbClr val="808080"/>
                </a:solidFill>
                <a:latin typeface="Trebuchet MS" pitchFamily="34" charset="0"/>
                <a:cs typeface="+mn-cs"/>
              </a:rPr>
              <a:t>sociale</a:t>
            </a:r>
            <a:endParaRPr lang="en-US" dirty="0">
              <a:solidFill>
                <a:srgbClr val="80808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38921" name="Rectangle 4"/>
          <p:cNvSpPr>
            <a:spLocks noChangeArrowheads="1"/>
          </p:cNvSpPr>
          <p:nvPr/>
        </p:nvSpPr>
        <p:spPr bwMode="auto">
          <a:xfrm>
            <a:off x="1485899" y="-76200"/>
            <a:ext cx="6172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o-RO" sz="2800" b="1" dirty="0" smtClean="0">
                <a:solidFill>
                  <a:schemeClr val="bg1"/>
                </a:solidFill>
                <a:latin typeface="Trebuchet MS" pitchFamily="34" charset="0"/>
              </a:rPr>
              <a:t>Promovarea brandului: </a:t>
            </a:r>
            <a:r>
              <a:rPr lang="ro-RO" sz="2800" b="1" dirty="0" err="1" smtClean="0">
                <a:solidFill>
                  <a:schemeClr val="bg1"/>
                </a:solidFill>
                <a:latin typeface="Trebuchet MS" pitchFamily="34" charset="0"/>
              </a:rPr>
              <a:t>overview</a:t>
            </a:r>
            <a:endParaRPr lang="en-US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30" y="420687"/>
            <a:ext cx="1493640" cy="17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0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7630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</a:pPr>
            <a:r>
              <a:rPr lang="ro-RO" sz="1800" dirty="0" smtClean="0"/>
              <a:t>Asociere online &amp; offline cu un eveniment unic, aflat la prima ediție: </a:t>
            </a:r>
            <a:br>
              <a:rPr lang="ro-RO" sz="1800" dirty="0" smtClean="0"/>
            </a:br>
            <a:r>
              <a:rPr lang="ro-RO" sz="1800" b="1" dirty="0" smtClean="0">
                <a:solidFill>
                  <a:srgbClr val="A22828"/>
                </a:solidFill>
              </a:rPr>
              <a:t>Cupa Agențiilor la Karaoke</a:t>
            </a:r>
            <a:r>
              <a:rPr lang="ro-RO" sz="1800" b="1" dirty="0">
                <a:solidFill>
                  <a:srgbClr val="A22828"/>
                </a:solidFill>
              </a:rPr>
              <a:t> </a:t>
            </a:r>
            <a:endParaRPr lang="ro-RO" sz="1800" b="1" dirty="0" smtClean="0">
              <a:solidFill>
                <a:srgbClr val="A22828"/>
              </a:solidFill>
            </a:endParaRPr>
          </a:p>
          <a:p>
            <a:pPr eaLnBrk="1" hangingPunct="1">
              <a:spcBef>
                <a:spcPts val="200"/>
              </a:spcBef>
            </a:pPr>
            <a:endParaRPr lang="ro-RO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ro-RO" sz="1800" b="1" dirty="0" smtClean="0">
                <a:solidFill>
                  <a:srgbClr val="A22828"/>
                </a:solidFill>
              </a:rPr>
              <a:t>Reach excelent B2B al </a:t>
            </a:r>
            <a:r>
              <a:rPr lang="ro-RO" sz="1800" b="1" dirty="0" err="1" smtClean="0">
                <a:solidFill>
                  <a:srgbClr val="A22828"/>
                </a:solidFill>
              </a:rPr>
              <a:t>BrandX</a:t>
            </a:r>
            <a:r>
              <a:rPr lang="ro-RO" sz="1800" dirty="0"/>
              <a:t> </a:t>
            </a:r>
            <a:r>
              <a:rPr lang="ro-RO" sz="1800" b="1" dirty="0">
                <a:solidFill>
                  <a:srgbClr val="A22828"/>
                </a:solidFill>
              </a:rPr>
              <a:t>către toată industria de advertising, </a:t>
            </a:r>
            <a:br>
              <a:rPr lang="ro-RO" sz="1800" b="1" dirty="0">
                <a:solidFill>
                  <a:srgbClr val="A22828"/>
                </a:solidFill>
              </a:rPr>
            </a:br>
            <a:r>
              <a:rPr lang="ro-RO" sz="1800" dirty="0" smtClean="0"/>
              <a:t>500 de </a:t>
            </a:r>
            <a:r>
              <a:rPr lang="ro-RO" sz="1800" dirty="0" err="1" smtClean="0"/>
              <a:t>profsioniști</a:t>
            </a:r>
            <a:r>
              <a:rPr lang="ro-RO" sz="1800" dirty="0" smtClean="0"/>
              <a:t> de top din marcomm într-un singur eveniment</a:t>
            </a:r>
          </a:p>
          <a:p>
            <a:pPr>
              <a:spcBef>
                <a:spcPts val="200"/>
              </a:spcBef>
            </a:pPr>
            <a:endParaRPr lang="ro-RO" sz="1800" dirty="0"/>
          </a:p>
          <a:p>
            <a:pPr>
              <a:spcBef>
                <a:spcPts val="200"/>
              </a:spcBef>
            </a:pPr>
            <a:r>
              <a:rPr lang="ro-RO" sz="1800" b="1" dirty="0">
                <a:solidFill>
                  <a:srgbClr val="A22828"/>
                </a:solidFill>
              </a:rPr>
              <a:t>Vizibilitate bună B2C alături cea mai creativă comunitate din România: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500.000+ de oameni care vor vedea brandul în asociere cu Cupa</a:t>
            </a:r>
            <a:br>
              <a:rPr lang="ro-RO" sz="1800" dirty="0" smtClean="0"/>
            </a:br>
            <a:endParaRPr lang="ro-RO" sz="1000" dirty="0" smtClean="0"/>
          </a:p>
          <a:p>
            <a:pPr eaLnBrk="1" hangingPunct="1">
              <a:spcBef>
                <a:spcPts val="200"/>
              </a:spcBef>
            </a:pPr>
            <a:r>
              <a:rPr lang="ro-RO" sz="1800" b="1" dirty="0" smtClean="0">
                <a:solidFill>
                  <a:srgbClr val="A22828"/>
                </a:solidFill>
              </a:rPr>
              <a:t>Branding în toată campania media asociată evenimentului, 10 săptămâni</a:t>
            </a:r>
            <a:r>
              <a:rPr lang="ro-RO" sz="1800" b="1" dirty="0">
                <a:solidFill>
                  <a:srgbClr val="A22828"/>
                </a:solidFill>
              </a:rPr>
              <a:t/>
            </a:r>
            <a:br>
              <a:rPr lang="ro-RO" sz="1800" b="1" dirty="0">
                <a:solidFill>
                  <a:srgbClr val="A22828"/>
                </a:solidFill>
              </a:rPr>
            </a:br>
            <a:r>
              <a:rPr lang="ro-RO" sz="1800" dirty="0"/>
              <a:t>adaptat comunicării brandului: online</a:t>
            </a:r>
            <a:r>
              <a:rPr lang="ro-RO" sz="1800" dirty="0" smtClean="0"/>
              <a:t>, print, radio, PR, editorial</a:t>
            </a:r>
            <a:br>
              <a:rPr lang="ro-RO" sz="1800" dirty="0" smtClean="0"/>
            </a:br>
            <a:endParaRPr lang="ro-RO" sz="1800" dirty="0" smtClean="0"/>
          </a:p>
          <a:p>
            <a:pPr>
              <a:spcBef>
                <a:spcPts val="200"/>
              </a:spcBef>
            </a:pPr>
            <a:r>
              <a:rPr lang="ro-RO" sz="1800" b="1" dirty="0" smtClean="0">
                <a:solidFill>
                  <a:srgbClr val="A22828"/>
                </a:solidFill>
              </a:rPr>
              <a:t>Activări, demos și branding la eveniment, înainte și după:</a:t>
            </a:r>
            <a:br>
              <a:rPr lang="ro-RO" sz="1800" b="1" dirty="0" smtClean="0">
                <a:solidFill>
                  <a:srgbClr val="A22828"/>
                </a:solidFill>
              </a:rPr>
            </a:br>
            <a:r>
              <a:rPr lang="ro-RO" sz="1800" dirty="0" smtClean="0"/>
              <a:t>înainte de </a:t>
            </a:r>
            <a:r>
              <a:rPr lang="ro-RO" sz="1800" dirty="0"/>
              <a:t>eveniment: competiții de creație branded</a:t>
            </a:r>
            <a:br>
              <a:rPr lang="ro-RO" sz="1800" dirty="0"/>
            </a:br>
            <a:r>
              <a:rPr lang="ro-RO" sz="1800" dirty="0"/>
              <a:t>la eveniment: activări și </a:t>
            </a:r>
            <a:r>
              <a:rPr lang="ro-RO" sz="1800" dirty="0" err="1" smtClean="0"/>
              <a:t>stunt</a:t>
            </a:r>
            <a:r>
              <a:rPr lang="ro-RO" sz="1800" dirty="0" smtClean="0"/>
              <a:t>-uri, Cupe </a:t>
            </a:r>
            <a:r>
              <a:rPr lang="ro-RO" sz="1800" dirty="0"/>
              <a:t>și premii speciale, cadouri </a:t>
            </a:r>
            <a:r>
              <a:rPr lang="ro-RO" sz="1800" dirty="0" smtClean="0"/>
              <a:t>pentru participanți</a:t>
            </a:r>
            <a:br>
              <a:rPr lang="ro-RO" sz="1800" dirty="0" smtClean="0"/>
            </a:br>
            <a:r>
              <a:rPr lang="ro-RO" sz="1800" dirty="0" smtClean="0"/>
              <a:t>după </a:t>
            </a:r>
            <a:r>
              <a:rPr lang="ro-RO" sz="1800" dirty="0"/>
              <a:t>eveniment: pretexte de </a:t>
            </a:r>
            <a:r>
              <a:rPr lang="ro-RO" sz="1800" dirty="0" err="1"/>
              <a:t>follow-up</a:t>
            </a:r>
            <a:endParaRPr lang="ro-RO" sz="1800" dirty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Oportunitățile </a:t>
            </a:r>
            <a:r>
              <a:rPr lang="ro-RO" noProof="1" smtClean="0"/>
              <a:t>brandului</a:t>
            </a:r>
          </a:p>
        </p:txBody>
      </p:sp>
      <p:pic>
        <p:nvPicPr>
          <p:cNvPr id="4" name="Picture 2" descr="C:\Users\User\Downloads\logo\C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1124</Words>
  <Application>Microsoft Office PowerPoint</Application>
  <PresentationFormat>On-screen Show (4:3)</PresentationFormat>
  <Paragraphs>303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Din 2007, facem Cupe exclusive pentru marcommiști. În 2014, ne întrecem la Fotbal, Gătit, Karaoke și Gaming.  Așa că mai multe zile pe an toate marile agenții se închid…</vt:lpstr>
      <vt:lpstr>…și în locul lor apar cele mai creative cluburi de fotbal, bucătării, trupe și echipe</vt:lpstr>
      <vt:lpstr>PowerPoint Presentation</vt:lpstr>
      <vt:lpstr>PowerPoint Presentation</vt:lpstr>
      <vt:lpstr>Oportunitățile brandului</vt:lpstr>
      <vt:lpstr>Coordonatele asocierii: overview</vt:lpstr>
      <vt:lpstr>Despre eveniment</vt:lpstr>
      <vt:lpstr>Cine e interesat de Cupă</vt:lpstr>
      <vt:lpstr>Activitățile Cupei: overview</vt:lpstr>
      <vt:lpstr>Activitățile Cupei: competiție</vt:lpstr>
      <vt:lpstr>Activitățile Cupei: branduri</vt:lpstr>
      <vt:lpstr>Publicul Cupei</vt:lpstr>
      <vt:lpstr>Premiile Cupei</vt:lpstr>
      <vt:lpstr>PowerPoint Presentation</vt:lpstr>
      <vt:lpstr>Bugetul: 3.000 - 7.000 euro</vt:lpstr>
      <vt:lpstr>Competiția online de creație dedicată BrandX, integrată Cupei (opțional)</vt:lpstr>
      <vt:lpstr>Etapele competiției de creație (opțional)</vt:lpstr>
      <vt:lpstr>Promovarea ante-Cupă / partea 1</vt:lpstr>
      <vt:lpstr>Promovarea ante-Cupă / partea 2</vt:lpstr>
      <vt:lpstr>Promovarea ante Cupă / partea 3</vt:lpstr>
      <vt:lpstr>Evenimentul</vt:lpstr>
      <vt:lpstr>Promovare la eveniment / partea 1</vt:lpstr>
      <vt:lpstr>Promovare la eveniment / partea 2</vt:lpstr>
      <vt:lpstr>Promovarea post eveniment</vt:lpstr>
      <vt:lpstr>Reach cumulat BrandX, asociat evenimentului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Cupa Agenţiilor la Gaming</dc:title>
  <dc:creator>IQads - Marin Preda</dc:creator>
  <cp:lastModifiedBy>Marin Preda, IQads + SMARK</cp:lastModifiedBy>
  <cp:revision>150</cp:revision>
  <dcterms:created xsi:type="dcterms:W3CDTF">2011-11-28T10:27:27Z</dcterms:created>
  <dcterms:modified xsi:type="dcterms:W3CDTF">2014-06-13T06:01:08Z</dcterms:modified>
</cp:coreProperties>
</file>