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32"/>
  </p:notesMasterIdLst>
  <p:sldIdLst>
    <p:sldId id="274" r:id="rId3"/>
    <p:sldId id="439" r:id="rId4"/>
    <p:sldId id="435" r:id="rId5"/>
    <p:sldId id="407" r:id="rId6"/>
    <p:sldId id="413" r:id="rId7"/>
    <p:sldId id="458" r:id="rId8"/>
    <p:sldId id="459" r:id="rId9"/>
    <p:sldId id="422" r:id="rId10"/>
    <p:sldId id="280" r:id="rId11"/>
    <p:sldId id="397" r:id="rId12"/>
    <p:sldId id="428" r:id="rId13"/>
    <p:sldId id="460" r:id="rId14"/>
    <p:sldId id="461" r:id="rId15"/>
    <p:sldId id="462" r:id="rId16"/>
    <p:sldId id="463" r:id="rId17"/>
    <p:sldId id="464" r:id="rId18"/>
    <p:sldId id="465" r:id="rId19"/>
    <p:sldId id="398" r:id="rId20"/>
    <p:sldId id="414" r:id="rId21"/>
    <p:sldId id="456" r:id="rId22"/>
    <p:sldId id="455" r:id="rId23"/>
    <p:sldId id="381" r:id="rId24"/>
    <p:sldId id="383" r:id="rId25"/>
    <p:sldId id="382" r:id="rId26"/>
    <p:sldId id="386" r:id="rId27"/>
    <p:sldId id="425" r:id="rId28"/>
    <p:sldId id="442" r:id="rId29"/>
    <p:sldId id="443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F6D609"/>
    <a:srgbClr val="FAF33C"/>
    <a:srgbClr val="EAEB0B"/>
    <a:srgbClr val="FFDC00"/>
    <a:srgbClr val="E8E9E9"/>
    <a:srgbClr val="FFF100"/>
    <a:srgbClr val="FDFDFD"/>
    <a:srgbClr val="FF3300"/>
    <a:srgbClr val="2AA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8873" autoAdjust="0"/>
  </p:normalViewPr>
  <p:slideViewPr>
    <p:cSldViewPr>
      <p:cViewPr>
        <p:scale>
          <a:sx n="75" d="100"/>
          <a:sy n="75" d="100"/>
        </p:scale>
        <p:origin x="271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347FA-620B-DA42-A42A-CF70E756811A}" type="doc">
      <dgm:prSet loTypeId="urn:microsoft.com/office/officeart/2005/8/layout/venn2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021C4F3-8353-8946-B5F3-7BC176ACC02D}">
      <dgm:prSet phldrT="[Text]" custT="1"/>
      <dgm:spPr/>
      <dgm:t>
        <a:bodyPr/>
        <a:lstStyle/>
        <a:p>
          <a:r>
            <a:rPr lang="en-US" sz="1000" u="sng" smtClean="0"/>
            <a:t> </a:t>
          </a:r>
          <a:endParaRPr lang="en-US" sz="1000" u="sng" dirty="0"/>
        </a:p>
      </dgm:t>
    </dgm:pt>
    <dgm:pt modelId="{2AF9BF8F-5691-BE49-B3B7-986E1959A62D}" type="parTrans" cxnId="{F0F184B7-6B84-2145-A9F2-DF562F2843E2}">
      <dgm:prSet/>
      <dgm:spPr/>
      <dgm:t>
        <a:bodyPr/>
        <a:lstStyle/>
        <a:p>
          <a:endParaRPr lang="en-US"/>
        </a:p>
      </dgm:t>
    </dgm:pt>
    <dgm:pt modelId="{7EECB057-43DB-0B4C-A4F2-E17D9A8B925B}" type="sibTrans" cxnId="{F0F184B7-6B84-2145-A9F2-DF562F2843E2}">
      <dgm:prSet/>
      <dgm:spPr/>
      <dgm:t>
        <a:bodyPr/>
        <a:lstStyle/>
        <a:p>
          <a:endParaRPr lang="en-US"/>
        </a:p>
      </dgm:t>
    </dgm:pt>
    <dgm:pt modelId="{5C662C6F-D0E6-6648-859A-C634E3C5A9D4}">
      <dgm:prSet phldrT="[Text]" custT="1"/>
      <dgm:spPr/>
      <dgm:t>
        <a:bodyPr/>
        <a:lstStyle/>
        <a:p>
          <a:r>
            <a:rPr lang="en-US" sz="1000" smtClean="0"/>
            <a:t> </a:t>
          </a:r>
          <a:endParaRPr lang="en-US" sz="1000" dirty="0"/>
        </a:p>
      </dgm:t>
    </dgm:pt>
    <dgm:pt modelId="{3C33D3BF-517C-1D46-8BCD-9FF324CE62F7}" type="parTrans" cxnId="{8A392E7C-308E-4E4E-BA65-0FE92FEC59D7}">
      <dgm:prSet/>
      <dgm:spPr/>
      <dgm:t>
        <a:bodyPr/>
        <a:lstStyle/>
        <a:p>
          <a:endParaRPr lang="en-US"/>
        </a:p>
      </dgm:t>
    </dgm:pt>
    <dgm:pt modelId="{EE454A76-F143-9041-8077-1DA279860619}" type="sibTrans" cxnId="{8A392E7C-308E-4E4E-BA65-0FE92FEC59D7}">
      <dgm:prSet/>
      <dgm:spPr/>
      <dgm:t>
        <a:bodyPr/>
        <a:lstStyle/>
        <a:p>
          <a:endParaRPr lang="en-US"/>
        </a:p>
      </dgm:t>
    </dgm:pt>
    <dgm:pt modelId="{ECA272FE-A01A-9948-853E-21976DFE8243}">
      <dgm:prSet phldrT="[Text]" custT="1"/>
      <dgm:spPr/>
      <dgm:t>
        <a:bodyPr/>
        <a:lstStyle/>
        <a:p>
          <a:r>
            <a:rPr lang="en-US" sz="1000" smtClean="0"/>
            <a:t> </a:t>
          </a:r>
          <a:endParaRPr lang="en-US" sz="1000" dirty="0"/>
        </a:p>
      </dgm:t>
    </dgm:pt>
    <dgm:pt modelId="{75ED4C80-9C8A-824C-AB67-5DA7665CC20F}" type="sibTrans" cxnId="{42E6FBBE-8891-6243-AAFD-68989E90E996}">
      <dgm:prSet/>
      <dgm:spPr/>
      <dgm:t>
        <a:bodyPr/>
        <a:lstStyle/>
        <a:p>
          <a:endParaRPr lang="en-US"/>
        </a:p>
      </dgm:t>
    </dgm:pt>
    <dgm:pt modelId="{7684D673-F15B-1D4C-978A-E2682D72653F}" type="parTrans" cxnId="{42E6FBBE-8891-6243-AAFD-68989E90E996}">
      <dgm:prSet/>
      <dgm:spPr/>
      <dgm:t>
        <a:bodyPr/>
        <a:lstStyle/>
        <a:p>
          <a:endParaRPr lang="en-US"/>
        </a:p>
      </dgm:t>
    </dgm:pt>
    <dgm:pt modelId="{D4C42E88-48B3-6E46-A269-BEC78C3F6BFE}">
      <dgm:prSet phldrT="[Text]" custT="1"/>
      <dgm:spPr/>
      <dgm:t>
        <a:bodyPr/>
        <a:lstStyle/>
        <a:p>
          <a:r>
            <a:rPr lang="en-US" sz="1000" u="sng" smtClean="0"/>
            <a:t> </a:t>
          </a:r>
          <a:endParaRPr lang="en-US" sz="1000" u="sng" dirty="0"/>
        </a:p>
      </dgm:t>
    </dgm:pt>
    <dgm:pt modelId="{B47B6022-C2BB-904E-9C2C-1C1BF1C51238}" type="sibTrans" cxnId="{3A642592-1778-4245-9251-226CD5F6747C}">
      <dgm:prSet/>
      <dgm:spPr/>
      <dgm:t>
        <a:bodyPr/>
        <a:lstStyle/>
        <a:p>
          <a:endParaRPr lang="en-US"/>
        </a:p>
      </dgm:t>
    </dgm:pt>
    <dgm:pt modelId="{427DA728-5272-1A4F-AEDF-7D8DAB3F8D38}" type="parTrans" cxnId="{3A642592-1778-4245-9251-226CD5F6747C}">
      <dgm:prSet/>
      <dgm:spPr/>
      <dgm:t>
        <a:bodyPr/>
        <a:lstStyle/>
        <a:p>
          <a:endParaRPr lang="en-US"/>
        </a:p>
      </dgm:t>
    </dgm:pt>
    <dgm:pt modelId="{2E80D4F4-7989-B446-B456-00C69168D366}">
      <dgm:prSet phldrT="[Text]" custT="1"/>
      <dgm:spPr/>
      <dgm:t>
        <a:bodyPr/>
        <a:lstStyle/>
        <a:p>
          <a:r>
            <a:rPr lang="en-US" sz="1000" u="none" smtClean="0"/>
            <a:t> </a:t>
          </a:r>
          <a:endParaRPr lang="en-US" sz="1000" u="none" dirty="0"/>
        </a:p>
      </dgm:t>
    </dgm:pt>
    <dgm:pt modelId="{1F3B7A9A-8B5C-3743-AB7F-442EEDF7B16E}" type="sibTrans" cxnId="{C27250CA-6AD7-D144-A9E9-7C8A31B86069}">
      <dgm:prSet/>
      <dgm:spPr/>
      <dgm:t>
        <a:bodyPr/>
        <a:lstStyle/>
        <a:p>
          <a:endParaRPr lang="en-US"/>
        </a:p>
      </dgm:t>
    </dgm:pt>
    <dgm:pt modelId="{FF0D6E8C-F908-D042-A4EF-DF921D3711AB}" type="parTrans" cxnId="{C27250CA-6AD7-D144-A9E9-7C8A31B86069}">
      <dgm:prSet/>
      <dgm:spPr/>
      <dgm:t>
        <a:bodyPr/>
        <a:lstStyle/>
        <a:p>
          <a:endParaRPr lang="en-US"/>
        </a:p>
      </dgm:t>
    </dgm:pt>
    <dgm:pt modelId="{6D86C1EB-D238-574F-A5AB-1526FB2893F8}">
      <dgm:prSet phldrT="[Text]" custT="1"/>
      <dgm:spPr/>
      <dgm:t>
        <a:bodyPr/>
        <a:lstStyle/>
        <a:p>
          <a:r>
            <a:rPr lang="en-US" sz="1000" u="none" smtClean="0"/>
            <a:t> </a:t>
          </a:r>
          <a:endParaRPr lang="en-US" sz="1000" u="none" dirty="0"/>
        </a:p>
      </dgm:t>
    </dgm:pt>
    <dgm:pt modelId="{824C7A09-B0EE-A344-922E-C8686C29E46E}" type="sibTrans" cxnId="{D585B3EF-6246-8A43-A959-D66DFA807937}">
      <dgm:prSet/>
      <dgm:spPr/>
      <dgm:t>
        <a:bodyPr/>
        <a:lstStyle/>
        <a:p>
          <a:endParaRPr lang="en-US"/>
        </a:p>
      </dgm:t>
    </dgm:pt>
    <dgm:pt modelId="{096E17E3-2157-FE4A-8E63-CB4AD964187B}" type="parTrans" cxnId="{D585B3EF-6246-8A43-A959-D66DFA807937}">
      <dgm:prSet/>
      <dgm:spPr/>
      <dgm:t>
        <a:bodyPr/>
        <a:lstStyle/>
        <a:p>
          <a:endParaRPr lang="en-US"/>
        </a:p>
      </dgm:t>
    </dgm:pt>
    <dgm:pt modelId="{D93D9995-F109-B448-B6AD-D1647C6F442A}" type="pres">
      <dgm:prSet presAssocID="{A74347FA-620B-DA42-A42A-CF70E756811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2BA450-66F1-FF48-88C4-FABC39FC1A7B}" type="pres">
      <dgm:prSet presAssocID="{A74347FA-620B-DA42-A42A-CF70E756811A}" presName="comp1" presStyleCnt="0"/>
      <dgm:spPr/>
      <dgm:t>
        <a:bodyPr/>
        <a:lstStyle/>
        <a:p>
          <a:endParaRPr lang="ro-RO"/>
        </a:p>
      </dgm:t>
    </dgm:pt>
    <dgm:pt modelId="{76F29698-A61B-FC4E-9B43-67B81E3CF715}" type="pres">
      <dgm:prSet presAssocID="{A74347FA-620B-DA42-A42A-CF70E756811A}" presName="circle1" presStyleLbl="node1" presStyleIdx="0" presStyleCnt="6"/>
      <dgm:spPr/>
      <dgm:t>
        <a:bodyPr/>
        <a:lstStyle/>
        <a:p>
          <a:endParaRPr lang="en-US"/>
        </a:p>
      </dgm:t>
    </dgm:pt>
    <dgm:pt modelId="{EACAD1E6-03A6-554D-BEFD-EF305671D716}" type="pres">
      <dgm:prSet presAssocID="{A74347FA-620B-DA42-A42A-CF70E756811A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B6A5-D593-D849-A082-BB377DC65327}" type="pres">
      <dgm:prSet presAssocID="{A74347FA-620B-DA42-A42A-CF70E756811A}" presName="comp2" presStyleCnt="0"/>
      <dgm:spPr/>
      <dgm:t>
        <a:bodyPr/>
        <a:lstStyle/>
        <a:p>
          <a:endParaRPr lang="ro-RO"/>
        </a:p>
      </dgm:t>
    </dgm:pt>
    <dgm:pt modelId="{B6C6320A-3FBB-4142-9BE5-0251400C627F}" type="pres">
      <dgm:prSet presAssocID="{A74347FA-620B-DA42-A42A-CF70E756811A}" presName="circle2" presStyleLbl="node1" presStyleIdx="1" presStyleCnt="6"/>
      <dgm:spPr/>
      <dgm:t>
        <a:bodyPr/>
        <a:lstStyle/>
        <a:p>
          <a:endParaRPr lang="en-US"/>
        </a:p>
      </dgm:t>
    </dgm:pt>
    <dgm:pt modelId="{0223467E-478F-314A-B34F-A5D4822FBC9A}" type="pres">
      <dgm:prSet presAssocID="{A74347FA-620B-DA42-A42A-CF70E756811A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B8F98-0129-CA49-A9A7-44823EBDB9F8}" type="pres">
      <dgm:prSet presAssocID="{A74347FA-620B-DA42-A42A-CF70E756811A}" presName="comp3" presStyleCnt="0"/>
      <dgm:spPr/>
      <dgm:t>
        <a:bodyPr/>
        <a:lstStyle/>
        <a:p>
          <a:endParaRPr lang="ro-RO"/>
        </a:p>
      </dgm:t>
    </dgm:pt>
    <dgm:pt modelId="{E9041AA6-9DE1-A44C-AB99-A11701DA0E60}" type="pres">
      <dgm:prSet presAssocID="{A74347FA-620B-DA42-A42A-CF70E756811A}" presName="circle3" presStyleLbl="node1" presStyleIdx="2" presStyleCnt="6"/>
      <dgm:spPr/>
      <dgm:t>
        <a:bodyPr/>
        <a:lstStyle/>
        <a:p>
          <a:endParaRPr lang="en-US"/>
        </a:p>
      </dgm:t>
    </dgm:pt>
    <dgm:pt modelId="{FF884115-2B92-684E-A905-03A7BA685FF7}" type="pres">
      <dgm:prSet presAssocID="{A74347FA-620B-DA42-A42A-CF70E756811A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06AF8-D6F1-F04E-8A5E-847C1F37A0DE}" type="pres">
      <dgm:prSet presAssocID="{A74347FA-620B-DA42-A42A-CF70E756811A}" presName="comp4" presStyleCnt="0"/>
      <dgm:spPr/>
      <dgm:t>
        <a:bodyPr/>
        <a:lstStyle/>
        <a:p>
          <a:endParaRPr lang="ro-RO"/>
        </a:p>
      </dgm:t>
    </dgm:pt>
    <dgm:pt modelId="{87B625A3-D001-B748-8233-9461B147F3A9}" type="pres">
      <dgm:prSet presAssocID="{A74347FA-620B-DA42-A42A-CF70E756811A}" presName="circle4" presStyleLbl="node1" presStyleIdx="3" presStyleCnt="6"/>
      <dgm:spPr/>
      <dgm:t>
        <a:bodyPr/>
        <a:lstStyle/>
        <a:p>
          <a:endParaRPr lang="en-US"/>
        </a:p>
      </dgm:t>
    </dgm:pt>
    <dgm:pt modelId="{B7127ED0-D21D-9940-A8D7-F3BE1C0432C5}" type="pres">
      <dgm:prSet presAssocID="{A74347FA-620B-DA42-A42A-CF70E756811A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60D59-BDF6-FF4E-A636-D1E78598D7CD}" type="pres">
      <dgm:prSet presAssocID="{A74347FA-620B-DA42-A42A-CF70E756811A}" presName="comp5" presStyleCnt="0"/>
      <dgm:spPr/>
      <dgm:t>
        <a:bodyPr/>
        <a:lstStyle/>
        <a:p>
          <a:endParaRPr lang="ro-RO"/>
        </a:p>
      </dgm:t>
    </dgm:pt>
    <dgm:pt modelId="{522FD4EA-FA90-9241-8A22-2FD486FADFA9}" type="pres">
      <dgm:prSet presAssocID="{A74347FA-620B-DA42-A42A-CF70E756811A}" presName="circle5" presStyleLbl="node1" presStyleIdx="4" presStyleCnt="6"/>
      <dgm:spPr/>
      <dgm:t>
        <a:bodyPr/>
        <a:lstStyle/>
        <a:p>
          <a:endParaRPr lang="en-US"/>
        </a:p>
      </dgm:t>
    </dgm:pt>
    <dgm:pt modelId="{D2EC4D3C-ACC5-4C42-AD0E-88F6B83892B0}" type="pres">
      <dgm:prSet presAssocID="{A74347FA-620B-DA42-A42A-CF70E756811A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783FF-A448-0F49-93F8-7CA6E9E71DE8}" type="pres">
      <dgm:prSet presAssocID="{A74347FA-620B-DA42-A42A-CF70E756811A}" presName="comp6" presStyleCnt="0"/>
      <dgm:spPr/>
      <dgm:t>
        <a:bodyPr/>
        <a:lstStyle/>
        <a:p>
          <a:endParaRPr lang="ro-RO"/>
        </a:p>
      </dgm:t>
    </dgm:pt>
    <dgm:pt modelId="{32E0A4A5-358F-7546-B54E-0CA2D4EB1B71}" type="pres">
      <dgm:prSet presAssocID="{A74347FA-620B-DA42-A42A-CF70E756811A}" presName="circle6" presStyleLbl="node1" presStyleIdx="5" presStyleCnt="6"/>
      <dgm:spPr/>
      <dgm:t>
        <a:bodyPr/>
        <a:lstStyle/>
        <a:p>
          <a:endParaRPr lang="en-US"/>
        </a:p>
      </dgm:t>
    </dgm:pt>
    <dgm:pt modelId="{9254075D-1D38-6548-B840-D7F0D04976F5}" type="pres">
      <dgm:prSet presAssocID="{A74347FA-620B-DA42-A42A-CF70E756811A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AE973-CA84-2C4D-A4C1-4FEDA30A52E2}" type="presOf" srcId="{5C662C6F-D0E6-6648-859A-C634E3C5A9D4}" destId="{32E0A4A5-358F-7546-B54E-0CA2D4EB1B71}" srcOrd="0" destOrd="0" presId="urn:microsoft.com/office/officeart/2005/8/layout/venn2"/>
    <dgm:cxn modelId="{3A642592-1778-4245-9251-226CD5F6747C}" srcId="{A74347FA-620B-DA42-A42A-CF70E756811A}" destId="{D4C42E88-48B3-6E46-A269-BEC78C3F6BFE}" srcOrd="1" destOrd="0" parTransId="{427DA728-5272-1A4F-AEDF-7D8DAB3F8D38}" sibTransId="{B47B6022-C2BB-904E-9C2C-1C1BF1C51238}"/>
    <dgm:cxn modelId="{987AC794-429C-C44F-B3A1-AFA792E68047}" type="presOf" srcId="{5C662C6F-D0E6-6648-859A-C634E3C5A9D4}" destId="{9254075D-1D38-6548-B840-D7F0D04976F5}" srcOrd="1" destOrd="0" presId="urn:microsoft.com/office/officeart/2005/8/layout/venn2"/>
    <dgm:cxn modelId="{CC212149-415D-FD43-9EBD-F022CDC00211}" type="presOf" srcId="{ECA272FE-A01A-9948-853E-21976DFE8243}" destId="{522FD4EA-FA90-9241-8A22-2FD486FADFA9}" srcOrd="0" destOrd="0" presId="urn:microsoft.com/office/officeart/2005/8/layout/venn2"/>
    <dgm:cxn modelId="{C78FFEFB-148B-A946-9BC0-7DDD2A7ECD94}" type="presOf" srcId="{D4C42E88-48B3-6E46-A269-BEC78C3F6BFE}" destId="{B6C6320A-3FBB-4142-9BE5-0251400C627F}" srcOrd="0" destOrd="0" presId="urn:microsoft.com/office/officeart/2005/8/layout/venn2"/>
    <dgm:cxn modelId="{8A392E7C-308E-4E4E-BA65-0FE92FEC59D7}" srcId="{A74347FA-620B-DA42-A42A-CF70E756811A}" destId="{5C662C6F-D0E6-6648-859A-C634E3C5A9D4}" srcOrd="5" destOrd="0" parTransId="{3C33D3BF-517C-1D46-8BCD-9FF324CE62F7}" sibTransId="{EE454A76-F143-9041-8077-1DA279860619}"/>
    <dgm:cxn modelId="{255C00CA-9018-1749-85CB-E7EE49F73122}" type="presOf" srcId="{6D86C1EB-D238-574F-A5AB-1526FB2893F8}" destId="{FF884115-2B92-684E-A905-03A7BA685FF7}" srcOrd="1" destOrd="0" presId="urn:microsoft.com/office/officeart/2005/8/layout/venn2"/>
    <dgm:cxn modelId="{B47156E8-928F-6548-8FFF-CAC53FD61B73}" type="presOf" srcId="{D4C42E88-48B3-6E46-A269-BEC78C3F6BFE}" destId="{0223467E-478F-314A-B34F-A5D4822FBC9A}" srcOrd="1" destOrd="0" presId="urn:microsoft.com/office/officeart/2005/8/layout/venn2"/>
    <dgm:cxn modelId="{9AE4A2BE-EECD-1F48-A0D0-94C7312B54D7}" type="presOf" srcId="{ECA272FE-A01A-9948-853E-21976DFE8243}" destId="{D2EC4D3C-ACC5-4C42-AD0E-88F6B83892B0}" srcOrd="1" destOrd="0" presId="urn:microsoft.com/office/officeart/2005/8/layout/venn2"/>
    <dgm:cxn modelId="{81025810-94EC-9842-9CFF-5995E6C05418}" type="presOf" srcId="{A74347FA-620B-DA42-A42A-CF70E756811A}" destId="{D93D9995-F109-B448-B6AD-D1647C6F442A}" srcOrd="0" destOrd="0" presId="urn:microsoft.com/office/officeart/2005/8/layout/venn2"/>
    <dgm:cxn modelId="{C27250CA-6AD7-D144-A9E9-7C8A31B86069}" srcId="{A74347FA-620B-DA42-A42A-CF70E756811A}" destId="{2E80D4F4-7989-B446-B456-00C69168D366}" srcOrd="0" destOrd="0" parTransId="{FF0D6E8C-F908-D042-A4EF-DF921D3711AB}" sibTransId="{1F3B7A9A-8B5C-3743-AB7F-442EEDF7B16E}"/>
    <dgm:cxn modelId="{3777D7A1-FCD3-7642-8EC5-ADA1BD52DB79}" type="presOf" srcId="{2E80D4F4-7989-B446-B456-00C69168D366}" destId="{76F29698-A61B-FC4E-9B43-67B81E3CF715}" srcOrd="0" destOrd="0" presId="urn:microsoft.com/office/officeart/2005/8/layout/venn2"/>
    <dgm:cxn modelId="{E2699220-27DD-4943-B339-67E5D94E72FB}" type="presOf" srcId="{2E80D4F4-7989-B446-B456-00C69168D366}" destId="{EACAD1E6-03A6-554D-BEFD-EF305671D716}" srcOrd="1" destOrd="0" presId="urn:microsoft.com/office/officeart/2005/8/layout/venn2"/>
    <dgm:cxn modelId="{A8B38E51-6B5F-D34F-BAF9-433E6771C7DB}" type="presOf" srcId="{6D86C1EB-D238-574F-A5AB-1526FB2893F8}" destId="{E9041AA6-9DE1-A44C-AB99-A11701DA0E60}" srcOrd="0" destOrd="0" presId="urn:microsoft.com/office/officeart/2005/8/layout/venn2"/>
    <dgm:cxn modelId="{120797E9-6B5F-E744-BFD5-5DA4EDA290D5}" type="presOf" srcId="{2021C4F3-8353-8946-B5F3-7BC176ACC02D}" destId="{87B625A3-D001-B748-8233-9461B147F3A9}" srcOrd="0" destOrd="0" presId="urn:microsoft.com/office/officeart/2005/8/layout/venn2"/>
    <dgm:cxn modelId="{8AFABA4E-D04C-B94F-86F0-3D26E20ED187}" type="presOf" srcId="{2021C4F3-8353-8946-B5F3-7BC176ACC02D}" destId="{B7127ED0-D21D-9940-A8D7-F3BE1C0432C5}" srcOrd="1" destOrd="0" presId="urn:microsoft.com/office/officeart/2005/8/layout/venn2"/>
    <dgm:cxn modelId="{42E6FBBE-8891-6243-AAFD-68989E90E996}" srcId="{A74347FA-620B-DA42-A42A-CF70E756811A}" destId="{ECA272FE-A01A-9948-853E-21976DFE8243}" srcOrd="4" destOrd="0" parTransId="{7684D673-F15B-1D4C-978A-E2682D72653F}" sibTransId="{75ED4C80-9C8A-824C-AB67-5DA7665CC20F}"/>
    <dgm:cxn modelId="{F0F184B7-6B84-2145-A9F2-DF562F2843E2}" srcId="{A74347FA-620B-DA42-A42A-CF70E756811A}" destId="{2021C4F3-8353-8946-B5F3-7BC176ACC02D}" srcOrd="3" destOrd="0" parTransId="{2AF9BF8F-5691-BE49-B3B7-986E1959A62D}" sibTransId="{7EECB057-43DB-0B4C-A4F2-E17D9A8B925B}"/>
    <dgm:cxn modelId="{D585B3EF-6246-8A43-A959-D66DFA807937}" srcId="{A74347FA-620B-DA42-A42A-CF70E756811A}" destId="{6D86C1EB-D238-574F-A5AB-1526FB2893F8}" srcOrd="2" destOrd="0" parTransId="{096E17E3-2157-FE4A-8E63-CB4AD964187B}" sibTransId="{824C7A09-B0EE-A344-922E-C8686C29E46E}"/>
    <dgm:cxn modelId="{E4F44A46-FAD1-F644-80BF-E8FAA9F9815E}" type="presParOf" srcId="{D93D9995-F109-B448-B6AD-D1647C6F442A}" destId="{9D2BA450-66F1-FF48-88C4-FABC39FC1A7B}" srcOrd="0" destOrd="0" presId="urn:microsoft.com/office/officeart/2005/8/layout/venn2"/>
    <dgm:cxn modelId="{0ED28410-F992-AB48-9C17-6EED55FD6121}" type="presParOf" srcId="{9D2BA450-66F1-FF48-88C4-FABC39FC1A7B}" destId="{76F29698-A61B-FC4E-9B43-67B81E3CF715}" srcOrd="0" destOrd="0" presId="urn:microsoft.com/office/officeart/2005/8/layout/venn2"/>
    <dgm:cxn modelId="{6A3D8AC2-6F67-2249-B68F-4A251390B8A3}" type="presParOf" srcId="{9D2BA450-66F1-FF48-88C4-FABC39FC1A7B}" destId="{EACAD1E6-03A6-554D-BEFD-EF305671D716}" srcOrd="1" destOrd="0" presId="urn:microsoft.com/office/officeart/2005/8/layout/venn2"/>
    <dgm:cxn modelId="{8D1E15D6-8AB9-8149-A794-0EA65C1FE0AE}" type="presParOf" srcId="{D93D9995-F109-B448-B6AD-D1647C6F442A}" destId="{AFE0B6A5-D593-D849-A082-BB377DC65327}" srcOrd="1" destOrd="0" presId="urn:microsoft.com/office/officeart/2005/8/layout/venn2"/>
    <dgm:cxn modelId="{A844A194-0DCA-B545-BBE0-050EAB198BFF}" type="presParOf" srcId="{AFE0B6A5-D593-D849-A082-BB377DC65327}" destId="{B6C6320A-3FBB-4142-9BE5-0251400C627F}" srcOrd="0" destOrd="0" presId="urn:microsoft.com/office/officeart/2005/8/layout/venn2"/>
    <dgm:cxn modelId="{827EA82E-E7D7-F948-8C97-7AA739F5599B}" type="presParOf" srcId="{AFE0B6A5-D593-D849-A082-BB377DC65327}" destId="{0223467E-478F-314A-B34F-A5D4822FBC9A}" srcOrd="1" destOrd="0" presId="urn:microsoft.com/office/officeart/2005/8/layout/venn2"/>
    <dgm:cxn modelId="{26666104-C712-3149-B874-7FB59E600667}" type="presParOf" srcId="{D93D9995-F109-B448-B6AD-D1647C6F442A}" destId="{C35B8F98-0129-CA49-A9A7-44823EBDB9F8}" srcOrd="2" destOrd="0" presId="urn:microsoft.com/office/officeart/2005/8/layout/venn2"/>
    <dgm:cxn modelId="{4E5CBF4B-55E6-5E42-A89B-4F389EE739BB}" type="presParOf" srcId="{C35B8F98-0129-CA49-A9A7-44823EBDB9F8}" destId="{E9041AA6-9DE1-A44C-AB99-A11701DA0E60}" srcOrd="0" destOrd="0" presId="urn:microsoft.com/office/officeart/2005/8/layout/venn2"/>
    <dgm:cxn modelId="{B99DDFC1-B075-D142-90B6-5489FFD06C2D}" type="presParOf" srcId="{C35B8F98-0129-CA49-A9A7-44823EBDB9F8}" destId="{FF884115-2B92-684E-A905-03A7BA685FF7}" srcOrd="1" destOrd="0" presId="urn:microsoft.com/office/officeart/2005/8/layout/venn2"/>
    <dgm:cxn modelId="{1B44B3B4-440C-E540-9B6A-9F2FE9F16B13}" type="presParOf" srcId="{D93D9995-F109-B448-B6AD-D1647C6F442A}" destId="{40C06AF8-D6F1-F04E-8A5E-847C1F37A0DE}" srcOrd="3" destOrd="0" presId="urn:microsoft.com/office/officeart/2005/8/layout/venn2"/>
    <dgm:cxn modelId="{49215B3E-E40B-364F-89F9-AFE2E7FC48EB}" type="presParOf" srcId="{40C06AF8-D6F1-F04E-8A5E-847C1F37A0DE}" destId="{87B625A3-D001-B748-8233-9461B147F3A9}" srcOrd="0" destOrd="0" presId="urn:microsoft.com/office/officeart/2005/8/layout/venn2"/>
    <dgm:cxn modelId="{35503C4A-77DE-494C-BE5B-857CC31F5277}" type="presParOf" srcId="{40C06AF8-D6F1-F04E-8A5E-847C1F37A0DE}" destId="{B7127ED0-D21D-9940-A8D7-F3BE1C0432C5}" srcOrd="1" destOrd="0" presId="urn:microsoft.com/office/officeart/2005/8/layout/venn2"/>
    <dgm:cxn modelId="{FD2B07F2-87D9-F547-87F7-7B24E7962AD9}" type="presParOf" srcId="{D93D9995-F109-B448-B6AD-D1647C6F442A}" destId="{C9A60D59-BDF6-FF4E-A636-D1E78598D7CD}" srcOrd="4" destOrd="0" presId="urn:microsoft.com/office/officeart/2005/8/layout/venn2"/>
    <dgm:cxn modelId="{89D3E740-872E-7841-8F66-007D6E9E2792}" type="presParOf" srcId="{C9A60D59-BDF6-FF4E-A636-D1E78598D7CD}" destId="{522FD4EA-FA90-9241-8A22-2FD486FADFA9}" srcOrd="0" destOrd="0" presId="urn:microsoft.com/office/officeart/2005/8/layout/venn2"/>
    <dgm:cxn modelId="{A778610B-2FAD-AC4E-94C9-3926E63F4EE4}" type="presParOf" srcId="{C9A60D59-BDF6-FF4E-A636-D1E78598D7CD}" destId="{D2EC4D3C-ACC5-4C42-AD0E-88F6B83892B0}" srcOrd="1" destOrd="0" presId="urn:microsoft.com/office/officeart/2005/8/layout/venn2"/>
    <dgm:cxn modelId="{36B49A19-1854-354E-AECA-1332CE39F159}" type="presParOf" srcId="{D93D9995-F109-B448-B6AD-D1647C6F442A}" destId="{CF8783FF-A448-0F49-93F8-7CA6E9E71DE8}" srcOrd="5" destOrd="0" presId="urn:microsoft.com/office/officeart/2005/8/layout/venn2"/>
    <dgm:cxn modelId="{1115AEF8-910C-1047-A3D9-C7E06FB5BB55}" type="presParOf" srcId="{CF8783FF-A448-0F49-93F8-7CA6E9E71DE8}" destId="{32E0A4A5-358F-7546-B54E-0CA2D4EB1B71}" srcOrd="0" destOrd="0" presId="urn:microsoft.com/office/officeart/2005/8/layout/venn2"/>
    <dgm:cxn modelId="{29AB9CB5-272C-B64B-9D82-54F3303A330B}" type="presParOf" srcId="{CF8783FF-A448-0F49-93F8-7CA6E9E71DE8}" destId="{9254075D-1D38-6548-B840-D7F0D04976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29698-A61B-FC4E-9B43-67B81E3CF715}">
      <dsp:nvSpPr>
        <dsp:cNvPr id="0" name=""/>
        <dsp:cNvSpPr/>
      </dsp:nvSpPr>
      <dsp:spPr>
        <a:xfrm>
          <a:off x="1589839" y="0"/>
          <a:ext cx="4453169" cy="445316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smtClean="0"/>
            <a:t> </a:t>
          </a:r>
          <a:endParaRPr lang="en-US" sz="1000" u="none" kern="1200" dirty="0"/>
        </a:p>
      </dsp:txBody>
      <dsp:txXfrm>
        <a:off x="2981454" y="222658"/>
        <a:ext cx="1669938" cy="445316"/>
      </dsp:txXfrm>
    </dsp:sp>
    <dsp:sp modelId="{B6C6320A-3FBB-4142-9BE5-0251400C627F}">
      <dsp:nvSpPr>
        <dsp:cNvPr id="0" name=""/>
        <dsp:cNvSpPr/>
      </dsp:nvSpPr>
      <dsp:spPr>
        <a:xfrm>
          <a:off x="1923827" y="667975"/>
          <a:ext cx="3785193" cy="378519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02657"/>
                <a:satOff val="0"/>
                <a:lumOff val="67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02657"/>
                <a:satOff val="0"/>
                <a:lumOff val="67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02657"/>
                <a:satOff val="0"/>
                <a:lumOff val="67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smtClean="0"/>
            <a:t> </a:t>
          </a:r>
          <a:endParaRPr lang="en-US" sz="1000" u="sng" kern="1200" dirty="0"/>
        </a:p>
      </dsp:txBody>
      <dsp:txXfrm>
        <a:off x="3000241" y="885623"/>
        <a:ext cx="1632364" cy="435297"/>
      </dsp:txXfrm>
    </dsp:sp>
    <dsp:sp modelId="{E9041AA6-9DE1-A44C-AB99-A11701DA0E60}">
      <dsp:nvSpPr>
        <dsp:cNvPr id="0" name=""/>
        <dsp:cNvSpPr/>
      </dsp:nvSpPr>
      <dsp:spPr>
        <a:xfrm>
          <a:off x="2257814" y="1335950"/>
          <a:ext cx="3117218" cy="311721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205313"/>
                <a:satOff val="0"/>
                <a:lumOff val="13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05313"/>
                <a:satOff val="0"/>
                <a:lumOff val="13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05313"/>
                <a:satOff val="0"/>
                <a:lumOff val="13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smtClean="0"/>
            <a:t> </a:t>
          </a:r>
          <a:endParaRPr lang="en-US" sz="1000" u="none" kern="1200" dirty="0"/>
        </a:p>
      </dsp:txBody>
      <dsp:txXfrm>
        <a:off x="3009843" y="1551038"/>
        <a:ext cx="1613160" cy="430176"/>
      </dsp:txXfrm>
    </dsp:sp>
    <dsp:sp modelId="{87B625A3-D001-B748-8233-9461B147F3A9}">
      <dsp:nvSpPr>
        <dsp:cNvPr id="0" name=""/>
        <dsp:cNvSpPr/>
      </dsp:nvSpPr>
      <dsp:spPr>
        <a:xfrm>
          <a:off x="2591802" y="2003926"/>
          <a:ext cx="2449242" cy="244924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307970"/>
                <a:satOff val="0"/>
                <a:lumOff val="20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07970"/>
                <a:satOff val="0"/>
                <a:lumOff val="20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07970"/>
                <a:satOff val="0"/>
                <a:lumOff val="20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smtClean="0"/>
            <a:t> </a:t>
          </a:r>
          <a:endParaRPr lang="en-US" sz="1000" u="sng" kern="1200" dirty="0"/>
        </a:p>
      </dsp:txBody>
      <dsp:txXfrm>
        <a:off x="3155128" y="2224357"/>
        <a:ext cx="1322591" cy="440863"/>
      </dsp:txXfrm>
    </dsp:sp>
    <dsp:sp modelId="{522FD4EA-FA90-9241-8A22-2FD486FADFA9}">
      <dsp:nvSpPr>
        <dsp:cNvPr id="0" name=""/>
        <dsp:cNvSpPr/>
      </dsp:nvSpPr>
      <dsp:spPr>
        <a:xfrm>
          <a:off x="2925790" y="2671901"/>
          <a:ext cx="1781267" cy="178126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410626"/>
                <a:satOff val="0"/>
                <a:lumOff val="27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410626"/>
                <a:satOff val="0"/>
                <a:lumOff val="27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410626"/>
                <a:satOff val="0"/>
                <a:lumOff val="27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 </a:t>
          </a:r>
          <a:endParaRPr lang="en-US" sz="1000" kern="1200" dirty="0"/>
        </a:p>
      </dsp:txBody>
      <dsp:txXfrm>
        <a:off x="3237512" y="2894559"/>
        <a:ext cx="1157823" cy="445316"/>
      </dsp:txXfrm>
    </dsp:sp>
    <dsp:sp modelId="{32E0A4A5-358F-7546-B54E-0CA2D4EB1B71}">
      <dsp:nvSpPr>
        <dsp:cNvPr id="0" name=""/>
        <dsp:cNvSpPr/>
      </dsp:nvSpPr>
      <dsp:spPr>
        <a:xfrm>
          <a:off x="3259777" y="3339876"/>
          <a:ext cx="1113292" cy="111329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 </a:t>
          </a:r>
          <a:endParaRPr lang="en-US" sz="1000" kern="1200" dirty="0"/>
        </a:p>
      </dsp:txBody>
      <dsp:txXfrm>
        <a:off x="3422815" y="3618199"/>
        <a:ext cx="787216" cy="55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F206-B792-4BC0-835B-D1505404333A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FA14-488B-40C0-8E6D-A155E4661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DC51-7CCF-439F-9CD4-644558F6825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0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DC51-7CCF-439F-9CD4-644558F6825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D586197-843F-4D42-ABE3-C09F4204AA73}" type="slidenum">
              <a:rPr lang="ro-RO" smtClean="0">
                <a:solidFill>
                  <a:prstClr val="black"/>
                </a:solidFill>
              </a:rPr>
              <a:pPr eaLnBrk="1" hangingPunct="1"/>
              <a:t>18</a:t>
            </a:fld>
            <a:endParaRPr lang="ro-R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0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78E07094-882C-4747-9DCF-DF30A4A42133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9090" name="Text Box 2"/>
          <p:cNvSpPr>
            <a:spLocks noGrp="1" noChangeArrowheads="1"/>
          </p:cNvSpPr>
          <p:nvPr>
            <p:ph type="body"/>
          </p:nvPr>
        </p:nvSpPr>
        <p:spPr>
          <a:xfrm>
            <a:off x="730250" y="4554538"/>
            <a:ext cx="5837238" cy="44069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2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4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3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87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7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90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646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46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60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283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12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05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925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84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87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6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10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9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04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444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306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6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38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180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5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58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34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987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2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4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584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299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5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65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461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379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91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229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105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4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496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8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761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396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39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886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98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4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240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663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572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103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29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13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86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781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951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71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438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36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178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14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39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422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706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32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992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2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263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7886700" cy="83162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8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958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6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80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5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65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267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958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168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43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07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187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21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46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868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29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80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77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96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1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19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484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47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890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464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82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8557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185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52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657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4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5804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8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27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972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467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142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214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077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7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81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307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522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1228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489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638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398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7646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45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2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7112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1309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3237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819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93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651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81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451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0278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9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82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88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9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8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95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31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54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2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9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15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0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4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1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9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3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44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6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08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4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9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81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54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7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1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43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20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9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0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9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40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16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0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03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61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3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7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6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5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18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59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547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20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139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68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788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543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3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64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5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44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4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35.xml"/><Relationship Id="rId63" Type="http://schemas.openxmlformats.org/officeDocument/2006/relationships/slideLayout" Target="../slideLayouts/slideLayout77.xml"/><Relationship Id="rId159" Type="http://schemas.openxmlformats.org/officeDocument/2006/relationships/slideLayout" Target="../slideLayouts/slideLayout173.xml"/><Relationship Id="rId170" Type="http://schemas.openxmlformats.org/officeDocument/2006/relationships/slideLayout" Target="../slideLayouts/slideLayout184.xml"/><Relationship Id="rId226" Type="http://schemas.openxmlformats.org/officeDocument/2006/relationships/slideLayout" Target="../slideLayouts/slideLayout240.xml"/><Relationship Id="rId268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46.xml"/><Relationship Id="rId74" Type="http://schemas.openxmlformats.org/officeDocument/2006/relationships/slideLayout" Target="../slideLayouts/slideLayout88.xml"/><Relationship Id="rId128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9.xml"/><Relationship Id="rId95" Type="http://schemas.openxmlformats.org/officeDocument/2006/relationships/slideLayout" Target="../slideLayouts/slideLayout109.xml"/><Relationship Id="rId160" Type="http://schemas.openxmlformats.org/officeDocument/2006/relationships/slideLayout" Target="../slideLayouts/slideLayout174.xml"/><Relationship Id="rId181" Type="http://schemas.openxmlformats.org/officeDocument/2006/relationships/slideLayout" Target="../slideLayouts/slideLayout195.xml"/><Relationship Id="rId216" Type="http://schemas.openxmlformats.org/officeDocument/2006/relationships/slideLayout" Target="../slideLayouts/slideLayout230.xml"/><Relationship Id="rId237" Type="http://schemas.openxmlformats.org/officeDocument/2006/relationships/slideLayout" Target="../slideLayouts/slideLayout251.xml"/><Relationship Id="rId258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78.xml"/><Relationship Id="rId118" Type="http://schemas.openxmlformats.org/officeDocument/2006/relationships/slideLayout" Target="../slideLayouts/slideLayout132.xml"/><Relationship Id="rId139" Type="http://schemas.openxmlformats.org/officeDocument/2006/relationships/slideLayout" Target="../slideLayouts/slideLayout153.xml"/><Relationship Id="rId85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4.xml"/><Relationship Id="rId171" Type="http://schemas.openxmlformats.org/officeDocument/2006/relationships/slideLayout" Target="../slideLayouts/slideLayout185.xml"/><Relationship Id="rId192" Type="http://schemas.openxmlformats.org/officeDocument/2006/relationships/slideLayout" Target="../slideLayouts/slideLayout206.xml"/><Relationship Id="rId206" Type="http://schemas.openxmlformats.org/officeDocument/2006/relationships/slideLayout" Target="../slideLayouts/slideLayout220.xml"/><Relationship Id="rId227" Type="http://schemas.openxmlformats.org/officeDocument/2006/relationships/slideLayout" Target="../slideLayouts/slideLayout241.xml"/><Relationship Id="rId248" Type="http://schemas.openxmlformats.org/officeDocument/2006/relationships/slideLayout" Target="../slideLayouts/slideLayout262.xml"/><Relationship Id="rId269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47.xml"/><Relationship Id="rId108" Type="http://schemas.openxmlformats.org/officeDocument/2006/relationships/slideLayout" Target="../slideLayouts/slideLayout122.xml"/><Relationship Id="rId129" Type="http://schemas.openxmlformats.org/officeDocument/2006/relationships/slideLayout" Target="../slideLayouts/slideLayout143.xml"/><Relationship Id="rId54" Type="http://schemas.openxmlformats.org/officeDocument/2006/relationships/slideLayout" Target="../slideLayouts/slideLayout68.xml"/><Relationship Id="rId75" Type="http://schemas.openxmlformats.org/officeDocument/2006/relationships/slideLayout" Target="../slideLayouts/slideLayout89.xml"/><Relationship Id="rId96" Type="http://schemas.openxmlformats.org/officeDocument/2006/relationships/slideLayout" Target="../slideLayouts/slideLayout110.xml"/><Relationship Id="rId140" Type="http://schemas.openxmlformats.org/officeDocument/2006/relationships/slideLayout" Target="../slideLayouts/slideLayout154.xml"/><Relationship Id="rId161" Type="http://schemas.openxmlformats.org/officeDocument/2006/relationships/slideLayout" Target="../slideLayouts/slideLayout175.xml"/><Relationship Id="rId182" Type="http://schemas.openxmlformats.org/officeDocument/2006/relationships/slideLayout" Target="../slideLayouts/slideLayout196.xml"/><Relationship Id="rId217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0.xml"/><Relationship Id="rId238" Type="http://schemas.openxmlformats.org/officeDocument/2006/relationships/slideLayout" Target="../slideLayouts/slideLayout252.xml"/><Relationship Id="rId259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37.xml"/><Relationship Id="rId119" Type="http://schemas.openxmlformats.org/officeDocument/2006/relationships/slideLayout" Target="../slideLayouts/slideLayout133.xml"/><Relationship Id="rId270" Type="http://schemas.openxmlformats.org/officeDocument/2006/relationships/theme" Target="../theme/theme2.xml"/><Relationship Id="rId44" Type="http://schemas.openxmlformats.org/officeDocument/2006/relationships/slideLayout" Target="../slideLayouts/slideLayout58.xml"/><Relationship Id="rId65" Type="http://schemas.openxmlformats.org/officeDocument/2006/relationships/slideLayout" Target="../slideLayouts/slideLayout79.xml"/><Relationship Id="rId86" Type="http://schemas.openxmlformats.org/officeDocument/2006/relationships/slideLayout" Target="../slideLayouts/slideLayout100.xml"/><Relationship Id="rId130" Type="http://schemas.openxmlformats.org/officeDocument/2006/relationships/slideLayout" Target="../slideLayouts/slideLayout144.xml"/><Relationship Id="rId151" Type="http://schemas.openxmlformats.org/officeDocument/2006/relationships/slideLayout" Target="../slideLayouts/slideLayout165.xml"/><Relationship Id="rId172" Type="http://schemas.openxmlformats.org/officeDocument/2006/relationships/slideLayout" Target="../slideLayouts/slideLayout186.xml"/><Relationship Id="rId193" Type="http://schemas.openxmlformats.org/officeDocument/2006/relationships/slideLayout" Target="../slideLayouts/slideLayout207.xml"/><Relationship Id="rId207" Type="http://schemas.openxmlformats.org/officeDocument/2006/relationships/slideLayout" Target="../slideLayouts/slideLayout221.xml"/><Relationship Id="rId228" Type="http://schemas.openxmlformats.org/officeDocument/2006/relationships/slideLayout" Target="../slideLayouts/slideLayout242.xml"/><Relationship Id="rId249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7.xml"/><Relationship Id="rId109" Type="http://schemas.openxmlformats.org/officeDocument/2006/relationships/slideLayout" Target="../slideLayouts/slideLayout123.xml"/><Relationship Id="rId260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48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97" Type="http://schemas.openxmlformats.org/officeDocument/2006/relationships/slideLayout" Target="../slideLayouts/slideLayout111.xml"/><Relationship Id="rId120" Type="http://schemas.openxmlformats.org/officeDocument/2006/relationships/slideLayout" Target="../slideLayouts/slideLayout134.xml"/><Relationship Id="rId14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21.xml"/><Relationship Id="rId162" Type="http://schemas.openxmlformats.org/officeDocument/2006/relationships/slideLayout" Target="../slideLayouts/slideLayout176.xml"/><Relationship Id="rId183" Type="http://schemas.openxmlformats.org/officeDocument/2006/relationships/slideLayout" Target="../slideLayouts/slideLayout197.xml"/><Relationship Id="rId218" Type="http://schemas.openxmlformats.org/officeDocument/2006/relationships/slideLayout" Target="../slideLayouts/slideLayout232.xml"/><Relationship Id="rId239" Type="http://schemas.openxmlformats.org/officeDocument/2006/relationships/slideLayout" Target="../slideLayouts/slideLayout253.xml"/><Relationship Id="rId250" Type="http://schemas.openxmlformats.org/officeDocument/2006/relationships/slideLayout" Target="../slideLayouts/slideLayout264.xml"/><Relationship Id="rId271" Type="http://schemas.openxmlformats.org/officeDocument/2006/relationships/image" Target="../media/image1.jpeg"/><Relationship Id="rId24" Type="http://schemas.openxmlformats.org/officeDocument/2006/relationships/slideLayout" Target="../slideLayouts/slideLayout38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slideLayout" Target="../slideLayouts/slideLayout101.xml"/><Relationship Id="rId110" Type="http://schemas.openxmlformats.org/officeDocument/2006/relationships/slideLayout" Target="../slideLayouts/slideLayout124.xml"/><Relationship Id="rId131" Type="http://schemas.openxmlformats.org/officeDocument/2006/relationships/slideLayout" Target="../slideLayouts/slideLayout145.xml"/><Relationship Id="rId152" Type="http://schemas.openxmlformats.org/officeDocument/2006/relationships/slideLayout" Target="../slideLayouts/slideLayout166.xml"/><Relationship Id="rId173" Type="http://schemas.openxmlformats.org/officeDocument/2006/relationships/slideLayout" Target="../slideLayouts/slideLayout187.xml"/><Relationship Id="rId194" Type="http://schemas.openxmlformats.org/officeDocument/2006/relationships/slideLayout" Target="../slideLayouts/slideLayout208.xml"/><Relationship Id="rId208" Type="http://schemas.openxmlformats.org/officeDocument/2006/relationships/slideLayout" Target="../slideLayouts/slideLayout222.xml"/><Relationship Id="rId229" Type="http://schemas.openxmlformats.org/officeDocument/2006/relationships/slideLayout" Target="../slideLayouts/slideLayout243.xml"/><Relationship Id="rId240" Type="http://schemas.openxmlformats.org/officeDocument/2006/relationships/slideLayout" Target="../slideLayouts/slideLayout254.xml"/><Relationship Id="rId261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.xml"/><Relationship Id="rId35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70.xml"/><Relationship Id="rId77" Type="http://schemas.openxmlformats.org/officeDocument/2006/relationships/slideLayout" Target="../slideLayouts/slideLayout91.xml"/><Relationship Id="rId100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22.xml"/><Relationship Id="rId98" Type="http://schemas.openxmlformats.org/officeDocument/2006/relationships/slideLayout" Target="../slideLayouts/slideLayout112.xml"/><Relationship Id="rId121" Type="http://schemas.openxmlformats.org/officeDocument/2006/relationships/slideLayout" Target="../slideLayouts/slideLayout135.xml"/><Relationship Id="rId142" Type="http://schemas.openxmlformats.org/officeDocument/2006/relationships/slideLayout" Target="../slideLayouts/slideLayout156.xml"/><Relationship Id="rId163" Type="http://schemas.openxmlformats.org/officeDocument/2006/relationships/slideLayout" Target="../slideLayouts/slideLayout177.xml"/><Relationship Id="rId184" Type="http://schemas.openxmlformats.org/officeDocument/2006/relationships/slideLayout" Target="../slideLayouts/slideLayout198.xml"/><Relationship Id="rId219" Type="http://schemas.openxmlformats.org/officeDocument/2006/relationships/slideLayout" Target="../slideLayouts/slideLayout233.xml"/><Relationship Id="rId230" Type="http://schemas.openxmlformats.org/officeDocument/2006/relationships/slideLayout" Target="../slideLayouts/slideLayout244.xml"/><Relationship Id="rId251" Type="http://schemas.openxmlformats.org/officeDocument/2006/relationships/slideLayout" Target="../slideLayouts/slideLayout265.xml"/><Relationship Id="rId25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60.xml"/><Relationship Id="rId67" Type="http://schemas.openxmlformats.org/officeDocument/2006/relationships/slideLayout" Target="../slideLayouts/slideLayout81.xml"/><Relationship Id="rId272" Type="http://schemas.openxmlformats.org/officeDocument/2006/relationships/image" Target="../media/image2.png"/><Relationship Id="rId88" Type="http://schemas.openxmlformats.org/officeDocument/2006/relationships/slideLayout" Target="../slideLayouts/slideLayout102.xml"/><Relationship Id="rId111" Type="http://schemas.openxmlformats.org/officeDocument/2006/relationships/slideLayout" Target="../slideLayouts/slideLayout125.xml"/><Relationship Id="rId132" Type="http://schemas.openxmlformats.org/officeDocument/2006/relationships/slideLayout" Target="../slideLayouts/slideLayout146.xml"/><Relationship Id="rId153" Type="http://schemas.openxmlformats.org/officeDocument/2006/relationships/slideLayout" Target="../slideLayouts/slideLayout167.xml"/><Relationship Id="rId174" Type="http://schemas.openxmlformats.org/officeDocument/2006/relationships/slideLayout" Target="../slideLayouts/slideLayout188.xml"/><Relationship Id="rId195" Type="http://schemas.openxmlformats.org/officeDocument/2006/relationships/slideLayout" Target="../slideLayouts/slideLayout209.xml"/><Relationship Id="rId209" Type="http://schemas.openxmlformats.org/officeDocument/2006/relationships/slideLayout" Target="../slideLayouts/slideLayout223.xml"/><Relationship Id="rId220" Type="http://schemas.openxmlformats.org/officeDocument/2006/relationships/slideLayout" Target="../slideLayouts/slideLayout234.xml"/><Relationship Id="rId241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71.xml"/><Relationship Id="rId262" Type="http://schemas.openxmlformats.org/officeDocument/2006/relationships/slideLayout" Target="../slideLayouts/slideLayout276.xml"/><Relationship Id="rId78" Type="http://schemas.openxmlformats.org/officeDocument/2006/relationships/slideLayout" Target="../slideLayouts/slideLayout92.xml"/><Relationship Id="rId99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5.xml"/><Relationship Id="rId122" Type="http://schemas.openxmlformats.org/officeDocument/2006/relationships/slideLayout" Target="../slideLayouts/slideLayout136.xml"/><Relationship Id="rId143" Type="http://schemas.openxmlformats.org/officeDocument/2006/relationships/slideLayout" Target="../slideLayouts/slideLayout157.xml"/><Relationship Id="rId164" Type="http://schemas.openxmlformats.org/officeDocument/2006/relationships/slideLayout" Target="../slideLayouts/slideLayout178.xml"/><Relationship Id="rId185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3.xml"/><Relationship Id="rId210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40.xml"/><Relationship Id="rId231" Type="http://schemas.openxmlformats.org/officeDocument/2006/relationships/slideLayout" Target="../slideLayouts/slideLayout245.xml"/><Relationship Id="rId252" Type="http://schemas.openxmlformats.org/officeDocument/2006/relationships/slideLayout" Target="../slideLayouts/slideLayout266.xml"/><Relationship Id="rId273" Type="http://schemas.openxmlformats.org/officeDocument/2006/relationships/image" Target="../media/image3.png"/><Relationship Id="rId47" Type="http://schemas.openxmlformats.org/officeDocument/2006/relationships/slideLayout" Target="../slideLayouts/slideLayout61.xml"/><Relationship Id="rId68" Type="http://schemas.openxmlformats.org/officeDocument/2006/relationships/slideLayout" Target="../slideLayouts/slideLayout82.xml"/><Relationship Id="rId89" Type="http://schemas.openxmlformats.org/officeDocument/2006/relationships/slideLayout" Target="../slideLayouts/slideLayout103.xml"/><Relationship Id="rId112" Type="http://schemas.openxmlformats.org/officeDocument/2006/relationships/slideLayout" Target="../slideLayouts/slideLayout126.xml"/><Relationship Id="rId133" Type="http://schemas.openxmlformats.org/officeDocument/2006/relationships/slideLayout" Target="../slideLayouts/slideLayout147.xml"/><Relationship Id="rId154" Type="http://schemas.openxmlformats.org/officeDocument/2006/relationships/slideLayout" Target="../slideLayouts/slideLayout168.xml"/><Relationship Id="rId175" Type="http://schemas.openxmlformats.org/officeDocument/2006/relationships/slideLayout" Target="../slideLayouts/slideLayout189.xml"/><Relationship Id="rId196" Type="http://schemas.openxmlformats.org/officeDocument/2006/relationships/slideLayout" Target="../slideLayouts/slideLayout210.xml"/><Relationship Id="rId200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30.xml"/><Relationship Id="rId221" Type="http://schemas.openxmlformats.org/officeDocument/2006/relationships/slideLayout" Target="../slideLayouts/slideLayout235.xml"/><Relationship Id="rId242" Type="http://schemas.openxmlformats.org/officeDocument/2006/relationships/slideLayout" Target="../slideLayouts/slideLayout256.xml"/><Relationship Id="rId263" Type="http://schemas.openxmlformats.org/officeDocument/2006/relationships/slideLayout" Target="../slideLayouts/slideLayout277.xml"/><Relationship Id="rId37" Type="http://schemas.openxmlformats.org/officeDocument/2006/relationships/slideLayout" Target="../slideLayouts/slideLayout51.xml"/><Relationship Id="rId58" Type="http://schemas.openxmlformats.org/officeDocument/2006/relationships/slideLayout" Target="../slideLayouts/slideLayout72.xml"/><Relationship Id="rId79" Type="http://schemas.openxmlformats.org/officeDocument/2006/relationships/slideLayout" Target="../slideLayouts/slideLayout93.xml"/><Relationship Id="rId102" Type="http://schemas.openxmlformats.org/officeDocument/2006/relationships/slideLayout" Target="../slideLayouts/slideLayout116.xml"/><Relationship Id="rId123" Type="http://schemas.openxmlformats.org/officeDocument/2006/relationships/slideLayout" Target="../slideLayouts/slideLayout137.xml"/><Relationship Id="rId144" Type="http://schemas.openxmlformats.org/officeDocument/2006/relationships/slideLayout" Target="../slideLayouts/slideLayout158.xml"/><Relationship Id="rId90" Type="http://schemas.openxmlformats.org/officeDocument/2006/relationships/slideLayout" Target="../slideLayouts/slideLayout104.xml"/><Relationship Id="rId165" Type="http://schemas.openxmlformats.org/officeDocument/2006/relationships/slideLayout" Target="../slideLayouts/slideLayout179.xml"/><Relationship Id="rId186" Type="http://schemas.openxmlformats.org/officeDocument/2006/relationships/slideLayout" Target="../slideLayouts/slideLayout200.xml"/><Relationship Id="rId211" Type="http://schemas.openxmlformats.org/officeDocument/2006/relationships/slideLayout" Target="../slideLayouts/slideLayout225.xml"/><Relationship Id="rId232" Type="http://schemas.openxmlformats.org/officeDocument/2006/relationships/slideLayout" Target="../slideLayouts/slideLayout246.xml"/><Relationship Id="rId253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41.xml"/><Relationship Id="rId48" Type="http://schemas.openxmlformats.org/officeDocument/2006/relationships/slideLayout" Target="../slideLayouts/slideLayout62.xml"/><Relationship Id="rId69" Type="http://schemas.openxmlformats.org/officeDocument/2006/relationships/slideLayout" Target="../slideLayouts/slideLayout83.xml"/><Relationship Id="rId113" Type="http://schemas.openxmlformats.org/officeDocument/2006/relationships/slideLayout" Target="../slideLayouts/slideLayout127.xml"/><Relationship Id="rId134" Type="http://schemas.openxmlformats.org/officeDocument/2006/relationships/slideLayout" Target="../slideLayouts/slideLayout148.xml"/><Relationship Id="rId80" Type="http://schemas.openxmlformats.org/officeDocument/2006/relationships/slideLayout" Target="../slideLayouts/slideLayout94.xml"/><Relationship Id="rId155" Type="http://schemas.openxmlformats.org/officeDocument/2006/relationships/slideLayout" Target="../slideLayouts/slideLayout169.xml"/><Relationship Id="rId176" Type="http://schemas.openxmlformats.org/officeDocument/2006/relationships/slideLayout" Target="../slideLayouts/slideLayout190.xml"/><Relationship Id="rId197" Type="http://schemas.openxmlformats.org/officeDocument/2006/relationships/slideLayout" Target="../slideLayouts/slideLayout211.xml"/><Relationship Id="rId201" Type="http://schemas.openxmlformats.org/officeDocument/2006/relationships/slideLayout" Target="../slideLayouts/slideLayout215.xml"/><Relationship Id="rId222" Type="http://schemas.openxmlformats.org/officeDocument/2006/relationships/slideLayout" Target="../slideLayouts/slideLayout236.xml"/><Relationship Id="rId243" Type="http://schemas.openxmlformats.org/officeDocument/2006/relationships/slideLayout" Target="../slideLayouts/slideLayout257.xml"/><Relationship Id="rId264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31.xml"/><Relationship Id="rId38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73.xml"/><Relationship Id="rId103" Type="http://schemas.openxmlformats.org/officeDocument/2006/relationships/slideLayout" Target="../slideLayouts/slideLayout117.xml"/><Relationship Id="rId124" Type="http://schemas.openxmlformats.org/officeDocument/2006/relationships/slideLayout" Target="../slideLayouts/slideLayout138.xml"/><Relationship Id="rId70" Type="http://schemas.openxmlformats.org/officeDocument/2006/relationships/slideLayout" Target="../slideLayouts/slideLayout84.xml"/><Relationship Id="rId91" Type="http://schemas.openxmlformats.org/officeDocument/2006/relationships/slideLayout" Target="../slideLayouts/slideLayout105.xml"/><Relationship Id="rId145" Type="http://schemas.openxmlformats.org/officeDocument/2006/relationships/slideLayout" Target="../slideLayouts/slideLayout159.xml"/><Relationship Id="rId166" Type="http://schemas.openxmlformats.org/officeDocument/2006/relationships/slideLayout" Target="../slideLayouts/slideLayout180.xml"/><Relationship Id="rId187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5.xml"/><Relationship Id="rId212" Type="http://schemas.openxmlformats.org/officeDocument/2006/relationships/slideLayout" Target="../slideLayouts/slideLayout226.xml"/><Relationship Id="rId233" Type="http://schemas.openxmlformats.org/officeDocument/2006/relationships/slideLayout" Target="../slideLayouts/slideLayout247.xml"/><Relationship Id="rId254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63.xml"/><Relationship Id="rId114" Type="http://schemas.openxmlformats.org/officeDocument/2006/relationships/slideLayout" Target="../slideLayouts/slideLayout128.xml"/><Relationship Id="rId60" Type="http://schemas.openxmlformats.org/officeDocument/2006/relationships/slideLayout" Target="../slideLayouts/slideLayout74.xml"/><Relationship Id="rId81" Type="http://schemas.openxmlformats.org/officeDocument/2006/relationships/slideLayout" Target="../slideLayouts/slideLayout95.xml"/><Relationship Id="rId135" Type="http://schemas.openxmlformats.org/officeDocument/2006/relationships/slideLayout" Target="../slideLayouts/slideLayout149.xml"/><Relationship Id="rId156" Type="http://schemas.openxmlformats.org/officeDocument/2006/relationships/slideLayout" Target="../slideLayouts/slideLayout170.xml"/><Relationship Id="rId177" Type="http://schemas.openxmlformats.org/officeDocument/2006/relationships/slideLayout" Target="../slideLayouts/slideLayout191.xml"/><Relationship Id="rId198" Type="http://schemas.openxmlformats.org/officeDocument/2006/relationships/slideLayout" Target="../slideLayouts/slideLayout212.xml"/><Relationship Id="rId202" Type="http://schemas.openxmlformats.org/officeDocument/2006/relationships/slideLayout" Target="../slideLayouts/slideLayout216.xml"/><Relationship Id="rId223" Type="http://schemas.openxmlformats.org/officeDocument/2006/relationships/slideLayout" Target="../slideLayouts/slideLayout237.xml"/><Relationship Id="rId244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265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64.xml"/><Relationship Id="rId104" Type="http://schemas.openxmlformats.org/officeDocument/2006/relationships/slideLayout" Target="../slideLayouts/slideLayout118.xml"/><Relationship Id="rId125" Type="http://schemas.openxmlformats.org/officeDocument/2006/relationships/slideLayout" Target="../slideLayouts/slideLayout139.xml"/><Relationship Id="rId146" Type="http://schemas.openxmlformats.org/officeDocument/2006/relationships/slideLayout" Target="../slideLayouts/slideLayout160.xml"/><Relationship Id="rId167" Type="http://schemas.openxmlformats.org/officeDocument/2006/relationships/slideLayout" Target="../slideLayouts/slideLayout181.xml"/><Relationship Id="rId188" Type="http://schemas.openxmlformats.org/officeDocument/2006/relationships/slideLayout" Target="../slideLayouts/slideLayout202.xml"/><Relationship Id="rId71" Type="http://schemas.openxmlformats.org/officeDocument/2006/relationships/slideLayout" Target="../slideLayouts/slideLayout85.xml"/><Relationship Id="rId92" Type="http://schemas.openxmlformats.org/officeDocument/2006/relationships/slideLayout" Target="../slideLayouts/slideLayout106.xml"/><Relationship Id="rId213" Type="http://schemas.openxmlformats.org/officeDocument/2006/relationships/slideLayout" Target="../slideLayouts/slideLayout227.xml"/><Relationship Id="rId234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55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54.xml"/><Relationship Id="rId115" Type="http://schemas.openxmlformats.org/officeDocument/2006/relationships/slideLayout" Target="../slideLayouts/slideLayout129.xml"/><Relationship Id="rId136" Type="http://schemas.openxmlformats.org/officeDocument/2006/relationships/slideLayout" Target="../slideLayouts/slideLayout150.xml"/><Relationship Id="rId157" Type="http://schemas.openxmlformats.org/officeDocument/2006/relationships/slideLayout" Target="../slideLayouts/slideLayout171.xml"/><Relationship Id="rId178" Type="http://schemas.openxmlformats.org/officeDocument/2006/relationships/slideLayout" Target="../slideLayouts/slideLayout192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9" Type="http://schemas.openxmlformats.org/officeDocument/2006/relationships/slideLayout" Target="../slideLayouts/slideLayout213.xml"/><Relationship Id="rId203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33.xml"/><Relationship Id="rId224" Type="http://schemas.openxmlformats.org/officeDocument/2006/relationships/slideLayout" Target="../slideLayouts/slideLayout238.xml"/><Relationship Id="rId245" Type="http://schemas.openxmlformats.org/officeDocument/2006/relationships/slideLayout" Target="../slideLayouts/slideLayout259.xml"/><Relationship Id="rId266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44.xml"/><Relationship Id="rId105" Type="http://schemas.openxmlformats.org/officeDocument/2006/relationships/slideLayout" Target="../slideLayouts/slideLayout119.xml"/><Relationship Id="rId126" Type="http://schemas.openxmlformats.org/officeDocument/2006/relationships/slideLayout" Target="../slideLayouts/slideLayout140.xml"/><Relationship Id="rId147" Type="http://schemas.openxmlformats.org/officeDocument/2006/relationships/slideLayout" Target="../slideLayouts/slideLayout161.xml"/><Relationship Id="rId16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93" Type="http://schemas.openxmlformats.org/officeDocument/2006/relationships/slideLayout" Target="../slideLayouts/slideLayout107.xml"/><Relationship Id="rId189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7.xml"/><Relationship Id="rId214" Type="http://schemas.openxmlformats.org/officeDocument/2006/relationships/slideLayout" Target="../slideLayouts/slideLayout228.xml"/><Relationship Id="rId235" Type="http://schemas.openxmlformats.org/officeDocument/2006/relationships/slideLayout" Target="../slideLayouts/slideLayout249.xml"/><Relationship Id="rId256" Type="http://schemas.openxmlformats.org/officeDocument/2006/relationships/slideLayout" Target="../slideLayouts/slideLayout270.xml"/><Relationship Id="rId116" Type="http://schemas.openxmlformats.org/officeDocument/2006/relationships/slideLayout" Target="../slideLayouts/slideLayout130.xml"/><Relationship Id="rId137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76.xml"/><Relationship Id="rId83" Type="http://schemas.openxmlformats.org/officeDocument/2006/relationships/slideLayout" Target="../slideLayouts/slideLayout97.xml"/><Relationship Id="rId179" Type="http://schemas.openxmlformats.org/officeDocument/2006/relationships/slideLayout" Target="../slideLayouts/slideLayout193.xml"/><Relationship Id="rId190" Type="http://schemas.openxmlformats.org/officeDocument/2006/relationships/slideLayout" Target="../slideLayouts/slideLayout204.xml"/><Relationship Id="rId204" Type="http://schemas.openxmlformats.org/officeDocument/2006/relationships/slideLayout" Target="../slideLayouts/slideLayout218.xml"/><Relationship Id="rId225" Type="http://schemas.openxmlformats.org/officeDocument/2006/relationships/slideLayout" Target="../slideLayouts/slideLayout239.xml"/><Relationship Id="rId246" Type="http://schemas.openxmlformats.org/officeDocument/2006/relationships/slideLayout" Target="../slideLayouts/slideLayout260.xml"/><Relationship Id="rId267" Type="http://schemas.openxmlformats.org/officeDocument/2006/relationships/slideLayout" Target="../slideLayouts/slideLayout281.xml"/><Relationship Id="rId106" Type="http://schemas.openxmlformats.org/officeDocument/2006/relationships/slideLayout" Target="../slideLayouts/slideLayout120.xml"/><Relationship Id="rId127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66.xml"/><Relationship Id="rId73" Type="http://schemas.openxmlformats.org/officeDocument/2006/relationships/slideLayout" Target="../slideLayouts/slideLayout87.xml"/><Relationship Id="rId94" Type="http://schemas.openxmlformats.org/officeDocument/2006/relationships/slideLayout" Target="../slideLayouts/slideLayout108.xml"/><Relationship Id="rId148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.xml"/><Relationship Id="rId180" Type="http://schemas.openxmlformats.org/officeDocument/2006/relationships/slideLayout" Target="../slideLayouts/slideLayout194.xml"/><Relationship Id="rId215" Type="http://schemas.openxmlformats.org/officeDocument/2006/relationships/slideLayout" Target="../slideLayouts/slideLayout229.xml"/><Relationship Id="rId236" Type="http://schemas.openxmlformats.org/officeDocument/2006/relationships/slideLayout" Target="../slideLayouts/slideLayout250.xml"/><Relationship Id="rId257" Type="http://schemas.openxmlformats.org/officeDocument/2006/relationships/slideLayout" Target="../slideLayouts/slideLayout271.xml"/><Relationship Id="rId42" Type="http://schemas.openxmlformats.org/officeDocument/2006/relationships/slideLayout" Target="../slideLayouts/slideLayout56.xml"/><Relationship Id="rId84" Type="http://schemas.openxmlformats.org/officeDocument/2006/relationships/slideLayout" Target="../slideLayouts/slideLayout98.xml"/><Relationship Id="rId138" Type="http://schemas.openxmlformats.org/officeDocument/2006/relationships/slideLayout" Target="../slideLayouts/slideLayout152.xml"/><Relationship Id="rId191" Type="http://schemas.openxmlformats.org/officeDocument/2006/relationships/slideLayout" Target="../slideLayouts/slideLayout205.xml"/><Relationship Id="rId205" Type="http://schemas.openxmlformats.org/officeDocument/2006/relationships/slideLayout" Target="../slideLayouts/slideLayout219.xml"/><Relationship Id="rId247" Type="http://schemas.openxmlformats.org/officeDocument/2006/relationships/slideLayout" Target="../slideLayouts/slideLayout261.xml"/><Relationship Id="rId107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25.xml"/><Relationship Id="rId53" Type="http://schemas.openxmlformats.org/officeDocument/2006/relationships/slideLayout" Target="../slideLayouts/slideLayout67.xml"/><Relationship Id="rId149" Type="http://schemas.openxmlformats.org/officeDocument/2006/relationships/slideLayout" Target="../slideLayouts/slideLayout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00" b="81382"/>
          <a:stretch/>
        </p:blipFill>
        <p:spPr>
          <a:xfrm>
            <a:off x="0" y="44624"/>
            <a:ext cx="8748464" cy="9001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60647"/>
            <a:ext cx="91440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63" r:id="rId12"/>
    <p:sldLayoutId id="2147483687" r:id="rId13"/>
    <p:sldLayoutId id="214748367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96863"/>
            <a:ext cx="7488832" cy="89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6BE7-3DDB-4459-B6E9-CFC043AC1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6D2-4D9F-41BF-ADA2-7232D23506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22724" r="13894" b="20249"/>
          <a:stretch/>
        </p:blipFill>
        <p:spPr>
          <a:xfrm>
            <a:off x="323528" y="5991073"/>
            <a:ext cx="1296144" cy="730554"/>
          </a:xfrm>
          <a:prstGeom prst="rect">
            <a:avLst/>
          </a:prstGeom>
        </p:spPr>
      </p:pic>
      <p:pic>
        <p:nvPicPr>
          <p:cNvPr id="10" name="Picture 2" descr="7card - beneficii in miscare"/>
          <p:cNvPicPr>
            <a:picLocks noChangeAspect="1" noChangeArrowheads="1"/>
          </p:cNvPicPr>
          <p:nvPr userDrawn="1"/>
        </p:nvPicPr>
        <p:blipFill>
          <a:blip r:embed="rId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75" y="6190847"/>
            <a:ext cx="1320750" cy="5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  <p:sldLayoutId id="2147483801" r:id="rId60"/>
    <p:sldLayoutId id="2147483802" r:id="rId61"/>
    <p:sldLayoutId id="2147483803" r:id="rId62"/>
    <p:sldLayoutId id="2147483804" r:id="rId63"/>
    <p:sldLayoutId id="2147483805" r:id="rId64"/>
    <p:sldLayoutId id="2147483806" r:id="rId65"/>
    <p:sldLayoutId id="2147483807" r:id="rId66"/>
    <p:sldLayoutId id="2147483808" r:id="rId67"/>
    <p:sldLayoutId id="2147483809" r:id="rId68"/>
    <p:sldLayoutId id="2147483810" r:id="rId69"/>
    <p:sldLayoutId id="2147483811" r:id="rId70"/>
    <p:sldLayoutId id="2147483812" r:id="rId71"/>
    <p:sldLayoutId id="2147483813" r:id="rId72"/>
    <p:sldLayoutId id="2147483814" r:id="rId73"/>
    <p:sldLayoutId id="2147483815" r:id="rId74"/>
    <p:sldLayoutId id="2147483816" r:id="rId75"/>
    <p:sldLayoutId id="2147483817" r:id="rId76"/>
    <p:sldLayoutId id="2147483818" r:id="rId77"/>
    <p:sldLayoutId id="2147483819" r:id="rId78"/>
    <p:sldLayoutId id="2147483820" r:id="rId79"/>
    <p:sldLayoutId id="2147483821" r:id="rId80"/>
    <p:sldLayoutId id="2147483822" r:id="rId81"/>
    <p:sldLayoutId id="2147483823" r:id="rId82"/>
    <p:sldLayoutId id="2147483824" r:id="rId83"/>
    <p:sldLayoutId id="2147483825" r:id="rId84"/>
    <p:sldLayoutId id="2147483826" r:id="rId85"/>
    <p:sldLayoutId id="2147483827" r:id="rId86"/>
    <p:sldLayoutId id="2147483828" r:id="rId87"/>
    <p:sldLayoutId id="2147483829" r:id="rId88"/>
    <p:sldLayoutId id="2147483830" r:id="rId89"/>
    <p:sldLayoutId id="2147483831" r:id="rId90"/>
    <p:sldLayoutId id="2147483832" r:id="rId91"/>
    <p:sldLayoutId id="2147483833" r:id="rId92"/>
    <p:sldLayoutId id="2147483834" r:id="rId93"/>
    <p:sldLayoutId id="2147483835" r:id="rId94"/>
    <p:sldLayoutId id="2147483836" r:id="rId95"/>
    <p:sldLayoutId id="2147483837" r:id="rId96"/>
    <p:sldLayoutId id="2147483838" r:id="rId97"/>
    <p:sldLayoutId id="2147483839" r:id="rId98"/>
    <p:sldLayoutId id="2147483840" r:id="rId99"/>
    <p:sldLayoutId id="2147483841" r:id="rId100"/>
    <p:sldLayoutId id="2147483842" r:id="rId101"/>
    <p:sldLayoutId id="2147483843" r:id="rId102"/>
    <p:sldLayoutId id="2147483844" r:id="rId103"/>
    <p:sldLayoutId id="2147483845" r:id="rId104"/>
    <p:sldLayoutId id="2147483846" r:id="rId105"/>
    <p:sldLayoutId id="2147483847" r:id="rId106"/>
    <p:sldLayoutId id="2147483848" r:id="rId107"/>
    <p:sldLayoutId id="2147483849" r:id="rId108"/>
    <p:sldLayoutId id="2147483850" r:id="rId109"/>
    <p:sldLayoutId id="2147483851" r:id="rId110"/>
    <p:sldLayoutId id="2147483852" r:id="rId111"/>
    <p:sldLayoutId id="2147483853" r:id="rId112"/>
    <p:sldLayoutId id="2147483854" r:id="rId113"/>
    <p:sldLayoutId id="2147483855" r:id="rId114"/>
    <p:sldLayoutId id="2147483856" r:id="rId115"/>
    <p:sldLayoutId id="2147483857" r:id="rId116"/>
    <p:sldLayoutId id="2147483858" r:id="rId117"/>
    <p:sldLayoutId id="2147483859" r:id="rId118"/>
    <p:sldLayoutId id="2147483860" r:id="rId119"/>
    <p:sldLayoutId id="2147483861" r:id="rId120"/>
    <p:sldLayoutId id="2147483862" r:id="rId121"/>
    <p:sldLayoutId id="2147483863" r:id="rId122"/>
    <p:sldLayoutId id="2147483864" r:id="rId123"/>
    <p:sldLayoutId id="2147483865" r:id="rId124"/>
    <p:sldLayoutId id="2147483866" r:id="rId125"/>
    <p:sldLayoutId id="2147483867" r:id="rId126"/>
    <p:sldLayoutId id="2147483868" r:id="rId127"/>
    <p:sldLayoutId id="2147483869" r:id="rId128"/>
    <p:sldLayoutId id="2147483870" r:id="rId129"/>
    <p:sldLayoutId id="2147483871" r:id="rId130"/>
    <p:sldLayoutId id="2147483872" r:id="rId131"/>
    <p:sldLayoutId id="2147483873" r:id="rId132"/>
    <p:sldLayoutId id="2147483874" r:id="rId133"/>
    <p:sldLayoutId id="2147483875" r:id="rId134"/>
    <p:sldLayoutId id="2147483876" r:id="rId135"/>
    <p:sldLayoutId id="2147483877" r:id="rId136"/>
    <p:sldLayoutId id="2147483878" r:id="rId137"/>
    <p:sldLayoutId id="2147483879" r:id="rId138"/>
    <p:sldLayoutId id="2147483880" r:id="rId139"/>
    <p:sldLayoutId id="2147483881" r:id="rId140"/>
    <p:sldLayoutId id="2147483882" r:id="rId141"/>
    <p:sldLayoutId id="2147483883" r:id="rId142"/>
    <p:sldLayoutId id="2147483884" r:id="rId143"/>
    <p:sldLayoutId id="2147483885" r:id="rId144"/>
    <p:sldLayoutId id="2147483886" r:id="rId145"/>
    <p:sldLayoutId id="2147483887" r:id="rId146"/>
    <p:sldLayoutId id="2147483888" r:id="rId147"/>
    <p:sldLayoutId id="2147483889" r:id="rId148"/>
    <p:sldLayoutId id="2147483890" r:id="rId149"/>
    <p:sldLayoutId id="2147483891" r:id="rId150"/>
    <p:sldLayoutId id="2147483892" r:id="rId151"/>
    <p:sldLayoutId id="2147483893" r:id="rId152"/>
    <p:sldLayoutId id="2147483894" r:id="rId153"/>
    <p:sldLayoutId id="2147483895" r:id="rId154"/>
    <p:sldLayoutId id="2147483896" r:id="rId155"/>
    <p:sldLayoutId id="2147483897" r:id="rId156"/>
    <p:sldLayoutId id="2147483898" r:id="rId157"/>
    <p:sldLayoutId id="2147483899" r:id="rId158"/>
    <p:sldLayoutId id="2147483900" r:id="rId159"/>
    <p:sldLayoutId id="2147483901" r:id="rId160"/>
    <p:sldLayoutId id="2147483902" r:id="rId161"/>
    <p:sldLayoutId id="2147483903" r:id="rId162"/>
    <p:sldLayoutId id="2147483904" r:id="rId163"/>
    <p:sldLayoutId id="2147483905" r:id="rId164"/>
    <p:sldLayoutId id="2147483906" r:id="rId165"/>
    <p:sldLayoutId id="2147483907" r:id="rId166"/>
    <p:sldLayoutId id="2147483908" r:id="rId167"/>
    <p:sldLayoutId id="2147483909" r:id="rId168"/>
    <p:sldLayoutId id="2147483910" r:id="rId169"/>
    <p:sldLayoutId id="2147483911" r:id="rId170"/>
    <p:sldLayoutId id="2147483912" r:id="rId171"/>
    <p:sldLayoutId id="2147483913" r:id="rId172"/>
    <p:sldLayoutId id="2147483914" r:id="rId173"/>
    <p:sldLayoutId id="2147483915" r:id="rId174"/>
    <p:sldLayoutId id="2147483916" r:id="rId175"/>
    <p:sldLayoutId id="2147483917" r:id="rId176"/>
    <p:sldLayoutId id="2147483918" r:id="rId177"/>
    <p:sldLayoutId id="2147483919" r:id="rId178"/>
    <p:sldLayoutId id="2147483920" r:id="rId179"/>
    <p:sldLayoutId id="2147483921" r:id="rId180"/>
    <p:sldLayoutId id="2147483922" r:id="rId181"/>
    <p:sldLayoutId id="2147483923" r:id="rId182"/>
    <p:sldLayoutId id="2147483924" r:id="rId183"/>
    <p:sldLayoutId id="2147483925" r:id="rId184"/>
    <p:sldLayoutId id="2147483926" r:id="rId185"/>
    <p:sldLayoutId id="2147483927" r:id="rId186"/>
    <p:sldLayoutId id="2147483928" r:id="rId187"/>
    <p:sldLayoutId id="2147483929" r:id="rId188"/>
    <p:sldLayoutId id="2147483930" r:id="rId189"/>
    <p:sldLayoutId id="2147483931" r:id="rId190"/>
    <p:sldLayoutId id="2147483932" r:id="rId191"/>
    <p:sldLayoutId id="2147483933" r:id="rId192"/>
    <p:sldLayoutId id="2147483934" r:id="rId193"/>
    <p:sldLayoutId id="2147483935" r:id="rId194"/>
    <p:sldLayoutId id="2147483936" r:id="rId195"/>
    <p:sldLayoutId id="2147483937" r:id="rId196"/>
    <p:sldLayoutId id="2147483938" r:id="rId197"/>
    <p:sldLayoutId id="2147483939" r:id="rId198"/>
    <p:sldLayoutId id="2147483940" r:id="rId199"/>
    <p:sldLayoutId id="2147483941" r:id="rId200"/>
    <p:sldLayoutId id="2147483942" r:id="rId201"/>
    <p:sldLayoutId id="2147483943" r:id="rId202"/>
    <p:sldLayoutId id="2147483944" r:id="rId203"/>
    <p:sldLayoutId id="2147483945" r:id="rId204"/>
    <p:sldLayoutId id="2147483946" r:id="rId205"/>
    <p:sldLayoutId id="2147483947" r:id="rId206"/>
    <p:sldLayoutId id="2147483948" r:id="rId207"/>
    <p:sldLayoutId id="2147483949" r:id="rId208"/>
    <p:sldLayoutId id="2147483950" r:id="rId209"/>
    <p:sldLayoutId id="2147483951" r:id="rId210"/>
    <p:sldLayoutId id="2147483952" r:id="rId211"/>
    <p:sldLayoutId id="2147483953" r:id="rId212"/>
    <p:sldLayoutId id="2147483954" r:id="rId213"/>
    <p:sldLayoutId id="2147483955" r:id="rId214"/>
    <p:sldLayoutId id="2147483956" r:id="rId215"/>
    <p:sldLayoutId id="2147483957" r:id="rId216"/>
    <p:sldLayoutId id="2147483958" r:id="rId217"/>
    <p:sldLayoutId id="2147483959" r:id="rId218"/>
    <p:sldLayoutId id="2147483960" r:id="rId219"/>
    <p:sldLayoutId id="2147483961" r:id="rId220"/>
    <p:sldLayoutId id="2147483962" r:id="rId221"/>
    <p:sldLayoutId id="2147483963" r:id="rId222"/>
    <p:sldLayoutId id="2147483964" r:id="rId223"/>
    <p:sldLayoutId id="2147483965" r:id="rId224"/>
    <p:sldLayoutId id="2147483966" r:id="rId225"/>
    <p:sldLayoutId id="2147483967" r:id="rId226"/>
    <p:sldLayoutId id="2147483968" r:id="rId227"/>
    <p:sldLayoutId id="2147483969" r:id="rId228"/>
    <p:sldLayoutId id="2147483970" r:id="rId229"/>
    <p:sldLayoutId id="2147483971" r:id="rId230"/>
    <p:sldLayoutId id="2147483972" r:id="rId231"/>
    <p:sldLayoutId id="2147483973" r:id="rId232"/>
    <p:sldLayoutId id="2147483974" r:id="rId233"/>
    <p:sldLayoutId id="2147483975" r:id="rId234"/>
    <p:sldLayoutId id="2147483976" r:id="rId235"/>
    <p:sldLayoutId id="2147483977" r:id="rId236"/>
    <p:sldLayoutId id="2147483978" r:id="rId237"/>
    <p:sldLayoutId id="2147483979" r:id="rId238"/>
    <p:sldLayoutId id="2147483980" r:id="rId239"/>
    <p:sldLayoutId id="2147483981" r:id="rId240"/>
    <p:sldLayoutId id="2147483982" r:id="rId241"/>
    <p:sldLayoutId id="2147483983" r:id="rId242"/>
    <p:sldLayoutId id="2147483984" r:id="rId243"/>
    <p:sldLayoutId id="2147483985" r:id="rId244"/>
    <p:sldLayoutId id="2147483986" r:id="rId245"/>
    <p:sldLayoutId id="2147483987" r:id="rId246"/>
    <p:sldLayoutId id="2147483988" r:id="rId247"/>
    <p:sldLayoutId id="2147483989" r:id="rId248"/>
    <p:sldLayoutId id="2147483990" r:id="rId249"/>
    <p:sldLayoutId id="2147483991" r:id="rId250"/>
    <p:sldLayoutId id="2147483992" r:id="rId251"/>
    <p:sldLayoutId id="2147483993" r:id="rId252"/>
    <p:sldLayoutId id="2147483994" r:id="rId253"/>
    <p:sldLayoutId id="2147483995" r:id="rId254"/>
    <p:sldLayoutId id="2147483996" r:id="rId255"/>
    <p:sldLayoutId id="2147483997" r:id="rId256"/>
    <p:sldLayoutId id="2147483998" r:id="rId257"/>
    <p:sldLayoutId id="2147483999" r:id="rId258"/>
    <p:sldLayoutId id="2147484000" r:id="rId259"/>
    <p:sldLayoutId id="2147484001" r:id="rId260"/>
    <p:sldLayoutId id="2147484002" r:id="rId261"/>
    <p:sldLayoutId id="2147484003" r:id="rId262"/>
    <p:sldLayoutId id="2147484004" r:id="rId263"/>
    <p:sldLayoutId id="2147484005" r:id="rId264"/>
    <p:sldLayoutId id="2147484006" r:id="rId265"/>
    <p:sldLayoutId id="2147484007" r:id="rId266"/>
    <p:sldLayoutId id="2147484008" r:id="rId267"/>
    <p:sldLayoutId id="2147484009" r:id="rId268"/>
    <p:sldLayoutId id="2147484010" r:id="rId269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knowhow.smark.ro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nowhow.smark.r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5.png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owhow.smark.ro/promotions-now-2013/followup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nowhow.smark.r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nowhow.smark.ro/evenimente/brands-communities-2013.html" TargetMode="External"/><Relationship Id="rId2" Type="http://schemas.openxmlformats.org/officeDocument/2006/relationships/hyperlink" Target="http://www.iqads.ro/ad_30100/Promotions_Now_Banner_Online_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qads.ro/a_25371/" TargetMode="External"/><Relationship Id="rId5" Type="http://schemas.openxmlformats.org/officeDocument/2006/relationships/hyperlink" Target="http://www.facebook.com/photo.php?fbid=621155934579011&amp;set=a.384596824901591.105119.132744503420159&amp;type=1&amp;theater" TargetMode="External"/><Relationship Id="rId4" Type="http://schemas.openxmlformats.org/officeDocument/2006/relationships/hyperlink" Target="http://www.iqads.ro/newsletters/preview/52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newsletters/preview/678" TargetMode="External"/><Relationship Id="rId2" Type="http://schemas.openxmlformats.org/officeDocument/2006/relationships/hyperlink" Target="http://www.iqads.ro/newsletters/preview/5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IQads.ro/posts/744553438891436" TargetMode="External"/><Relationship Id="rId5" Type="http://schemas.openxmlformats.org/officeDocument/2006/relationships/hyperlink" Target="https://www.facebook.com/photo.php?fbid=611798322181439&amp;set=a.611798275514777.1073741827.132744503420159&amp;type=3&amp;theater" TargetMode="External"/><Relationship Id="rId4" Type="http://schemas.openxmlformats.org/officeDocument/2006/relationships/hyperlink" Target="http://www.iqads.ro/a_25371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mediacontinut/prezentari/Promotions_Now_2013/Ziua_2_prezentari.zip" TargetMode="External"/><Relationship Id="rId2" Type="http://schemas.openxmlformats.org/officeDocument/2006/relationships/hyperlink" Target="http://www.facebook.com/photo.php?fbid=611799062181365&amp;set=a.611798275514777.1073741827.132744503420159&amp;type=3&amp;src=http://sphotos-a.ak.fbcdn.net/hphotos-ak-ash4/303382_611799062181365_1725072475_n.jpg&amp;size=720,54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advertorial/pop_up_your_mind_a_ajuns_in_cluj_provoked_by_grolsch" TargetMode="External"/><Relationship Id="rId2" Type="http://schemas.openxmlformats.org/officeDocument/2006/relationships/hyperlink" Target="http://www.smark.ro/advertorial/modelul_suedez_de_a_te_mentine_in_forma_introdus_si_in_roma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qads.ro/SMS" TargetMode="Externa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jpeg"/><Relationship Id="rId21" Type="http://schemas.openxmlformats.org/officeDocument/2006/relationships/image" Target="../media/image79.png"/><Relationship Id="rId42" Type="http://schemas.openxmlformats.org/officeDocument/2006/relationships/image" Target="../media/image99.jpeg"/><Relationship Id="rId47" Type="http://schemas.openxmlformats.org/officeDocument/2006/relationships/image" Target="../media/image104.png"/><Relationship Id="rId63" Type="http://schemas.openxmlformats.org/officeDocument/2006/relationships/image" Target="../media/image119.png"/><Relationship Id="rId68" Type="http://schemas.openxmlformats.org/officeDocument/2006/relationships/image" Target="../media/image124.png"/><Relationship Id="rId84" Type="http://schemas.openxmlformats.org/officeDocument/2006/relationships/image" Target="../media/image38.jpeg"/><Relationship Id="rId89" Type="http://schemas.openxmlformats.org/officeDocument/2006/relationships/image" Target="../media/image140.jpeg"/><Relationship Id="rId16" Type="http://schemas.openxmlformats.org/officeDocument/2006/relationships/image" Target="../media/image74.jpeg"/><Relationship Id="rId11" Type="http://schemas.openxmlformats.org/officeDocument/2006/relationships/image" Target="../media/image69.jpeg"/><Relationship Id="rId32" Type="http://schemas.openxmlformats.org/officeDocument/2006/relationships/image" Target="../media/image89.jpeg"/><Relationship Id="rId37" Type="http://schemas.openxmlformats.org/officeDocument/2006/relationships/image" Target="../media/image94.jpeg"/><Relationship Id="rId53" Type="http://schemas.openxmlformats.org/officeDocument/2006/relationships/image" Target="../media/image110.png"/><Relationship Id="rId58" Type="http://schemas.openxmlformats.org/officeDocument/2006/relationships/image" Target="../media/image115.jpeg"/><Relationship Id="rId74" Type="http://schemas.openxmlformats.org/officeDocument/2006/relationships/image" Target="../media/image130.jpeg"/><Relationship Id="rId79" Type="http://schemas.openxmlformats.org/officeDocument/2006/relationships/image" Target="../media/image133.jpeg"/><Relationship Id="rId5" Type="http://schemas.openxmlformats.org/officeDocument/2006/relationships/image" Target="../media/image63.png"/><Relationship Id="rId90" Type="http://schemas.openxmlformats.org/officeDocument/2006/relationships/image" Target="../media/image141.jpeg"/><Relationship Id="rId22" Type="http://schemas.openxmlformats.org/officeDocument/2006/relationships/image" Target="../media/image80.jpeg"/><Relationship Id="rId27" Type="http://schemas.openxmlformats.org/officeDocument/2006/relationships/image" Target="../media/image84.png"/><Relationship Id="rId43" Type="http://schemas.openxmlformats.org/officeDocument/2006/relationships/image" Target="../media/image100.jpeg"/><Relationship Id="rId48" Type="http://schemas.openxmlformats.org/officeDocument/2006/relationships/image" Target="../media/image105.png"/><Relationship Id="rId64" Type="http://schemas.openxmlformats.org/officeDocument/2006/relationships/image" Target="../media/image120.jpeg"/><Relationship Id="rId69" Type="http://schemas.openxmlformats.org/officeDocument/2006/relationships/image" Target="../media/image125.jpeg"/><Relationship Id="rId8" Type="http://schemas.openxmlformats.org/officeDocument/2006/relationships/image" Target="../media/image66.jpeg"/><Relationship Id="rId51" Type="http://schemas.openxmlformats.org/officeDocument/2006/relationships/image" Target="../media/image108.jpeg"/><Relationship Id="rId72" Type="http://schemas.openxmlformats.org/officeDocument/2006/relationships/image" Target="../media/image128.jpeg"/><Relationship Id="rId80" Type="http://schemas.openxmlformats.org/officeDocument/2006/relationships/image" Target="../media/image134.png"/><Relationship Id="rId85" Type="http://schemas.openxmlformats.org/officeDocument/2006/relationships/image" Target="../media/image137.jpeg"/><Relationship Id="rId93" Type="http://schemas.openxmlformats.org/officeDocument/2006/relationships/image" Target="../media/image144.jpg"/><Relationship Id="rId3" Type="http://schemas.openxmlformats.org/officeDocument/2006/relationships/image" Target="../media/image61.pn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hyperlink" Target="http://gillettefootball.ro/" TargetMode="External"/><Relationship Id="rId33" Type="http://schemas.openxmlformats.org/officeDocument/2006/relationships/image" Target="../media/image90.jpeg"/><Relationship Id="rId38" Type="http://schemas.openxmlformats.org/officeDocument/2006/relationships/image" Target="../media/image95.jpeg"/><Relationship Id="rId46" Type="http://schemas.openxmlformats.org/officeDocument/2006/relationships/image" Target="../media/image103.png"/><Relationship Id="rId59" Type="http://schemas.openxmlformats.org/officeDocument/2006/relationships/hyperlink" Target="http://www.iqads.ro/istoria_brandului/istoria_grolsch_400_de_ani_in_slujba_experimentalistilor.html" TargetMode="External"/><Relationship Id="rId67" Type="http://schemas.openxmlformats.org/officeDocument/2006/relationships/image" Target="../media/image123.gif"/><Relationship Id="rId20" Type="http://schemas.openxmlformats.org/officeDocument/2006/relationships/image" Target="../media/image78.jpeg"/><Relationship Id="rId41" Type="http://schemas.openxmlformats.org/officeDocument/2006/relationships/image" Target="../media/image98.png"/><Relationship Id="rId54" Type="http://schemas.openxmlformats.org/officeDocument/2006/relationships/image" Target="../media/image111.jpeg"/><Relationship Id="rId62" Type="http://schemas.openxmlformats.org/officeDocument/2006/relationships/image" Target="../media/image118.jpeg"/><Relationship Id="rId70" Type="http://schemas.openxmlformats.org/officeDocument/2006/relationships/image" Target="../media/image126.jpeg"/><Relationship Id="rId75" Type="http://schemas.openxmlformats.org/officeDocument/2006/relationships/image" Target="../media/image131.jpeg"/><Relationship Id="rId83" Type="http://schemas.openxmlformats.org/officeDocument/2006/relationships/image" Target="../media/image40.jpeg"/><Relationship Id="rId88" Type="http://schemas.openxmlformats.org/officeDocument/2006/relationships/image" Target="../media/image30.jpeg"/><Relationship Id="rId91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28" Type="http://schemas.openxmlformats.org/officeDocument/2006/relationships/image" Target="../media/image85.png"/><Relationship Id="rId36" Type="http://schemas.openxmlformats.org/officeDocument/2006/relationships/image" Target="../media/image93.jpeg"/><Relationship Id="rId49" Type="http://schemas.openxmlformats.org/officeDocument/2006/relationships/image" Target="../media/image106.jpeg"/><Relationship Id="rId57" Type="http://schemas.openxmlformats.org/officeDocument/2006/relationships/image" Target="../media/image114.gif"/><Relationship Id="rId10" Type="http://schemas.openxmlformats.org/officeDocument/2006/relationships/image" Target="../media/image68.png"/><Relationship Id="rId31" Type="http://schemas.openxmlformats.org/officeDocument/2006/relationships/image" Target="../media/image88.jpeg"/><Relationship Id="rId44" Type="http://schemas.openxmlformats.org/officeDocument/2006/relationships/image" Target="../media/image101.jpeg"/><Relationship Id="rId52" Type="http://schemas.openxmlformats.org/officeDocument/2006/relationships/image" Target="../media/image109.png"/><Relationship Id="rId60" Type="http://schemas.openxmlformats.org/officeDocument/2006/relationships/image" Target="../media/image116.jpeg"/><Relationship Id="rId65" Type="http://schemas.openxmlformats.org/officeDocument/2006/relationships/image" Target="../media/image121.png"/><Relationship Id="rId73" Type="http://schemas.openxmlformats.org/officeDocument/2006/relationships/image" Target="../media/image129.jpeg"/><Relationship Id="rId78" Type="http://schemas.openxmlformats.org/officeDocument/2006/relationships/image" Target="../media/image39.jpeg"/><Relationship Id="rId81" Type="http://schemas.openxmlformats.org/officeDocument/2006/relationships/image" Target="../media/image135.jpeg"/><Relationship Id="rId86" Type="http://schemas.openxmlformats.org/officeDocument/2006/relationships/image" Target="../media/image138.jpeg"/><Relationship Id="rId94" Type="http://schemas.openxmlformats.org/officeDocument/2006/relationships/image" Target="../media/image145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9" Type="http://schemas.openxmlformats.org/officeDocument/2006/relationships/image" Target="../media/image96.jpeg"/><Relationship Id="rId34" Type="http://schemas.openxmlformats.org/officeDocument/2006/relationships/image" Target="../media/image91.jpeg"/><Relationship Id="rId50" Type="http://schemas.openxmlformats.org/officeDocument/2006/relationships/image" Target="../media/image107.jpeg"/><Relationship Id="rId55" Type="http://schemas.openxmlformats.org/officeDocument/2006/relationships/image" Target="../media/image112.jpeg"/><Relationship Id="rId76" Type="http://schemas.openxmlformats.org/officeDocument/2006/relationships/image" Target="../media/image132.png"/><Relationship Id="rId7" Type="http://schemas.openxmlformats.org/officeDocument/2006/relationships/image" Target="../media/image65.png"/><Relationship Id="rId71" Type="http://schemas.openxmlformats.org/officeDocument/2006/relationships/image" Target="../media/image127.jpeg"/><Relationship Id="rId92" Type="http://schemas.openxmlformats.org/officeDocument/2006/relationships/image" Target="../media/image143.jpeg"/><Relationship Id="rId2" Type="http://schemas.openxmlformats.org/officeDocument/2006/relationships/image" Target="../media/image60.jpg"/><Relationship Id="rId29" Type="http://schemas.openxmlformats.org/officeDocument/2006/relationships/image" Target="../media/image86.png"/><Relationship Id="rId24" Type="http://schemas.openxmlformats.org/officeDocument/2006/relationships/image" Target="../media/image82.jpeg"/><Relationship Id="rId40" Type="http://schemas.openxmlformats.org/officeDocument/2006/relationships/image" Target="../media/image97.png"/><Relationship Id="rId45" Type="http://schemas.openxmlformats.org/officeDocument/2006/relationships/image" Target="../media/image102.jpeg"/><Relationship Id="rId66" Type="http://schemas.openxmlformats.org/officeDocument/2006/relationships/image" Target="../media/image122.png"/><Relationship Id="rId87" Type="http://schemas.openxmlformats.org/officeDocument/2006/relationships/image" Target="../media/image139.png"/><Relationship Id="rId61" Type="http://schemas.openxmlformats.org/officeDocument/2006/relationships/image" Target="../media/image117.png"/><Relationship Id="rId82" Type="http://schemas.openxmlformats.org/officeDocument/2006/relationships/image" Target="../media/image136.png"/><Relationship Id="rId19" Type="http://schemas.openxmlformats.org/officeDocument/2006/relationships/image" Target="../media/image77.jpeg"/><Relationship Id="rId14" Type="http://schemas.openxmlformats.org/officeDocument/2006/relationships/image" Target="../media/image72.jpeg"/><Relationship Id="rId30" Type="http://schemas.openxmlformats.org/officeDocument/2006/relationships/image" Target="../media/image87.jpeg"/><Relationship Id="rId35" Type="http://schemas.openxmlformats.org/officeDocument/2006/relationships/image" Target="../media/image92.jpeg"/><Relationship Id="rId56" Type="http://schemas.openxmlformats.org/officeDocument/2006/relationships/image" Target="../media/image113.png"/><Relationship Id="rId77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9.png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ioana@smark.ro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marin@iqads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nowhow.smark.r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k.ro/articol/29481" TargetMode="External"/><Relationship Id="rId2" Type="http://schemas.openxmlformats.org/officeDocument/2006/relationships/hyperlink" Target="http://www.iqads.ro/mediacontinut/prezentari/PromotionsNow2014/Prezentare_followup_PromotionsNow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owhow.smark.r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whow.smark.r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mediacontinut/prezentari/BrandsCommunities2014/1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qads.ro/mediacontinut/prezentari/BrandsCommunities2014/2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"/>
            <a:ext cx="9144000" cy="6803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20" y="6300028"/>
            <a:ext cx="16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18, 19 February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83644" y="6292100"/>
            <a:ext cx="130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13, 14 May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92140" y="6290822"/>
            <a:ext cx="186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23, 24 September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-24730" y="108036"/>
            <a:ext cx="1788418" cy="1093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80112" y="195557"/>
            <a:ext cx="3612183" cy="1006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0" y="146137"/>
            <a:ext cx="1293994" cy="86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3185" y="355626"/>
            <a:ext cx="33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Smart promotion </a:t>
            </a:r>
            <a:r>
              <a:rPr lang="en-US" b="1" dirty="0"/>
              <a:t>o</a:t>
            </a:r>
            <a:r>
              <a:rPr lang="en-US" b="1" dirty="0" smtClean="0"/>
              <a:t>pportunities at SMARK KnowHow 2015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3" y="5184232"/>
            <a:ext cx="1983637" cy="1115796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42" y="5334792"/>
            <a:ext cx="1785919" cy="100458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15" y="5352663"/>
            <a:ext cx="1666107" cy="937185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80" y="5467701"/>
            <a:ext cx="1227218" cy="69031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22" y="5393066"/>
            <a:ext cx="1447259" cy="814083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0" y="5431871"/>
            <a:ext cx="1924875" cy="1082742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6147981" y="62781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11, 12, 13 November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552" y="2132856"/>
            <a:ext cx="7632848" cy="4453169"/>
            <a:chOff x="4211960" y="2564904"/>
            <a:chExt cx="6535413" cy="381290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099961235"/>
                </p:ext>
              </p:extLst>
            </p:nvPr>
          </p:nvGraphicFramePr>
          <p:xfrm>
            <a:off x="4211960" y="2564904"/>
            <a:ext cx="6535413" cy="38129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688288" y="2633390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THE BIG PICTURE:</a:t>
              </a:r>
              <a:r>
                <a:rPr lang="en-US" sz="1200" dirty="0">
                  <a:solidFill>
                    <a:prstClr val="black"/>
                  </a:solidFill>
                </a:rPr>
                <a:t/>
              </a:r>
              <a:br>
                <a:rPr lang="en-US" sz="1200" dirty="0">
                  <a:solidFill>
                    <a:prstClr val="black"/>
                  </a:solidFill>
                </a:rPr>
              </a:br>
              <a:r>
                <a:rPr lang="en-US" sz="1200" dirty="0" smtClean="0">
                  <a:solidFill>
                    <a:prstClr val="black"/>
                  </a:solidFill>
                </a:rPr>
                <a:t>psychologists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smtClean="0">
                  <a:solidFill>
                    <a:prstClr val="black"/>
                  </a:solidFill>
                </a:rPr>
                <a:t>sociologists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8368" y="3225767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RESEARCH</a:t>
              </a:r>
              <a:r>
                <a:rPr lang="en-US" sz="1200" dirty="0" smtClean="0">
                  <a:solidFill>
                    <a:srgbClr val="000000"/>
                  </a:solidFill>
                </a:rPr>
                <a:t>: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q</a:t>
              </a:r>
              <a:r>
                <a:rPr lang="en-US" sz="1200" dirty="0" smtClean="0">
                  <a:solidFill>
                    <a:srgbClr val="000000"/>
                  </a:solidFill>
                </a:rPr>
                <a:t>ualitative, quantitative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7835" y="3797087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BRAND</a:t>
              </a:r>
              <a:r>
                <a:rPr lang="en-US" sz="1200" dirty="0" smtClean="0">
                  <a:solidFill>
                    <a:srgbClr val="000000"/>
                  </a:solidFill>
                </a:rPr>
                <a:t>: </a:t>
              </a:r>
              <a:r>
                <a:rPr lang="en-US" sz="1200" u="sng" dirty="0">
                  <a:solidFill>
                    <a:srgbClr val="000000"/>
                  </a:solidFill>
                </a:rPr>
                <a:t/>
              </a:r>
              <a:br>
                <a:rPr lang="en-US" sz="1200" u="sng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marketing people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76320" y="4390979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STRATEGY</a:t>
              </a:r>
              <a:r>
                <a:rPr lang="en-US" sz="1200" dirty="0" smtClean="0">
                  <a:solidFill>
                    <a:srgbClr val="000000"/>
                  </a:solidFill>
                </a:rPr>
                <a:t>:</a:t>
              </a:r>
              <a:r>
                <a:rPr lang="en-US" sz="1200" u="sng" dirty="0">
                  <a:solidFill>
                    <a:srgbClr val="000000"/>
                  </a:solidFill>
                </a:rPr>
                <a:t/>
              </a:r>
              <a:br>
                <a:rPr lang="en-US" sz="1200" u="sng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planners, </a:t>
              </a:r>
              <a:r>
                <a:rPr lang="en-US" sz="1200" dirty="0">
                  <a:solidFill>
                    <a:srgbClr val="000000"/>
                  </a:solidFill>
                </a:rPr>
                <a:t>client service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0336" y="4836913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CREATIVITY:</a:t>
              </a:r>
              <a:r>
                <a:rPr lang="en-US" sz="1200" dirty="0">
                  <a:solidFill>
                    <a:srgbClr val="000000"/>
                  </a:solidFill>
                </a:rPr>
                <a:t/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creative people,</a:t>
              </a:r>
              <a:br>
                <a:rPr lang="en-US" sz="1200" dirty="0" smtClean="0">
                  <a:solidFill>
                    <a:srgbClr val="000000"/>
                  </a:solidFill>
                </a:rPr>
              </a:br>
              <a:r>
                <a:rPr lang="en-US" sz="1200" dirty="0" smtClean="0">
                  <a:solidFill>
                    <a:srgbClr val="000000"/>
                  </a:solidFill>
                </a:rPr>
                <a:t>content providers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2384" y="5730895"/>
              <a:ext cx="1872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IMPLEMENT</a:t>
              </a:r>
              <a:r>
                <a:rPr lang="en-US" sz="1100" dirty="0" smtClean="0">
                  <a:solidFill>
                    <a:srgbClr val="000000"/>
                  </a:solidFill>
                </a:rPr>
                <a:t>:</a:t>
              </a:r>
              <a:r>
                <a:rPr lang="en-US" sz="1100" dirty="0">
                  <a:solidFill>
                    <a:srgbClr val="000000"/>
                  </a:solidFill>
                </a:rPr>
                <a:t/>
              </a:r>
              <a:br>
                <a:rPr lang="en-US" sz="1100" dirty="0">
                  <a:solidFill>
                    <a:srgbClr val="000000"/>
                  </a:solidFill>
                </a:rPr>
              </a:br>
              <a:r>
                <a:rPr lang="en-US" sz="1100" dirty="0" smtClean="0">
                  <a:solidFill>
                    <a:srgbClr val="000000"/>
                  </a:solidFill>
                </a:rPr>
                <a:t>solutions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Event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content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Pros from very varied backgrounds come at the event, presenting and interacting:</a:t>
            </a:r>
          </a:p>
        </p:txBody>
      </p:sp>
    </p:spTree>
    <p:extLst>
      <p:ext uri="{BB962C8B-B14F-4D97-AF65-F5344CB8AC3E}">
        <p14:creationId xmlns:p14="http://schemas.microsoft.com/office/powerpoint/2010/main" val="42377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Great Speakers + Workshops / international examples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4622" y="1502805"/>
            <a:ext cx="2218003" cy="4361197"/>
            <a:chOff x="204791" y="1502805"/>
            <a:chExt cx="2218003" cy="4361197"/>
          </a:xfrm>
        </p:grpSpPr>
        <p:sp>
          <p:nvSpPr>
            <p:cNvPr id="6" name="TextBox 5"/>
            <p:cNvSpPr txBox="1"/>
            <p:nvPr/>
          </p:nvSpPr>
          <p:spPr>
            <a:xfrm>
              <a:off x="204791" y="5125338"/>
              <a:ext cx="2218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Claire O’Connor</a:t>
              </a:r>
            </a:p>
            <a:p>
              <a:r>
                <a:rPr lang="en-US" sz="1400" dirty="0"/>
                <a:t>Senior Research </a:t>
              </a:r>
              <a:r>
                <a:rPr lang="en-US" sz="1400" dirty="0" smtClean="0"/>
                <a:t>Consultant,</a:t>
              </a:r>
              <a:br>
                <a:rPr lang="en-US" sz="1400" dirty="0" smtClean="0"/>
              </a:br>
              <a:r>
                <a:rPr lang="en-US" sz="1400" dirty="0" smtClean="0"/>
                <a:t>Discovery </a:t>
              </a:r>
              <a:r>
                <a:rPr lang="en-US" sz="1400" dirty="0"/>
                <a:t>Networks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9109" y="1502805"/>
              <a:ext cx="2052179" cy="3526395"/>
              <a:chOff x="368313" y="1502805"/>
              <a:chExt cx="2052179" cy="352639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31" t="33571" r="43878" b="22056"/>
              <a:stretch/>
            </p:blipFill>
            <p:spPr bwMode="auto">
              <a:xfrm>
                <a:off x="399689" y="2204864"/>
                <a:ext cx="2020803" cy="282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13" y="1502805"/>
                <a:ext cx="1080120" cy="64472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6712231" y="1502805"/>
            <a:ext cx="3116353" cy="4361197"/>
            <a:chOff x="4929466" y="1502805"/>
            <a:chExt cx="3116353" cy="4361197"/>
          </a:xfrm>
        </p:grpSpPr>
        <p:sp>
          <p:nvSpPr>
            <p:cNvPr id="12" name="TextBox 11"/>
            <p:cNvSpPr txBox="1"/>
            <p:nvPr/>
          </p:nvSpPr>
          <p:spPr>
            <a:xfrm>
              <a:off x="4947650" y="5125338"/>
              <a:ext cx="30981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Ben Grossman</a:t>
              </a:r>
            </a:p>
            <a:p>
              <a:r>
                <a:rPr lang="en-US" sz="1400" dirty="0"/>
                <a:t>Senior </a:t>
              </a:r>
              <a:r>
                <a:rPr lang="en-US" sz="1400" dirty="0" smtClean="0"/>
                <a:t>Strategist,</a:t>
              </a:r>
            </a:p>
            <a:p>
              <a:r>
                <a:rPr lang="en-US" sz="1400" dirty="0" smtClean="0"/>
                <a:t>Jack </a:t>
              </a:r>
              <a:r>
                <a:rPr lang="en-US" sz="1400" dirty="0"/>
                <a:t>Morton Worldwide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29466" y="1502805"/>
              <a:ext cx="2100671" cy="3524571"/>
              <a:chOff x="4929466" y="1502805"/>
              <a:chExt cx="2100671" cy="352457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26" t="32500" r="61548" b="20867"/>
              <a:stretch/>
            </p:blipFill>
            <p:spPr bwMode="auto">
              <a:xfrm>
                <a:off x="4957813" y="2201407"/>
                <a:ext cx="2072324" cy="2825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9466" y="1502805"/>
                <a:ext cx="1064509" cy="635405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346649" y="5125338"/>
            <a:ext cx="240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Marina Clement</a:t>
            </a:r>
            <a:endParaRPr lang="en-US" sz="1400" b="1" dirty="0"/>
          </a:p>
          <a:p>
            <a:r>
              <a:rPr lang="en-US" sz="1400" dirty="0" err="1" smtClean="0"/>
              <a:t>Behavioural</a:t>
            </a:r>
            <a:r>
              <a:rPr lang="en-US" sz="1400" dirty="0" smtClean="0"/>
              <a:t> Director</a:t>
            </a:r>
          </a:p>
          <a:p>
            <a:r>
              <a:rPr lang="en-US" sz="1400" dirty="0" smtClean="0"/>
              <a:t>#</a:t>
            </a:r>
            <a:r>
              <a:rPr lang="en-US" sz="1400" dirty="0" err="1" smtClean="0"/>
              <a:t>ogilvychange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1" y="1512172"/>
            <a:ext cx="2304257" cy="4528471"/>
            <a:chOff x="7162894" y="1493063"/>
            <a:chExt cx="2304257" cy="4528471"/>
          </a:xfrm>
        </p:grpSpPr>
        <p:pic>
          <p:nvPicPr>
            <p:cNvPr id="13" name="Picture 12" descr="1390486_730134497014487_1576610075_n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21" t="176" r="32818"/>
            <a:stretch/>
          </p:blipFill>
          <p:spPr>
            <a:xfrm>
              <a:off x="7234832" y="2190283"/>
              <a:ext cx="1585640" cy="28243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2894" y="5067427"/>
              <a:ext cx="23042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Ben Armistead</a:t>
              </a:r>
              <a:endParaRPr lang="en-US" sz="1400" dirty="0" smtClean="0"/>
            </a:p>
            <a:p>
              <a:r>
                <a:rPr lang="nl-NL" sz="1400" dirty="0"/>
                <a:t>Global Planning </a:t>
              </a:r>
              <a:r>
                <a:rPr lang="nl-NL" sz="1400" dirty="0" smtClean="0"/>
                <a:t>Dir.,</a:t>
              </a:r>
            </a:p>
            <a:p>
              <a:r>
                <a:rPr lang="nl-NL" sz="1400" dirty="0" smtClean="0"/>
                <a:t>Wieden </a:t>
              </a:r>
              <a:r>
                <a:rPr lang="nl-NL" sz="1400" dirty="0"/>
                <a:t>+ Kennedy Amsterdam</a:t>
              </a:r>
              <a:endParaRPr lang="en-US" sz="14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832" y="1493063"/>
              <a:ext cx="825280" cy="670816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7" t="30203" r="44321" b="31275"/>
          <a:stretch/>
        </p:blipFill>
        <p:spPr bwMode="auto">
          <a:xfrm>
            <a:off x="4346649" y="2204864"/>
            <a:ext cx="2026099" cy="28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knowhow.smark.ro/files/event/logo/2/logo-pn-2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65015"/>
            <a:ext cx="1435942" cy="7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content-b-lhr.xx.fbcdn.net/hphotos-xap1/v/t1.0-9/1743595_810740858953850_210718757_n.jpg?oh=e9371502dcd6621f4ad77b0905538a94&amp;oe=551B522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/>
          <a:stretch/>
        </p:blipFill>
        <p:spPr bwMode="auto">
          <a:xfrm>
            <a:off x="-324544" y="-2580"/>
            <a:ext cx="979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55464"/>
            <a:ext cx="1721128" cy="1149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9" y="466016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600" b="1" dirty="0" smtClean="0"/>
              <a:t>    2015</a:t>
            </a:r>
            <a:endParaRPr lang="en-US" sz="3200" b="1" dirty="0" smtClean="0"/>
          </a:p>
          <a:p>
            <a:endParaRPr lang="en-US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25400" y="4437112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Sponsorship opportunities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94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9" t="39470" r="27757" b="49148"/>
          <a:stretch/>
        </p:blipFill>
        <p:spPr bwMode="auto">
          <a:xfrm>
            <a:off x="6893582" y="1700808"/>
            <a:ext cx="1453926" cy="8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40308" r="64348" b="48729"/>
          <a:stretch/>
        </p:blipFill>
        <p:spPr bwMode="auto">
          <a:xfrm>
            <a:off x="2051720" y="1762898"/>
            <a:ext cx="1178708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581" y="1368264"/>
            <a:ext cx="752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                     coaching by            storage by               data strategists              flavored by</a:t>
            </a:r>
            <a:r>
              <a:rPr lang="en-US" sz="1600" b="1" dirty="0" smtClean="0"/>
              <a:t>          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/>
                <a:cs typeface="Calibri"/>
              </a:rPr>
              <a:t>   </a:t>
            </a:r>
            <a:r>
              <a:rPr lang="en-US" sz="2400" b="1" dirty="0" smtClean="0">
                <a:latin typeface="Calibri"/>
                <a:cs typeface="Calibri"/>
              </a:rPr>
              <a:t>Examples: brands &amp; associations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1026" name="Picture 2" descr="http://knowhow.smark.ro/media/photo/112013/249fa79e52086b024f0ddc7ebd8d91f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15737" r="48231" b="10824"/>
          <a:stretch/>
        </p:blipFill>
        <p:spPr bwMode="auto">
          <a:xfrm>
            <a:off x="379277" y="2658606"/>
            <a:ext cx="1337896" cy="7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nowhow.smark.ro/media/photo/parteneri/f0eb99a173d1d26f9b7fda240c32de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2518"/>
            <a:ext cx="811624" cy="5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2747210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data strategists             activated by            trust providers</a:t>
            </a:r>
          </a:p>
        </p:txBody>
      </p:sp>
      <p:pic>
        <p:nvPicPr>
          <p:cNvPr id="1030" name="Picture 6" descr="http://knowhow.smark.ro/media/photo/parteneri/9174531063fa00b830b38ffba37f1c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85" y="3082143"/>
            <a:ext cx="919578" cy="4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nowhow.smark.ro/media/photo/parteneri/9f893f14de5ca23d5d899a4370a92c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7354"/>
            <a:ext cx="1035161" cy="5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3880131"/>
            <a:ext cx="1048435" cy="852204"/>
          </a:xfrm>
          <a:prstGeom prst="rect">
            <a:avLst/>
          </a:prstGeom>
        </p:spPr>
      </p:pic>
      <p:pic>
        <p:nvPicPr>
          <p:cNvPr id="1034" name="Picture 10" descr="http://knowhow.smark.ro/media/photo/parteneri/d73d8060de69db7ba517cb6c6dea54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9" y="4202240"/>
            <a:ext cx="1478847" cy="6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nowhow.smark.ro/media/photo/parteneri/20d4fd8a844f5bceed9909a57977ea7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32" y="4351447"/>
            <a:ext cx="997234" cy="3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386" y="3848494"/>
            <a:ext cx="7968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                    youth expert                                                                         promotionals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6" y="5108346"/>
            <a:ext cx="1288200" cy="768926"/>
          </a:xfrm>
          <a:prstGeom prst="rect">
            <a:avLst/>
          </a:prstGeom>
        </p:spPr>
      </p:pic>
      <p:pic>
        <p:nvPicPr>
          <p:cNvPr id="1038" name="Picture 14" descr="http://knowhow.smark.ro/media/photo/parteneri/b4b8bf5e10c0c6e3cba0d75f97a0c61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69" y="5427583"/>
            <a:ext cx="13811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nowhow.smark.ro/media/photo/parteneri/8120c09bf812e93970c4c883421545fc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84" y="5444186"/>
            <a:ext cx="905260" cy="3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nowhow.smark.ro/media/photo/parteneri/bb767db9436c261f72d7618e76ac7d0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30" y="5203230"/>
            <a:ext cx="1005794" cy="6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2015" y="5013176"/>
            <a:ext cx="752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                 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protected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by                  men specialist                                leathered by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938" y="6233720"/>
            <a:ext cx="285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Other partner agencies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44" name="Picture 20" descr="http://knowhow.smark.ro/media/photo/parteneri/ab25a827475f35a9979871d0d362879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45" y="6096265"/>
            <a:ext cx="1010707" cy="6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knowhow.smark.ro/media/photo/parteneri/5e399f8907f28df5fe794c6bb532d9d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87" y="6264512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knowhow.smark.ro/media/photo/parteneri/1d74f6c38b471c82171c2b532e0c4cc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55" y="6364221"/>
            <a:ext cx="13811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knowhow.smark.ro/media/photo/parteneri/7bb99c849768d0b4fa684525cd3f736f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31" y="6131664"/>
            <a:ext cx="1381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9512" y="254466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9512" y="37170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0886" y="490866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0886" y="602128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8909" r="63295" b="68365"/>
          <a:stretch/>
        </p:blipFill>
        <p:spPr bwMode="auto">
          <a:xfrm>
            <a:off x="467544" y="1314400"/>
            <a:ext cx="1165244" cy="9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5" t="40191" r="53759" b="50259"/>
          <a:stretch/>
        </p:blipFill>
        <p:spPr bwMode="auto">
          <a:xfrm>
            <a:off x="3494023" y="1700808"/>
            <a:ext cx="1294001" cy="6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2" t="40163" r="40325" b="49654"/>
          <a:stretch/>
        </p:blipFill>
        <p:spPr bwMode="auto">
          <a:xfrm>
            <a:off x="5076056" y="1700808"/>
            <a:ext cx="1520041" cy="7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 charset="0"/>
                <a:cs typeface="Calibri" charset="0"/>
              </a:rPr>
              <a:t>   </a:t>
            </a:r>
            <a:r>
              <a:rPr lang="en-US" sz="2400" b="1" dirty="0" smtClean="0">
                <a:latin typeface="Calibri" charset="0"/>
                <a:cs typeface="Calibri" charset="0"/>
              </a:rPr>
              <a:t>Examples: brands &amp; activities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874" y="6474711"/>
            <a:ext cx="847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Each event is custom built: from </a:t>
            </a:r>
            <a:r>
              <a:rPr lang="en-US" sz="1600" b="1" dirty="0" smtClean="0"/>
              <a:t>topics, </a:t>
            </a:r>
            <a:r>
              <a:rPr lang="en-US" sz="1600" b="1" dirty="0" smtClean="0"/>
              <a:t>to speakers, to food, </a:t>
            </a:r>
            <a:r>
              <a:rPr lang="en-US" sz="1600" b="1" dirty="0" smtClean="0"/>
              <a:t>to extra activities</a:t>
            </a:r>
            <a:endParaRPr lang="en-US" sz="1600" dirty="0" smtClean="0"/>
          </a:p>
        </p:txBody>
      </p:sp>
      <p:sp>
        <p:nvSpPr>
          <p:cNvPr id="2" name="AutoShape 12" descr="https://fbcdn-sphotos-a-a.akamaihd.net/hphotos-ak-prn2/971297_662566660437938_30274020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4" descr="https://fbcdn-sphotos-a-a.akamaihd.net/hphotos-ak-prn2/971297_662566660437938_30274020_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6" descr="https://fbcdn-sphotos-a-a.akamaihd.net/hphotos-ak-prn2/971297_662566660437938_30274020_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960440" cy="2640293"/>
          </a:xfrm>
          <a:prstGeom prst="rect">
            <a:avLst/>
          </a:prstGeom>
        </p:spPr>
      </p:pic>
      <p:pic>
        <p:nvPicPr>
          <p:cNvPr id="16" name="Picture 6" descr="https://fbcdn-sphotos-c-a.akamaihd.net/hphotos-ak-ash3/1479528_753006044727332_819995535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8900" r="23771" b="30701"/>
          <a:stretch/>
        </p:blipFill>
        <p:spPr bwMode="auto">
          <a:xfrm>
            <a:off x="6785198" y="2814836"/>
            <a:ext cx="1824135" cy="9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fbcdn-sphotos-b-a.akamaihd.net/hphotos-ak-frc3/1462876_752212268140043_984792244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t="41405" r="15048"/>
          <a:stretch/>
        </p:blipFill>
        <p:spPr bwMode="auto">
          <a:xfrm>
            <a:off x="4409611" y="1042857"/>
            <a:ext cx="1530541" cy="12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fbcdn-sphotos-a-a.akamaihd.net/hphotos-ak-prn2/t1/1383323_729558313738772_211859499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2"/>
          <a:stretch/>
        </p:blipFill>
        <p:spPr bwMode="auto">
          <a:xfrm>
            <a:off x="343874" y="3933056"/>
            <a:ext cx="41991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91" y="3933056"/>
            <a:ext cx="3798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 charset="0"/>
                <a:cs typeface="Calibri" charset="0"/>
              </a:rPr>
              <a:t>   </a:t>
            </a:r>
            <a:r>
              <a:rPr lang="en-US" sz="2400" b="1" dirty="0" smtClean="0">
                <a:latin typeface="Calibri" charset="0"/>
                <a:cs typeface="Calibri" charset="0"/>
              </a:rPr>
              <a:t>Examples: content inside the conference room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pic>
        <p:nvPicPr>
          <p:cNvPr id="2050" name="Picture 2" descr="Displaying 2014-10-28 at 20.21.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 b="3613"/>
          <a:stretch/>
        </p:blipFill>
        <p:spPr bwMode="auto">
          <a:xfrm>
            <a:off x="343663" y="3063994"/>
            <a:ext cx="382075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bcdn-sphotos-g-a.akamaihd.net/hphotos-ak-xaf1/t31.0-8/10624086_950947624933172_5331121515736089717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3"/>
          <a:stretch/>
        </p:blipFill>
        <p:spPr bwMode="auto">
          <a:xfrm>
            <a:off x="4482647" y="3063993"/>
            <a:ext cx="4049793" cy="23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fbcdn-sphotos-c-a.akamaihd.net/hphotos-ak-xfa1/t31.0-8/1932673_951553541539247_770355993871690002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3"/>
          <a:stretch/>
        </p:blipFill>
        <p:spPr bwMode="auto">
          <a:xfrm>
            <a:off x="364681" y="1210474"/>
            <a:ext cx="3799741" cy="17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3663" y="5472948"/>
            <a:ext cx="4012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FIVE’S: light, sound, pyro &amp; SFX solutions</a:t>
            </a:r>
            <a:endParaRPr lang="en-US" sz="1600" dirty="0" smtClean="0"/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upgraded the light &amp; multimedia scheme, a demo for their solutions applied to our case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54848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AdProduction: advertising production brand</a:t>
            </a:r>
            <a:endParaRPr lang="en-US" sz="1600" dirty="0" smtClean="0"/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used their tailor-made solutions to enhance our event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8119" y="1668769"/>
            <a:ext cx="451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Spoon: </a:t>
            </a:r>
            <a:r>
              <a:rPr lang="en-US" sz="1600" dirty="0" smtClean="0"/>
              <a:t>media agency upgraded to full service</a:t>
            </a:r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integrated a custom workshop by Spoon</a:t>
            </a:r>
            <a:br>
              <a:rPr lang="en-US" sz="1600" dirty="0" smtClean="0"/>
            </a:br>
            <a:r>
              <a:rPr lang="en-US" sz="1600" dirty="0" smtClean="0"/>
              <a:t>about the new channels relevant to youngsters</a:t>
            </a:r>
          </a:p>
        </p:txBody>
      </p:sp>
    </p:spTree>
    <p:extLst>
      <p:ext uri="{BB962C8B-B14F-4D97-AF65-F5344CB8AC3E}">
        <p14:creationId xmlns:p14="http://schemas.microsoft.com/office/powerpoint/2010/main" val="1341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 charset="0"/>
                <a:cs typeface="Calibri" charset="0"/>
              </a:rPr>
              <a:t>   </a:t>
            </a:r>
            <a:r>
              <a:rPr lang="en-US" sz="2400" b="1" dirty="0" smtClean="0">
                <a:latin typeface="Calibri" charset="0"/>
                <a:cs typeface="Calibri" charset="0"/>
              </a:rPr>
              <a:t>Examples: interactions in the lobby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4572000" y="3212976"/>
            <a:ext cx="3356084" cy="2088231"/>
          </a:xfrm>
          <a:prstGeom prst="rect">
            <a:avLst/>
          </a:prstGeom>
        </p:spPr>
      </p:pic>
      <p:pic>
        <p:nvPicPr>
          <p:cNvPr id="9" name="Picture 14" descr="https://fbcdn-sphotos-b-a.akamaihd.net/hphotos-ak-xpa1/t31.0-8/1532108_950947731599828_6479708643166714523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r="4407" b="23299"/>
          <a:stretch/>
        </p:blipFill>
        <p:spPr bwMode="auto">
          <a:xfrm>
            <a:off x="360507" y="1352073"/>
            <a:ext cx="39954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8119" y="1668769"/>
            <a:ext cx="451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Samdam: </a:t>
            </a:r>
            <a:r>
              <a:rPr lang="en-US" sz="1600" dirty="0" smtClean="0"/>
              <a:t>leader of promotionals, textiles, premiums</a:t>
            </a:r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present their new collections regularly</a:t>
            </a:r>
            <a:br>
              <a:rPr lang="en-US" sz="1600" dirty="0" smtClean="0"/>
            </a:br>
            <a:r>
              <a:rPr lang="en-US" sz="1600" dirty="0" smtClean="0"/>
              <a:t>at our conferences, for everyone to 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663" y="5373216"/>
            <a:ext cx="4012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Privileg</a:t>
            </a:r>
            <a:r>
              <a:rPr lang="en-US" sz="1600" dirty="0" smtClean="0"/>
              <a:t>: premium catering provider</a:t>
            </a:r>
            <a:endParaRPr lang="en-US" sz="1600" dirty="0" smtClean="0"/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bring themed food to each of our events,</a:t>
            </a:r>
            <a:br>
              <a:rPr lang="en-US" sz="1600" dirty="0" smtClean="0"/>
            </a:br>
            <a:r>
              <a:rPr lang="en-US" sz="1600" dirty="0" smtClean="0"/>
              <a:t>such as handmade burgers for youngsters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4" y="54848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EuroMiniStorage</a:t>
            </a:r>
            <a:r>
              <a:rPr lang="en-US" sz="1600" dirty="0" smtClean="0"/>
              <a:t>: personal locker providers</a:t>
            </a:r>
            <a:endParaRPr lang="en-US" sz="1600" dirty="0" smtClean="0"/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demonstrated their brand message,</a:t>
            </a:r>
            <a:br>
              <a:rPr lang="en-US" sz="1600" dirty="0" smtClean="0"/>
            </a:br>
            <a:r>
              <a:rPr lang="en-US" sz="1600" dirty="0" smtClean="0"/>
              <a:t>Think inside the box, to our relevant audience</a:t>
            </a:r>
          </a:p>
        </p:txBody>
      </p:sp>
      <p:pic>
        <p:nvPicPr>
          <p:cNvPr id="15" name="Picture 4" descr="https://fbcdn-sphotos-a-a.akamaihd.net/hphotos-ak-xap1/t31.0-8/10515120_950947808266487_4611209796318515610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3" b="7146"/>
          <a:stretch/>
        </p:blipFill>
        <p:spPr bwMode="auto">
          <a:xfrm>
            <a:off x="341927" y="3212976"/>
            <a:ext cx="399460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 </a:t>
            </a:r>
            <a:r>
              <a:rPr lang="en-US" sz="2400" b="1" dirty="0" smtClean="0">
                <a:latin typeface="Calibri" charset="0"/>
                <a:cs typeface="Calibri" charset="0"/>
              </a:rPr>
              <a:t>Examples: customized </a:t>
            </a:r>
            <a:r>
              <a:rPr lang="en-US" sz="2400" b="1" dirty="0" smtClean="0">
                <a:latin typeface="Calibri" charset="0"/>
                <a:cs typeface="Calibri" charset="0"/>
              </a:rPr>
              <a:t>product placement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221088"/>
            <a:ext cx="4586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PIN Group, </a:t>
            </a:r>
            <a:r>
              <a:rPr lang="en-US" sz="1600" dirty="0" smtClean="0"/>
              <a:t>importer of self adhesive materials</a:t>
            </a:r>
          </a:p>
          <a:p>
            <a:endParaRPr lang="en-US" sz="1600" dirty="0"/>
          </a:p>
          <a:p>
            <a:r>
              <a:rPr lang="en-US" sz="1600" b="1" dirty="0" smtClean="0"/>
              <a:t>Idea: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using their materials, we put on display messages</a:t>
            </a:r>
            <a:br>
              <a:rPr lang="en-US" sz="1600" dirty="0" smtClean="0"/>
            </a:br>
            <a:r>
              <a:rPr lang="en-US" sz="1600" dirty="0" smtClean="0"/>
              <a:t>on the event’s topic in key places: floor, mirrors, walls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0358" r="37553" b="19656"/>
          <a:stretch/>
        </p:blipFill>
        <p:spPr bwMode="auto">
          <a:xfrm>
            <a:off x="4428421" y="1196753"/>
            <a:ext cx="429910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8036" r="37954" b="25350"/>
          <a:stretch/>
        </p:blipFill>
        <p:spPr bwMode="auto">
          <a:xfrm>
            <a:off x="179512" y="1196752"/>
            <a:ext cx="42297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2" y="4221088"/>
            <a:ext cx="4201054" cy="25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1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ro-RO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Via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event’s media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campaign, featuring you:</a:t>
            </a:r>
            <a:endParaRPr 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Online: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150.000 people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(via 400.000  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banner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newsletters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branding...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Radio</a:t>
            </a:r>
            <a:r>
              <a:rPr lang="ro-RO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0.000</a:t>
            </a:r>
            <a:r>
              <a:rPr lang="ro-RO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(via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day radio campaign</a:t>
            </a:r>
            <a:r>
              <a:rPr lang="ro-RO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o-RO" sz="1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o-RO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Via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social media: </a:t>
            </a:r>
            <a:endParaRPr 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100.000 people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via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Facebook views, photo tagging, 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ro-RO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etc.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o-RO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o-RO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PR, news, buzz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------------------</a:t>
            </a:r>
            <a:endParaRPr lang="ro-RO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from which we deduct an intersection ratio of 33%: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Total r</a:t>
            </a:r>
            <a:r>
              <a:rPr lang="ro-RO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each </a:t>
            </a: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of your brand in </a:t>
            </a:r>
            <a:r>
              <a:rPr lang="ro-RO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association with the event:</a:t>
            </a:r>
            <a:b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ro-RO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.000+ people</a:t>
            </a:r>
            <a:r>
              <a:rPr lang="en-US" sz="1600" b="1" dirty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- no crosses, in a 20-day promotional campaign</a:t>
            </a:r>
            <a:br>
              <a:rPr lang="en-US" sz="1600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600" b="1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50</a:t>
            </a:r>
            <a:r>
              <a:rPr lang="en-US" sz="1600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total participants </a:t>
            </a:r>
            <a:r>
              <a:rPr lang="en-US" sz="1600" dirty="0" smtClean="0">
                <a:solidFill>
                  <a:srgbClr val="FF5500"/>
                </a:solidFill>
                <a:latin typeface="Calibri" pitchFamily="34" charset="0"/>
                <a:cs typeface="Calibri" pitchFamily="34" charset="0"/>
              </a:rPr>
              <a:t>per event</a:t>
            </a:r>
          </a:p>
          <a:p>
            <a:pPr marL="0" indent="0" eaLnBrk="1" hangingPunct="1">
              <a:buNone/>
              <a:defRPr/>
            </a:pPr>
            <a:endParaRPr lang="en-US" sz="1600" dirty="0">
              <a:solidFill>
                <a:srgbClr val="FF55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Media partners in 2014:</a:t>
            </a:r>
            <a:endParaRPr lang="ro-RO" sz="16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ro-RO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Reach for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your brand per event</a:t>
            </a:r>
            <a:endParaRPr lang="en-US" sz="2400" b="1" dirty="0"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5445224"/>
            <a:ext cx="6189341" cy="1224880"/>
            <a:chOff x="683568" y="5600741"/>
            <a:chExt cx="6189341" cy="1224880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5600741"/>
              <a:ext cx="6189341" cy="1224880"/>
              <a:chOff x="683568" y="5633120"/>
              <a:chExt cx="6189341" cy="122488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8" t="51487" r="33288" b="35449"/>
              <a:stretch/>
            </p:blipFill>
            <p:spPr bwMode="auto">
              <a:xfrm>
                <a:off x="683568" y="6021288"/>
                <a:ext cx="6189341" cy="83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10" t="44962" r="33288" b="48977"/>
              <a:stretch/>
            </p:blipFill>
            <p:spPr bwMode="auto">
              <a:xfrm>
                <a:off x="709877" y="5633120"/>
                <a:ext cx="4101109" cy="38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3563888" y="6381328"/>
              <a:ext cx="57606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2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8604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PER EVENT</a:t>
            </a:r>
            <a:endParaRPr lang="en-US" sz="1600" b="1" dirty="0" smtClean="0"/>
          </a:p>
          <a:p>
            <a:endParaRPr lang="en-US" sz="1000" b="1" dirty="0" smtClean="0"/>
          </a:p>
          <a:p>
            <a:r>
              <a:rPr lang="en-US" sz="1600" b="1" dirty="0" smtClean="0"/>
              <a:t>A. Agency: 2.500 EUR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Reputation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as partner of the event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Engagement</a:t>
            </a:r>
            <a:r>
              <a:rPr lang="en-US" sz="1600" dirty="0" smtClean="0"/>
              <a:t> via demos at the event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>
                <a:solidFill>
                  <a:srgbClr val="FF5500"/>
                </a:solidFill>
              </a:rPr>
              <a:t>Networking </a:t>
            </a:r>
            <a:r>
              <a:rPr lang="en-US" sz="1600" dirty="0" smtClean="0"/>
              <a:t>with premium business participants</a:t>
            </a:r>
            <a:endParaRPr lang="en-US" sz="1600" dirty="0"/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Promotion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the event’s </a:t>
            </a:r>
            <a:r>
              <a:rPr lang="en-US" sz="1600" dirty="0"/>
              <a:t>campaign &amp; </a:t>
            </a:r>
            <a:r>
              <a:rPr lang="en-US" sz="1600" dirty="0" smtClean="0"/>
              <a:t>PR</a:t>
            </a:r>
            <a:endParaRPr lang="en-US" sz="1600" dirty="0"/>
          </a:p>
          <a:p>
            <a:pPr marL="574675" indent="-342900">
              <a:buFont typeface="+mj-lt"/>
              <a:buAutoNum type="arabicPeriod"/>
            </a:pPr>
            <a:r>
              <a:rPr lang="en-US" sz="1600" dirty="0">
                <a:solidFill>
                  <a:srgbClr val="FF5500"/>
                </a:solidFill>
              </a:rPr>
              <a:t>Extra benefits</a:t>
            </a:r>
            <a:r>
              <a:rPr lang="en-US" sz="1600" dirty="0"/>
              <a:t>: advertorial, </a:t>
            </a:r>
            <a:r>
              <a:rPr lang="en-US" sz="1600" dirty="0" smtClean="0"/>
              <a:t>invitations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r>
              <a:rPr lang="en-US" sz="1600" b="1" dirty="0" smtClean="0"/>
              <a:t>B. Client </a:t>
            </a:r>
            <a:r>
              <a:rPr lang="en-US" sz="1600" b="1" dirty="0" smtClean="0"/>
              <a:t>or </a:t>
            </a:r>
            <a:r>
              <a:rPr lang="en-US" sz="1600" b="1" dirty="0" smtClean="0"/>
              <a:t>Agency + Client: 3.500 EUR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Highest visibility </a:t>
            </a:r>
            <a:r>
              <a:rPr lang="en-US" sz="1600" dirty="0"/>
              <a:t>as main </a:t>
            </a:r>
            <a:r>
              <a:rPr lang="en-US" sz="1600" dirty="0" smtClean="0"/>
              <a:t>supporter of the event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>
                <a:solidFill>
                  <a:srgbClr val="FF5500"/>
                </a:solidFill>
              </a:rPr>
              <a:t>Access</a:t>
            </a:r>
            <a:r>
              <a:rPr lang="en-US" sz="1600" dirty="0" smtClean="0"/>
              <a:t> to the contacts of the participants and follow-up facilitation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Reputation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as partner of the event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Engagement</a:t>
            </a:r>
            <a:r>
              <a:rPr lang="en-US" sz="1600" dirty="0" smtClean="0"/>
              <a:t> via demos at the event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Networking </a:t>
            </a:r>
            <a:r>
              <a:rPr lang="en-US" sz="1600" dirty="0" smtClean="0"/>
              <a:t>with premium business participants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Promotion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the event’s campaign &amp; PR</a:t>
            </a:r>
          </a:p>
          <a:p>
            <a:pPr marL="574675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5500"/>
                </a:solidFill>
              </a:rPr>
              <a:t>Extra benefits</a:t>
            </a:r>
            <a:r>
              <a:rPr lang="en-US" sz="1600" dirty="0" smtClean="0"/>
              <a:t>: advertorial, </a:t>
            </a:r>
            <a:r>
              <a:rPr lang="en-US" sz="1600" dirty="0" smtClean="0"/>
              <a:t>invitations</a:t>
            </a:r>
          </a:p>
          <a:p>
            <a:pPr marL="574675" indent="-342900">
              <a:buFont typeface="+mj-lt"/>
              <a:buAutoNum type="arabicPeriod"/>
            </a:pPr>
            <a:endParaRPr lang="en-US" sz="1000" dirty="0"/>
          </a:p>
          <a:p>
            <a:r>
              <a:rPr lang="en-US" sz="1600" b="1" dirty="0"/>
              <a:t>PER SEVERAL </a:t>
            </a:r>
            <a:r>
              <a:rPr lang="en-US" sz="1600" b="1" dirty="0" smtClean="0"/>
              <a:t>EVENTS</a:t>
            </a:r>
            <a:br>
              <a:rPr lang="en-US" sz="1600" b="1" dirty="0" smtClean="0"/>
            </a:br>
            <a:r>
              <a:rPr lang="en-US" sz="1600" dirty="0" err="1" smtClean="0"/>
              <a:t>tbd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/>
                <a:cs typeface="Calibri"/>
              </a:rPr>
              <a:t>   Budget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28" y="6536377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18, 19 February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64852" y="6528449"/>
            <a:ext cx="1300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13, 14 May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3348" y="6527171"/>
            <a:ext cx="186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23, 24 September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91" y="5420581"/>
            <a:ext cx="1983637" cy="1115796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50" y="5571141"/>
            <a:ext cx="1785919" cy="100458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3" y="5589012"/>
            <a:ext cx="1666107" cy="937185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88" y="5704050"/>
            <a:ext cx="1227218" cy="69031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30" y="5629415"/>
            <a:ext cx="1447259" cy="814083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598834"/>
            <a:ext cx="1924875" cy="1082742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6129189" y="651447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11, 12, 13 November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3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579296" cy="54102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sz="1800" b="1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b="1" dirty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We are tired of roll-ups.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We sleep during boring presentations.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We detest sales speeches sold as relevant information.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800" b="1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You hate them, too.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That’s why we should </a:t>
            </a: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do business.</a:t>
            </a:r>
            <a:endParaRPr lang="en-US" altLang="en-US" sz="1800" b="1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b="1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     Hello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 charset="0"/>
                <a:cs typeface="Calibri" charset="0"/>
              </a:rPr>
              <a:t>    First event of 2015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" y="1268760"/>
            <a:ext cx="9144000" cy="1305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99695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conference </a:t>
            </a:r>
            <a:r>
              <a:rPr lang="en-US" b="1" dirty="0"/>
              <a:t>+ </a:t>
            </a:r>
            <a:r>
              <a:rPr lang="en-US" b="1" dirty="0" smtClean="0"/>
              <a:t>workshop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 complete look on </a:t>
            </a:r>
            <a:r>
              <a:rPr lang="en-US" dirty="0" smtClean="0"/>
              <a:t>promotions and contests:</a:t>
            </a:r>
            <a:br>
              <a:rPr lang="en-US" dirty="0" smtClean="0"/>
            </a:br>
            <a:r>
              <a:rPr lang="en-US" dirty="0" smtClean="0"/>
              <a:t>national consumer promotions to small scale, contests online and offline,</a:t>
            </a:r>
            <a:br>
              <a:rPr lang="en-US" dirty="0" smtClean="0"/>
            </a:br>
            <a:r>
              <a:rPr lang="en-US" dirty="0" smtClean="0"/>
              <a:t>from planning, creative and implementation to measurement.</a:t>
            </a:r>
          </a:p>
          <a:p>
            <a:r>
              <a:rPr lang="en-US" b="1" dirty="0" smtClean="0">
                <a:hlinkClick r:id="rId3"/>
              </a:rPr>
              <a:t>see </a:t>
            </a:r>
            <a:r>
              <a:rPr lang="en-US" b="1" dirty="0">
                <a:hlinkClick r:id="rId3"/>
              </a:rPr>
              <a:t>a short clip of Promotions Now 2013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4" y="1607668"/>
            <a:ext cx="2108374" cy="118596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t="60053" r="63831" b="23393"/>
          <a:stretch/>
        </p:blipFill>
        <p:spPr>
          <a:xfrm>
            <a:off x="1810296" y="1886740"/>
            <a:ext cx="3240360" cy="607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t="60053" r="63831" b="23393"/>
          <a:stretch/>
        </p:blipFill>
        <p:spPr>
          <a:xfrm>
            <a:off x="6418808" y="1890312"/>
            <a:ext cx="2520280" cy="607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1760" y="184804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ro-RO" b="1" dirty="0" smtClean="0"/>
              <a:t>edition</a:t>
            </a:r>
            <a:endParaRPr lang="en-US" b="1" dirty="0" smtClean="0"/>
          </a:p>
          <a:p>
            <a:r>
              <a:rPr lang="en-US" b="1" dirty="0" smtClean="0"/>
              <a:t>18 – 19 M</a:t>
            </a:r>
            <a:r>
              <a:rPr lang="ro-RO" b="1" dirty="0"/>
              <a:t>arch </a:t>
            </a:r>
            <a:r>
              <a:rPr lang="ro-RO" b="1" dirty="0" smtClean="0"/>
              <a:t>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0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content-b-lhr.xx.fbcdn.net/hphotos-xap1/v/t1.0-9/1743595_810740858953850_210718757_n.jpg?oh=e9371502dcd6621f4ad77b0905538a94&amp;oe=551B522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/>
          <a:stretch/>
        </p:blipFill>
        <p:spPr bwMode="auto">
          <a:xfrm>
            <a:off x="-324544" y="-2580"/>
            <a:ext cx="979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55464"/>
            <a:ext cx="1721128" cy="1149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9" y="466016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600" b="1" dirty="0" smtClean="0"/>
              <a:t>    2015</a:t>
            </a:r>
            <a:endParaRPr lang="en-US" sz="3200" b="1" dirty="0" smtClean="0"/>
          </a:p>
          <a:p>
            <a:endParaRPr lang="en-US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25400" y="4437112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Media campaign: details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63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A.1. Shared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campaign,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before the event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980728"/>
            <a:ext cx="8604448" cy="587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endParaRPr lang="en-US" sz="1600" b="1" dirty="0" smtClean="0"/>
          </a:p>
          <a:p>
            <a:pPr marL="163513" lvl="2" indent="-163513">
              <a:defRPr/>
            </a:pPr>
            <a:r>
              <a:rPr lang="en-US" sz="1600" b="1" dirty="0" smtClean="0"/>
              <a:t>Online banners</a:t>
            </a:r>
            <a:r>
              <a:rPr lang="en-US" sz="1600" dirty="0" smtClean="0"/>
              <a:t>, 400.000 impressions, dedicated slide for your brand</a:t>
            </a:r>
            <a:br>
              <a:rPr lang="en-US" sz="1600" dirty="0" smtClean="0"/>
            </a:br>
            <a:r>
              <a:rPr lang="en-US" sz="1600" dirty="0" smtClean="0"/>
              <a:t>on IQads.ro, SMARK.ro, audience retargeting via Facebook Ads, Google Ads,</a:t>
            </a:r>
            <a:br>
              <a:rPr lang="en-US" sz="1600" dirty="0" smtClean="0"/>
            </a:br>
            <a:r>
              <a:rPr lang="en-US" sz="1600" dirty="0" smtClean="0"/>
              <a:t>Cariereonline.ro, Revista-Piata.ro, IAA.ro, BestJobs.ro, HotNews.ro, RevistaBiz.ro, Business24.ro, Ziare.com, </a:t>
            </a:r>
            <a:r>
              <a:rPr lang="en-US" sz="1600" dirty="0" err="1" smtClean="0"/>
              <a:t>Realitatea.Net</a:t>
            </a:r>
            <a:r>
              <a:rPr lang="en-US" sz="1600" dirty="0" smtClean="0"/>
              <a:t>, Forbes, Wall Street, Port.ro, </a:t>
            </a:r>
            <a:r>
              <a:rPr lang="en-US" sz="1600" dirty="0" err="1" smtClean="0"/>
              <a:t>Magazin</a:t>
            </a:r>
            <a:r>
              <a:rPr lang="en-US" sz="1600" dirty="0" smtClean="0"/>
              <a:t> </a:t>
            </a:r>
            <a:r>
              <a:rPr lang="en-US" sz="1600" dirty="0" err="1" smtClean="0"/>
              <a:t>Progesiv</a:t>
            </a:r>
            <a:r>
              <a:rPr lang="en-US" sz="1600" dirty="0" smtClean="0"/>
              <a:t> / </a:t>
            </a:r>
            <a:r>
              <a:rPr lang="en-US" sz="1600" b="1" dirty="0" smtClean="0">
                <a:hlinkClick r:id="rId2"/>
              </a:rPr>
              <a:t>see example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63513" lvl="2" indent="-163513">
              <a:defRPr/>
            </a:pPr>
            <a:endParaRPr lang="en-US" sz="1600" dirty="0" smtClean="0"/>
          </a:p>
          <a:p>
            <a:pPr marL="163513" lvl="2" indent="-163513">
              <a:defRPr/>
            </a:pPr>
            <a:r>
              <a:rPr lang="en-US" sz="1600" b="1" dirty="0" smtClean="0"/>
              <a:t>Event website</a:t>
            </a:r>
            <a:r>
              <a:rPr lang="en-US" sz="1600" dirty="0" smtClean="0"/>
              <a:t> featuring your brand / </a:t>
            </a:r>
            <a:r>
              <a:rPr lang="en-US" sz="1600" b="1" dirty="0" smtClean="0">
                <a:hlinkClick r:id="rId3"/>
              </a:rPr>
              <a:t>see example</a:t>
            </a:r>
            <a:endParaRPr lang="en-US" sz="1600" b="1" dirty="0" smtClean="0"/>
          </a:p>
          <a:p>
            <a:pPr marL="163513" lvl="2" indent="-163513">
              <a:defRPr/>
            </a:pPr>
            <a:endParaRPr lang="en-US" sz="1600" dirty="0" smtClean="0"/>
          </a:p>
          <a:p>
            <a:pPr marL="163513" lvl="2" indent="-163513">
              <a:defRPr/>
            </a:pPr>
            <a:r>
              <a:rPr lang="en-US" sz="1600" b="1" dirty="0" smtClean="0"/>
              <a:t>Newsletters</a:t>
            </a:r>
            <a:r>
              <a:rPr lang="en-US" sz="1600" dirty="0" smtClean="0"/>
              <a:t> dedicated to the event featuring your brand, 2 editions sent to</a:t>
            </a:r>
            <a:br>
              <a:rPr lang="en-US" sz="1600" dirty="0" smtClean="0"/>
            </a:br>
            <a:r>
              <a:rPr lang="en-US" sz="1600" dirty="0" smtClean="0"/>
              <a:t>IQads + SMARK: 20.000 + 5.000 active subscribers </a:t>
            </a:r>
            <a:r>
              <a:rPr lang="en-US" sz="1600" b="1" dirty="0" smtClean="0"/>
              <a:t>/ </a:t>
            </a:r>
            <a:r>
              <a:rPr lang="en-US" sz="1600" b="1" dirty="0" smtClean="0">
                <a:hlinkClick r:id="rId4"/>
              </a:rPr>
              <a:t>see example</a:t>
            </a:r>
            <a:endParaRPr lang="en-US" sz="1600" b="1" dirty="0" smtClean="0"/>
          </a:p>
          <a:p>
            <a:pPr marL="163513" lvl="2" indent="-163513">
              <a:defRPr/>
            </a:pPr>
            <a:endParaRPr lang="en-US" sz="1600" dirty="0" smtClean="0"/>
          </a:p>
          <a:p>
            <a:pPr marL="163513" lvl="2" indent="-163513">
              <a:defRPr/>
            </a:pPr>
            <a:r>
              <a:rPr lang="en-US" sz="1600" b="1" dirty="0" smtClean="0"/>
              <a:t>Facebook Cover of SMARK and IQads </a:t>
            </a:r>
            <a:r>
              <a:rPr lang="en-US" sz="1600" dirty="0" smtClean="0"/>
              <a:t>featuring your brand / </a:t>
            </a:r>
            <a:r>
              <a:rPr lang="en-US" sz="1600" b="1" dirty="0" smtClean="0">
                <a:hlinkClick r:id="rId5"/>
              </a:rPr>
              <a:t>see example</a:t>
            </a:r>
            <a:endParaRPr lang="en-US" sz="1600" b="1" dirty="0" smtClean="0"/>
          </a:p>
          <a:p>
            <a:pPr marL="163513" lvl="2" indent="-163513">
              <a:defRPr/>
            </a:pPr>
            <a:endParaRPr lang="en-US" sz="1600" dirty="0" smtClean="0"/>
          </a:p>
          <a:p>
            <a:pPr marL="163513" lvl="2" indent="-163513">
              <a:defRPr/>
            </a:pPr>
            <a:r>
              <a:rPr lang="en-US" sz="1600" b="1" dirty="0" smtClean="0"/>
              <a:t>Premium editorial content </a:t>
            </a:r>
            <a:r>
              <a:rPr lang="en-US" sz="1600" dirty="0" smtClean="0"/>
              <a:t>announcing the conference on IQads and SMARK,</a:t>
            </a:r>
            <a:br>
              <a:rPr lang="en-US" sz="1600" dirty="0" smtClean="0"/>
            </a:br>
            <a:r>
              <a:rPr lang="en-US" sz="1600" dirty="0"/>
              <a:t>3</a:t>
            </a:r>
            <a:r>
              <a:rPr lang="en-US" sz="1600" dirty="0" smtClean="0"/>
              <a:t> editorial materials: news, interviews, feature articles, reviews</a:t>
            </a:r>
            <a:br>
              <a:rPr lang="en-US" sz="1600" dirty="0" smtClean="0"/>
            </a:br>
            <a:r>
              <a:rPr lang="en-US" sz="1600" dirty="0" smtClean="0"/>
              <a:t>(at the end, a dedicated paragraph about your brand) / </a:t>
            </a:r>
            <a:r>
              <a:rPr lang="en-US" sz="1600" b="1" dirty="0" smtClean="0">
                <a:hlinkClick r:id="rId6"/>
              </a:rPr>
              <a:t>see example</a:t>
            </a:r>
            <a:endParaRPr lang="en-US" sz="1600" b="1" dirty="0" smtClean="0"/>
          </a:p>
          <a:p>
            <a:pPr marL="163513" lvl="2" indent="-163513">
              <a:defRPr/>
            </a:pPr>
            <a:endParaRPr lang="en-US" sz="1600" b="1" dirty="0" smtClean="0"/>
          </a:p>
          <a:p>
            <a:pPr marL="163513" lvl="2" indent="-163513">
              <a:defRPr/>
            </a:pPr>
            <a:r>
              <a:rPr lang="en-US" sz="1600" b="1" dirty="0" smtClean="0"/>
              <a:t>Direct mailing </a:t>
            </a:r>
            <a:r>
              <a:rPr lang="en-US" sz="1600" dirty="0" smtClean="0"/>
              <a:t>sent to participants of previous editions and companies from IQads Catalogue,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featuring your brand</a:t>
            </a:r>
          </a:p>
        </p:txBody>
      </p:sp>
    </p:spTree>
    <p:extLst>
      <p:ext uri="{BB962C8B-B14F-4D97-AF65-F5344CB8AC3E}">
        <p14:creationId xmlns:p14="http://schemas.microsoft.com/office/powerpoint/2010/main" val="28534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48245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endParaRPr lang="en-GB" sz="1600" dirty="0" smtClean="0"/>
          </a:p>
          <a:p>
            <a:pPr marL="174625" lvl="2" indent="-174625">
              <a:spcBef>
                <a:spcPts val="750"/>
              </a:spcBef>
              <a:spcAft>
                <a:spcPts val="600"/>
              </a:spcAft>
              <a:defRPr/>
            </a:pPr>
            <a:r>
              <a:rPr lang="en-GB" sz="1600" b="1" dirty="0" smtClean="0"/>
              <a:t>Dedicated newsletters </a:t>
            </a:r>
            <a:r>
              <a:rPr lang="en-GB" sz="1600" dirty="0" smtClean="0"/>
              <a:t>featuring your brand,</a:t>
            </a:r>
            <a:r>
              <a:rPr lang="en-GB" sz="1600" b="1" dirty="0" smtClean="0"/>
              <a:t> </a:t>
            </a:r>
            <a:r>
              <a:rPr lang="en-GB" sz="1600" dirty="0"/>
              <a:t>2 editions sent to all active </a:t>
            </a:r>
            <a:br>
              <a:rPr lang="en-GB" sz="1600" dirty="0"/>
            </a:br>
            <a:r>
              <a:rPr lang="en-GB" sz="1600" dirty="0"/>
              <a:t>IQads + SMARK </a:t>
            </a:r>
            <a:r>
              <a:rPr lang="en-GB" sz="1600" dirty="0" smtClean="0"/>
              <a:t>subscribers</a:t>
            </a:r>
            <a:r>
              <a:rPr lang="en-GB" sz="1600" dirty="0"/>
              <a:t>: 20.000 + 5.000 / </a:t>
            </a:r>
            <a:r>
              <a:rPr lang="en-GB" sz="1600" b="1" dirty="0">
                <a:hlinkClick r:id="rId2"/>
              </a:rPr>
              <a:t>see </a:t>
            </a:r>
            <a:r>
              <a:rPr lang="en-GB" sz="1600" b="1" dirty="0" smtClean="0">
                <a:hlinkClick r:id="rId2"/>
              </a:rPr>
              <a:t>example</a:t>
            </a:r>
            <a:endParaRPr lang="en-GB" sz="1600" b="1" dirty="0"/>
          </a:p>
          <a:p>
            <a:pPr marL="174625" lvl="2" indent="-174625">
              <a:spcBef>
                <a:spcPts val="750"/>
              </a:spcBef>
              <a:spcAft>
                <a:spcPts val="600"/>
              </a:spcAft>
              <a:defRPr/>
            </a:pPr>
            <a:endParaRPr lang="en-GB" sz="1600" b="1" dirty="0" smtClean="0"/>
          </a:p>
          <a:p>
            <a:pPr marL="174625" lvl="2" indent="-174625">
              <a:spcBef>
                <a:spcPts val="750"/>
              </a:spcBef>
              <a:spcAft>
                <a:spcPts val="600"/>
              </a:spcAft>
              <a:defRPr/>
            </a:pPr>
            <a:r>
              <a:rPr lang="en-GB" sz="1600" b="1" dirty="0" smtClean="0"/>
              <a:t>Branded header </a:t>
            </a:r>
            <a:r>
              <a:rPr lang="en-GB" sz="1600" dirty="0" smtClean="0"/>
              <a:t>in the IQads and SMARK editorial newsletters </a:t>
            </a:r>
            <a:r>
              <a:rPr lang="en-GB" sz="1600" dirty="0"/>
              <a:t>sent to all active </a:t>
            </a:r>
            <a:br>
              <a:rPr lang="en-GB" sz="1600" dirty="0"/>
            </a:br>
            <a:r>
              <a:rPr lang="en-GB" sz="1600" dirty="0"/>
              <a:t>IQads + SMARK subscribers: 20.000 + 5.000 / </a:t>
            </a:r>
            <a:r>
              <a:rPr lang="en-GB" sz="1600" b="1" dirty="0">
                <a:hlinkClick r:id="rId3"/>
              </a:rPr>
              <a:t>see </a:t>
            </a:r>
            <a:r>
              <a:rPr lang="en-GB" sz="1600" b="1" dirty="0" smtClean="0">
                <a:hlinkClick r:id="rId3"/>
              </a:rPr>
              <a:t>example</a:t>
            </a:r>
            <a:endParaRPr lang="en-GB" sz="1600" b="1" dirty="0" smtClean="0"/>
          </a:p>
          <a:p>
            <a:pPr marL="174625" lvl="2" indent="-174625">
              <a:spcBef>
                <a:spcPts val="750"/>
              </a:spcBef>
              <a:spcAft>
                <a:spcPts val="600"/>
              </a:spcAft>
              <a:defRPr/>
            </a:pPr>
            <a:endParaRPr lang="en-GB" sz="1600" b="1" dirty="0"/>
          </a:p>
          <a:p>
            <a:pPr marL="163513" lvl="2" indent="-163513">
              <a:defRPr/>
            </a:pPr>
            <a:r>
              <a:rPr lang="en-GB" sz="1600" b="1" dirty="0"/>
              <a:t>Premium editorial content </a:t>
            </a:r>
            <a:r>
              <a:rPr lang="en-GB" sz="1600" dirty="0"/>
              <a:t>reviewing the conference on </a:t>
            </a:r>
            <a:r>
              <a:rPr lang="ro-RO" sz="1600" dirty="0"/>
              <a:t>IQads</a:t>
            </a:r>
            <a:r>
              <a:rPr lang="en-GB" sz="1600" dirty="0"/>
              <a:t> and  </a:t>
            </a:r>
            <a:r>
              <a:rPr lang="ro-RO" sz="1600" dirty="0"/>
              <a:t>SMARK</a:t>
            </a:r>
            <a:r>
              <a:rPr lang="en-GB" sz="1600" dirty="0"/>
              <a:t>,</a:t>
            </a:r>
            <a:br>
              <a:rPr lang="en-GB" sz="1600" dirty="0"/>
            </a:br>
            <a:r>
              <a:rPr lang="en-GB" sz="1600" dirty="0" smtClean="0"/>
              <a:t>3 editorial </a:t>
            </a:r>
            <a:r>
              <a:rPr lang="en-GB" sz="1600" dirty="0"/>
              <a:t>materials: news, interviews, follow-ups</a:t>
            </a:r>
            <a:br>
              <a:rPr lang="en-GB" sz="1600" dirty="0"/>
            </a:br>
            <a:r>
              <a:rPr lang="en-GB" sz="1600" dirty="0"/>
              <a:t>(at the </a:t>
            </a:r>
            <a:r>
              <a:rPr lang="en-GB" sz="1600" dirty="0" smtClean="0"/>
              <a:t>end, a </a:t>
            </a:r>
            <a:r>
              <a:rPr lang="en-GB" sz="1600" dirty="0"/>
              <a:t>dedicated paragraph about </a:t>
            </a:r>
            <a:r>
              <a:rPr lang="en-GB" sz="1600" dirty="0" smtClean="0"/>
              <a:t>your brand) / </a:t>
            </a:r>
            <a:r>
              <a:rPr lang="en-GB" sz="1600" b="1" dirty="0">
                <a:hlinkClick r:id="rId4"/>
              </a:rPr>
              <a:t>see </a:t>
            </a:r>
            <a:r>
              <a:rPr lang="en-GB" sz="1600" b="1" dirty="0" smtClean="0">
                <a:hlinkClick r:id="rId4"/>
              </a:rPr>
              <a:t>example</a:t>
            </a:r>
            <a:endParaRPr lang="en-GB" sz="1600" b="1" dirty="0" smtClean="0"/>
          </a:p>
          <a:p>
            <a:pPr marL="163513" lvl="2" indent="-163513">
              <a:defRPr/>
            </a:pPr>
            <a:endParaRPr lang="en-GB" sz="1600" b="1" dirty="0"/>
          </a:p>
          <a:p>
            <a:pPr marL="163513" lvl="2" indent="-163513">
              <a:defRPr/>
            </a:pPr>
            <a:r>
              <a:rPr lang="en-GB" sz="1600" b="1" dirty="0" smtClean="0"/>
              <a:t>Event’s photo album branded </a:t>
            </a:r>
            <a:r>
              <a:rPr lang="en-GB" sz="1600" dirty="0" smtClean="0"/>
              <a:t>with your brand in the watermark / </a:t>
            </a:r>
            <a:r>
              <a:rPr lang="en-GB" sz="1600" b="1" dirty="0">
                <a:hlinkClick r:id="rId5"/>
              </a:rPr>
              <a:t>see </a:t>
            </a:r>
            <a:r>
              <a:rPr lang="en-GB" sz="1600" b="1" dirty="0" smtClean="0">
                <a:hlinkClick r:id="rId5"/>
              </a:rPr>
              <a:t>example</a:t>
            </a:r>
            <a:endParaRPr lang="en-GB" sz="1600" dirty="0" smtClean="0"/>
          </a:p>
          <a:p>
            <a:pPr marL="163513" lvl="2" indent="-163513">
              <a:defRPr/>
            </a:pPr>
            <a:endParaRPr lang="en-GB" sz="1600" dirty="0"/>
          </a:p>
          <a:p>
            <a:pPr marL="163513" lvl="2" indent="-163513">
              <a:defRPr/>
            </a:pPr>
            <a:r>
              <a:rPr lang="en-GB" sz="1600" b="1" dirty="0" smtClean="0"/>
              <a:t>Posts about the event </a:t>
            </a:r>
            <a:r>
              <a:rPr lang="en-GB" sz="1600" dirty="0" smtClean="0"/>
              <a:t>on IQads and SMARK Facebook pages / </a:t>
            </a:r>
            <a:r>
              <a:rPr lang="en-GB" sz="1600" b="1" dirty="0">
                <a:hlinkClick r:id="rId6"/>
              </a:rPr>
              <a:t>see example</a:t>
            </a:r>
            <a:endParaRPr lang="en-GB" sz="1600" dirty="0"/>
          </a:p>
          <a:p>
            <a:pPr marL="163513" lvl="2" indent="-163513">
              <a:defRPr/>
            </a:pPr>
            <a:endParaRPr lang="en-GB" sz="1600" dirty="0"/>
          </a:p>
          <a:p>
            <a:pPr>
              <a:spcAft>
                <a:spcPts val="600"/>
              </a:spcAft>
              <a:defRPr/>
            </a:pPr>
            <a:endParaRPr lang="en-GB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A.2. Shared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campaign,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after the event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>
            <a:noAutofit/>
          </a:bodyPr>
          <a:lstStyle/>
          <a:p>
            <a:pPr marL="228600" lvl="2">
              <a:spcAft>
                <a:spcPts val="600"/>
              </a:spcAft>
              <a:defRPr/>
            </a:pPr>
            <a:endParaRPr lang="en-US" sz="1600" dirty="0" smtClean="0"/>
          </a:p>
          <a:p>
            <a:pPr marL="228600" lvl="2">
              <a:spcAft>
                <a:spcPts val="600"/>
              </a:spcAft>
              <a:defRPr/>
            </a:pPr>
            <a:r>
              <a:rPr lang="en-US" sz="1600" dirty="0" smtClean="0"/>
              <a:t>Demonstration of the skills of your brand in a dedicated space in the event’s lobby</a:t>
            </a:r>
            <a:br>
              <a:rPr lang="en-US" sz="1600" dirty="0" smtClean="0"/>
            </a:br>
            <a:r>
              <a:rPr lang="en-US" sz="1600" dirty="0" smtClean="0"/>
              <a:t>via a relevant activation, created and implemented by your brand</a:t>
            </a:r>
          </a:p>
          <a:p>
            <a:pPr marL="228600" lvl="2">
              <a:spcAft>
                <a:spcPts val="600"/>
              </a:spcAft>
              <a:defRPr/>
            </a:pPr>
            <a:endParaRPr lang="en-US" sz="1600" dirty="0" smtClean="0"/>
          </a:p>
          <a:p>
            <a:pPr marL="228600" lvl="2">
              <a:spcAft>
                <a:spcPts val="600"/>
              </a:spcAft>
              <a:defRPr/>
            </a:pPr>
            <a:r>
              <a:rPr lang="en-US" sz="1600" dirty="0" smtClean="0"/>
              <a:t>A promotional video about your brand played during each break</a:t>
            </a:r>
          </a:p>
          <a:p>
            <a:pPr marL="228600" lvl="2">
              <a:spcAft>
                <a:spcPts val="600"/>
              </a:spcAft>
              <a:defRPr/>
            </a:pPr>
            <a:endParaRPr lang="en-US" sz="1600" dirty="0"/>
          </a:p>
          <a:p>
            <a:pPr marL="228600" lvl="2">
              <a:spcAft>
                <a:spcPts val="600"/>
              </a:spcAft>
              <a:defRPr/>
            </a:pPr>
            <a:r>
              <a:rPr lang="en-US" sz="1600" dirty="0" smtClean="0"/>
              <a:t>Creative promotional </a:t>
            </a:r>
            <a:r>
              <a:rPr lang="en-US" sz="1600" dirty="0"/>
              <a:t>materials in the folders </a:t>
            </a:r>
            <a:r>
              <a:rPr lang="en-US" sz="1600" dirty="0" smtClean="0"/>
              <a:t>given to the participants,</a:t>
            </a:r>
            <a:br>
              <a:rPr lang="en-US" sz="1600" dirty="0" smtClean="0"/>
            </a:br>
            <a:r>
              <a:rPr lang="en-US" sz="1600" dirty="0" smtClean="0"/>
              <a:t>supporting </a:t>
            </a:r>
            <a:r>
              <a:rPr lang="en-US" sz="1600" dirty="0"/>
              <a:t>the activation or the role of </a:t>
            </a:r>
            <a:r>
              <a:rPr lang="en-US" sz="1600" dirty="0" smtClean="0"/>
              <a:t>your brand as </a:t>
            </a:r>
            <a:r>
              <a:rPr lang="en-US" sz="1600" dirty="0"/>
              <a:t>partner / </a:t>
            </a:r>
            <a:r>
              <a:rPr lang="en-US" sz="1600" b="1" dirty="0">
                <a:hlinkClick r:id="rId2"/>
              </a:rPr>
              <a:t>see </a:t>
            </a:r>
            <a:r>
              <a:rPr lang="en-US" sz="1600" b="1" dirty="0" smtClean="0">
                <a:hlinkClick r:id="rId2"/>
              </a:rPr>
              <a:t>example</a:t>
            </a:r>
            <a:endParaRPr lang="en-US" sz="1600" dirty="0" smtClean="0"/>
          </a:p>
          <a:p>
            <a:pPr marL="228600" lvl="2">
              <a:spcAft>
                <a:spcPts val="600"/>
              </a:spcAft>
              <a:defRPr/>
            </a:pPr>
            <a:endParaRPr lang="en-US" sz="1600" dirty="0" smtClean="0"/>
          </a:p>
          <a:p>
            <a:pPr marL="228600" lvl="2">
              <a:spcAft>
                <a:spcPts val="600"/>
              </a:spcAft>
              <a:defRPr/>
            </a:pPr>
            <a:r>
              <a:rPr lang="en-GB" sz="1600" dirty="0"/>
              <a:t>Dedicated digital presentation </a:t>
            </a:r>
            <a:r>
              <a:rPr lang="en-GB" sz="1600" dirty="0" smtClean="0"/>
              <a:t>of your brand in </a:t>
            </a:r>
            <a:r>
              <a:rPr lang="en-GB" sz="1600" dirty="0"/>
              <a:t>the post event kit, </a:t>
            </a:r>
            <a:br>
              <a:rPr lang="en-GB" sz="1600" dirty="0"/>
            </a:br>
            <a:r>
              <a:rPr lang="en-GB" sz="1600" dirty="0"/>
              <a:t>sent to all the participants / </a:t>
            </a:r>
            <a:r>
              <a:rPr lang="en-GB" sz="1600" b="1" dirty="0">
                <a:hlinkClick r:id="rId3"/>
              </a:rPr>
              <a:t>see </a:t>
            </a:r>
            <a:r>
              <a:rPr lang="en-GB" sz="1600" b="1" dirty="0" smtClean="0">
                <a:hlinkClick r:id="rId3"/>
              </a:rPr>
              <a:t>example</a:t>
            </a:r>
            <a:endParaRPr lang="en-GB" sz="1600" b="1" dirty="0" smtClean="0"/>
          </a:p>
          <a:p>
            <a:pPr marL="228600" lvl="2">
              <a:spcAft>
                <a:spcPts val="600"/>
              </a:spcAft>
              <a:defRPr/>
            </a:pPr>
            <a:endParaRPr lang="en-US" sz="1600" dirty="0" smtClean="0"/>
          </a:p>
          <a:p>
            <a:pPr marL="228600" lvl="2">
              <a:spcAft>
                <a:spcPts val="600"/>
              </a:spcAft>
              <a:defRPr/>
            </a:pPr>
            <a:r>
              <a:rPr lang="en-US" sz="1600" dirty="0" smtClean="0"/>
              <a:t>Bonus</a:t>
            </a:r>
            <a:r>
              <a:rPr lang="en-US" sz="1600" dirty="0"/>
              <a:t>: </a:t>
            </a:r>
            <a:r>
              <a:rPr lang="en-GB" sz="1600" dirty="0"/>
              <a:t>3 invitations at the conference for </a:t>
            </a:r>
            <a:r>
              <a:rPr lang="en-GB" sz="1600" dirty="0" smtClean="0"/>
              <a:t>your brand’s </a:t>
            </a:r>
            <a:r>
              <a:rPr lang="en-GB" sz="1600" dirty="0"/>
              <a:t>team or </a:t>
            </a:r>
            <a:r>
              <a:rPr lang="en-GB" sz="1600" dirty="0" smtClean="0"/>
              <a:t>partners</a:t>
            </a:r>
          </a:p>
          <a:p>
            <a:pPr marL="228600" lvl="2">
              <a:spcAft>
                <a:spcPts val="600"/>
              </a:spcAft>
              <a:defRPr/>
            </a:pPr>
            <a:endParaRPr lang="en-GB" sz="1600" dirty="0" smtClean="0"/>
          </a:p>
          <a:p>
            <a:pPr marL="228600" lvl="2">
              <a:spcAft>
                <a:spcPts val="600"/>
              </a:spcAft>
              <a:defRPr/>
            </a:pPr>
            <a:r>
              <a:rPr lang="en-US" sz="1600" dirty="0" smtClean="0"/>
              <a:t>Extra, only if relevant: </a:t>
            </a:r>
            <a:r>
              <a:rPr lang="en-US" sz="1600" dirty="0"/>
              <a:t>k</a:t>
            </a:r>
            <a:r>
              <a:rPr lang="en-US" sz="1600" dirty="0" smtClean="0"/>
              <a:t>eynote </a:t>
            </a:r>
            <a:r>
              <a:rPr lang="en-US" sz="1600" dirty="0"/>
              <a:t>about your knowhow on the topic during the </a:t>
            </a:r>
            <a:r>
              <a:rPr lang="en-US" sz="1600" dirty="0" smtClean="0"/>
              <a:t>conference</a:t>
            </a:r>
            <a:endParaRPr lang="en-GB" sz="1600" dirty="0"/>
          </a:p>
          <a:p>
            <a:pPr marL="228600" lvl="2">
              <a:spcAft>
                <a:spcPts val="600"/>
              </a:spcAft>
              <a:defRPr/>
            </a:pPr>
            <a:endParaRPr lang="en-GB" sz="1600" dirty="0"/>
          </a:p>
          <a:p>
            <a:pPr marL="228600" lvl="1" indent="-228600">
              <a:spcAft>
                <a:spcPts val="600"/>
              </a:spcAft>
              <a:buNone/>
            </a:pPr>
            <a:endParaRPr lang="en-GB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B.1.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edicated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promotion,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during the event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1 advertorial</a:t>
            </a:r>
            <a:r>
              <a:rPr lang="en-GB" sz="1600" dirty="0" smtClean="0"/>
              <a:t> </a:t>
            </a:r>
            <a:r>
              <a:rPr lang="en-GB" sz="1600" dirty="0"/>
              <a:t>about </a:t>
            </a:r>
            <a:r>
              <a:rPr lang="en-GB" sz="1600" dirty="0" smtClean="0"/>
              <a:t>your brand, featuring a story about</a:t>
            </a:r>
            <a:r>
              <a:rPr lang="en-US" sz="1600" dirty="0" smtClean="0"/>
              <a:t> </a:t>
            </a:r>
            <a:r>
              <a:rPr lang="en-GB" sz="1600" dirty="0" smtClean="0"/>
              <a:t>it.</a:t>
            </a:r>
            <a:r>
              <a:rPr lang="en-GB" sz="1600" dirty="0"/>
              <a:t> </a:t>
            </a:r>
          </a:p>
          <a:p>
            <a:r>
              <a:rPr lang="en-GB" sz="1600" dirty="0" smtClean="0"/>
              <a:t>Published on </a:t>
            </a:r>
            <a:r>
              <a:rPr lang="en-GB" sz="1600" dirty="0"/>
              <a:t>a </a:t>
            </a:r>
            <a:r>
              <a:rPr lang="en-GB" sz="1600" b="1" dirty="0"/>
              <a:t>dedicated page </a:t>
            </a:r>
            <a:r>
              <a:rPr lang="en-US" sz="1600" dirty="0"/>
              <a:t>which is intensively promoted 5 days after the </a:t>
            </a:r>
            <a:r>
              <a:rPr lang="en-US" sz="1600" dirty="0" smtClean="0"/>
              <a:t>publication</a:t>
            </a:r>
            <a:r>
              <a:rPr lang="en-US" sz="1600" dirty="0"/>
              <a:t> </a:t>
            </a:r>
            <a:r>
              <a:rPr lang="en-US" sz="1600" dirty="0" smtClean="0"/>
              <a:t>on </a:t>
            </a:r>
            <a:r>
              <a:rPr lang="en-US" sz="1600" dirty="0" err="1" smtClean="0"/>
              <a:t>IQads</a:t>
            </a:r>
            <a:r>
              <a:rPr lang="en-US" sz="1600" dirty="0" smtClean="0"/>
              <a:t> &amp; SMARK.</a:t>
            </a:r>
            <a:endParaRPr lang="en-US" sz="1600" dirty="0"/>
          </a:p>
          <a:p>
            <a:pPr marL="0" indent="0">
              <a:buNone/>
            </a:pPr>
            <a:r>
              <a:rPr lang="en-GB" sz="1600" dirty="0" smtClean="0"/>
              <a:t>Examples</a:t>
            </a:r>
            <a:r>
              <a:rPr lang="en-GB" sz="1600" b="1" dirty="0" smtClean="0"/>
              <a:t>:</a:t>
            </a:r>
            <a:endParaRPr lang="en-US" sz="1600" b="1" dirty="0" smtClean="0"/>
          </a:p>
          <a:p>
            <a:pPr lvl="1"/>
            <a:r>
              <a:rPr lang="en-GB" sz="1200" dirty="0" smtClean="0">
                <a:hlinkClick r:id="rId2"/>
              </a:rPr>
              <a:t>SMARK.ro/advertorial/</a:t>
            </a:r>
            <a:r>
              <a:rPr lang="en-GB" sz="1200" dirty="0" err="1" smtClean="0">
                <a:hlinkClick r:id="rId2"/>
              </a:rPr>
              <a:t>modelul_suedez_de_a_te_mentine_in_forma_introdus_si_in_romania</a:t>
            </a:r>
            <a:r>
              <a:rPr lang="en-GB" sz="1200" dirty="0" smtClean="0"/>
              <a:t> </a:t>
            </a:r>
            <a:endParaRPr lang="en-US" sz="1200" dirty="0"/>
          </a:p>
          <a:p>
            <a:pPr lvl="1"/>
            <a:r>
              <a:rPr lang="en-GB" sz="1200" dirty="0" smtClean="0">
                <a:hlinkClick r:id="rId3"/>
              </a:rPr>
              <a:t>IQads.ro/advertorial/pop_up_your_mind_a_ajuns_in_cluj_provoked_by_grolsch</a:t>
            </a:r>
            <a:r>
              <a:rPr lang="en-GB" sz="1200" dirty="0" smtClean="0"/>
              <a:t> </a:t>
            </a:r>
            <a:endParaRPr lang="en-US" sz="12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600" dirty="0" smtClean="0"/>
              <a:t>The </a:t>
            </a:r>
            <a:r>
              <a:rPr lang="en-GB" sz="1600" dirty="0"/>
              <a:t>advertorial is </a:t>
            </a:r>
            <a:r>
              <a:rPr lang="en-GB" sz="1600" dirty="0" smtClean="0"/>
              <a:t>promoted:</a:t>
            </a:r>
            <a:endParaRPr lang="en-US" sz="1600" dirty="0"/>
          </a:p>
          <a:p>
            <a:pPr lvl="1"/>
            <a:r>
              <a:rPr lang="en-US" sz="1600" dirty="0" smtClean="0"/>
              <a:t>I</a:t>
            </a:r>
            <a:r>
              <a:rPr lang="en-GB" sz="1600" dirty="0" smtClean="0"/>
              <a:t>n the right column </a:t>
            </a:r>
            <a:r>
              <a:rPr lang="en-GB" sz="1600" dirty="0"/>
              <a:t>of IQads and SMARK </a:t>
            </a:r>
            <a:r>
              <a:rPr lang="en-GB" sz="1600" dirty="0" smtClean="0"/>
              <a:t>homepages </a:t>
            </a:r>
            <a:endParaRPr lang="en-US" sz="1600" dirty="0"/>
          </a:p>
          <a:p>
            <a:pPr lvl="1"/>
            <a:r>
              <a:rPr lang="en-US" sz="1600" dirty="0" smtClean="0"/>
              <a:t>Through a l</a:t>
            </a:r>
            <a:r>
              <a:rPr lang="en-GB" sz="1600" dirty="0" smtClean="0"/>
              <a:t>ink </a:t>
            </a:r>
            <a:r>
              <a:rPr lang="en-GB" sz="1600" dirty="0"/>
              <a:t>in 1 IQads editorial newsletter (</a:t>
            </a:r>
            <a:r>
              <a:rPr lang="en-GB" sz="1600" dirty="0" smtClean="0"/>
              <a:t>20.000 </a:t>
            </a:r>
            <a:r>
              <a:rPr lang="en-GB" sz="1600" dirty="0"/>
              <a:t>active subscribers</a:t>
            </a:r>
            <a:r>
              <a:rPr lang="en-GB" sz="1600" dirty="0" smtClean="0"/>
              <a:t>)</a:t>
            </a:r>
            <a:r>
              <a:rPr lang="en-US" sz="1600" dirty="0" smtClean="0"/>
              <a:t> and a link in </a:t>
            </a:r>
            <a:r>
              <a:rPr lang="en-GB" sz="1600" dirty="0" smtClean="0"/>
              <a:t>1 SMARK editorial newsletter (5.000 active subscribers)</a:t>
            </a:r>
          </a:p>
          <a:p>
            <a:pPr lvl="1"/>
            <a:r>
              <a:rPr lang="en-GB" sz="1600" dirty="0" smtClean="0"/>
              <a:t>Share </a:t>
            </a:r>
            <a:r>
              <a:rPr lang="en-GB" sz="1600" dirty="0"/>
              <a:t>on IQads </a:t>
            </a:r>
            <a:r>
              <a:rPr lang="en-GB" sz="1600" dirty="0" smtClean="0"/>
              <a:t>(115.000+ </a:t>
            </a:r>
            <a:r>
              <a:rPr lang="en-GB" sz="1600" dirty="0"/>
              <a:t>fans</a:t>
            </a:r>
            <a:r>
              <a:rPr lang="en-GB" sz="1600" dirty="0" smtClean="0"/>
              <a:t>) and on SMARK Facebook account (8.000+ fans)</a:t>
            </a:r>
          </a:p>
          <a:p>
            <a:pPr lvl="1"/>
            <a:endParaRPr lang="en-GB" sz="1600" dirty="0"/>
          </a:p>
          <a:p>
            <a:pPr marL="0" lvl="2" indent="0">
              <a:spcAft>
                <a:spcPts val="600"/>
              </a:spcAft>
              <a:buNone/>
            </a:pPr>
            <a:r>
              <a:rPr lang="en-US" sz="1600" b="1" dirty="0"/>
              <a:t>1 post in the Jobs sections of IQads or SMARK -  </a:t>
            </a:r>
            <a:r>
              <a:rPr lang="en-US" sz="1600" b="1" dirty="0" err="1"/>
              <a:t>AdJob</a:t>
            </a:r>
            <a:r>
              <a:rPr lang="en-US" sz="1600" b="1" dirty="0"/>
              <a:t> &amp; </a:t>
            </a:r>
            <a:r>
              <a:rPr lang="en-US" sz="1600" b="1" dirty="0" err="1"/>
              <a:t>MkJob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the most efficient recruiting tool for the advertising and marketing industries in Romania.</a:t>
            </a:r>
          </a:p>
          <a:p>
            <a:pPr marL="285750" lvl="2" indent="-285750">
              <a:spcAft>
                <a:spcPts val="600"/>
              </a:spcAft>
            </a:pPr>
            <a:endParaRPr lang="en-US" sz="1600" b="1" dirty="0"/>
          </a:p>
          <a:p>
            <a:pPr marL="0" lvl="2" indent="0">
              <a:spcAft>
                <a:spcPts val="600"/>
              </a:spcAft>
              <a:buNone/>
            </a:pPr>
            <a:r>
              <a:rPr lang="en-US" sz="1600" b="1" dirty="0"/>
              <a:t>3 premium subscriptions</a:t>
            </a:r>
            <a:br>
              <a:rPr lang="en-US" sz="1600" b="1" dirty="0"/>
            </a:br>
            <a:r>
              <a:rPr lang="en-US" sz="1600" dirty="0"/>
              <a:t>to the paid content of SMARK and IQads for 1 year, more on: </a:t>
            </a:r>
            <a:r>
              <a:rPr lang="en-US" sz="1600" dirty="0">
                <a:hlinkClick r:id="rId4"/>
              </a:rPr>
              <a:t>www.SMARK.ro/SMS</a:t>
            </a:r>
            <a:r>
              <a:rPr lang="en-US" sz="1600" dirty="0"/>
              <a:t> </a:t>
            </a:r>
          </a:p>
          <a:p>
            <a:pPr lvl="1"/>
            <a:endParaRPr lang="en-GB" sz="12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B.2.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edicated promotion, after the event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65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63bba95b89624ebc8101a8c4f5331c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12" y="4920367"/>
            <a:ext cx="1224136" cy="65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52" y="2082885"/>
            <a:ext cx="467151" cy="478143"/>
          </a:xfrm>
          <a:prstGeom prst="rect">
            <a:avLst/>
          </a:prstGeom>
        </p:spPr>
      </p:pic>
      <p:pic>
        <p:nvPicPr>
          <p:cNvPr id="11" name="Picture 46" descr="http://www.blueidea.ro/pictures/06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6" y="4033499"/>
            <a:ext cx="540956" cy="5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2" descr="http://www.blueidea.ro/pictures/06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4" y="3514624"/>
            <a:ext cx="668813" cy="6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ttp://www.blueidea.ro/pictures/0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575867" cy="5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blueidea.ro/pictures/05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703683" cy="7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6" descr="http://www.iqads.ro/photos/companies/Companie-republika_interacti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70" y="3807128"/>
            <a:ext cx="771345" cy="7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4078" y="3904967"/>
            <a:ext cx="561974" cy="63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30" descr="http://www.blueidea.ro/pictures/0CJ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76" y="3973782"/>
            <a:ext cx="512796" cy="5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0" descr="http://www.blueidea.ro/pictures/0A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6" y="2446440"/>
            <a:ext cx="621628" cy="6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8758" y="4116846"/>
            <a:ext cx="527447" cy="2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32131" y="2026323"/>
            <a:ext cx="456420" cy="4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34509" y="4123501"/>
            <a:ext cx="741549" cy="18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05306" y="2598355"/>
            <a:ext cx="842209" cy="29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74149" y="1711185"/>
            <a:ext cx="888340" cy="32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2424" b="223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20651" y="3534077"/>
            <a:ext cx="521729" cy="38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54896" y="4128673"/>
            <a:ext cx="1030612" cy="23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75814" y="4966847"/>
            <a:ext cx="534387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82612" y="2076024"/>
            <a:ext cx="819837" cy="4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49156" y="3516268"/>
            <a:ext cx="502466" cy="4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645925" y="3550362"/>
            <a:ext cx="556724" cy="4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23"/>
          <a:srcRect l="9993" t="20038" r="9993" b="11803"/>
          <a:stretch>
            <a:fillRect/>
          </a:stretch>
        </p:blipFill>
        <p:spPr bwMode="auto">
          <a:xfrm>
            <a:off x="7294980" y="2598355"/>
            <a:ext cx="780754" cy="30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993" t="20038" r="9993" b="118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83968" y="2636912"/>
            <a:ext cx="885215" cy="2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29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35416" y="3078062"/>
            <a:ext cx="845601" cy="2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289046" y="3556092"/>
            <a:ext cx="850334" cy="3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3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74662" y="4503109"/>
            <a:ext cx="628113" cy="4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724811" y="3999031"/>
            <a:ext cx="508246" cy="44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4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180577" y="3009616"/>
            <a:ext cx="714055" cy="2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" name="Picture 4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321472" y="1656915"/>
            <a:ext cx="865562" cy="4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094" t="43465" r="60007" b="43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46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116842" y="1678630"/>
            <a:ext cx="551242" cy="34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61" t="58604" r="87038" b="318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8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594467" y="1691792"/>
            <a:ext cx="761585" cy="3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125" t="57486" r="53125" b="320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9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283270" y="2219458"/>
            <a:ext cx="743908" cy="32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844" t="57941" r="32501" b="316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50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646556" y="1962826"/>
            <a:ext cx="697363" cy="53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9844" t="56825" r="17967" b="307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51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447964" y="3030895"/>
            <a:ext cx="1054589" cy="59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2971" t="58682" r="3279" b="309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56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325691" y="1217953"/>
            <a:ext cx="650079" cy="32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58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067944" y="5013176"/>
            <a:ext cx="692731" cy="4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60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652120" y="1196752"/>
            <a:ext cx="705970" cy="39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8" name="Picture 2" descr="http://www.blueidea.ro/pictures/05F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728417" cy="7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blueidea.ro/pictures/05E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28" y="1977710"/>
            <a:ext cx="737042" cy="7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blueidea.ro/pictures/0Cr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55" y="1644353"/>
            <a:ext cx="536514" cy="2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://www.blueidea.ro/pictures/0Cu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4" y="2068929"/>
            <a:ext cx="668813" cy="4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www.blueidea.ro/pictures/0D2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6" y="2909657"/>
            <a:ext cx="553462" cy="5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http://www.blueidea.ro/pictures/0D4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47" y="4575350"/>
            <a:ext cx="913209" cy="3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0" descr="http://www.blueidea.ro/pictures/0D6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2" y="4585019"/>
            <a:ext cx="830132" cy="2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2" descr="http://www.blueidea.ro/pictures/0CN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1" y="1479849"/>
            <a:ext cx="624658" cy="6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 descr="http://www.blueidea.ro/pictures/0CP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550383" cy="5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8" descr="http://www.kigyosicsarda.hu/userfiles/image/edenred_logo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58" y="5161360"/>
            <a:ext cx="800870" cy="1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http://2.bp.blogspot.com/-KjGpGjk2m1U/UMnC4oF_xGI/AAAAAAAAAjw/GS2MvlcoDNs/s1600/avon-logo+reprezentant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6" y="5189798"/>
            <a:ext cx="616827" cy="2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7468407" y="3031568"/>
            <a:ext cx="496875" cy="100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8" descr="http://www.blueidea.ro/pictures/0DA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07" y="4427699"/>
            <a:ext cx="591120" cy="5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565304" y="2598355"/>
            <a:ext cx="698890" cy="2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2" name="Picture 27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627044" y="4449187"/>
            <a:ext cx="550133" cy="4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8598" b="136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" name="Picture 40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2383817" y="4563799"/>
            <a:ext cx="950692" cy="3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881216" y="1239783"/>
            <a:ext cx="1022495" cy="322893"/>
          </a:xfrm>
          <a:prstGeom prst="rect">
            <a:avLst/>
          </a:prstGeom>
        </p:spPr>
      </p:pic>
      <p:pic>
        <p:nvPicPr>
          <p:cNvPr id="65" name="Picture 4" descr="http://goodlogo.com/images/logos/absolut_vodka_logo_2943.gif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19" y="1214834"/>
            <a:ext cx="703677" cy="3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www.carlsbergdanmark.dk/Presse/Billedbank/PublishingImages/Logoer/Tuborg%20logo.jp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07" y="3478274"/>
            <a:ext cx="733196" cy="3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http://www.iqads.ro/photos/services/14467-brands-istoria_grolsch_400_de_ani_in_slujba_experimentalistilor.jpg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58" y="1437960"/>
            <a:ext cx="806433" cy="80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" descr="http://upload.wikimedia.org/wikipedia/commons/8/82/Dell_Logo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6" y="2075383"/>
            <a:ext cx="484676" cy="4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http://www.institutfrancais-roumanie.com/institutfrancais-roumanie.com/userfiles/image/InstitutFrancais-Roumanie/Partenaires/Logo_DACIA.jp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4" y="1184915"/>
            <a:ext cx="493266" cy="4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http://images4.wikia.nocookie.net/__cb20091118171918/logopedia/images/4/49/Discovery_Channel_2009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99" y="1302327"/>
            <a:ext cx="924313" cy="1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http://www.magazinulprogresiv.ro/uploads/media/STIRI/Logo_Ciuc_Natur_Radler.jp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9" y="3976898"/>
            <a:ext cx="530304" cy="5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http://upload.wikimedia.org/wikipedia/commons/thumb/f/fa/Apple_logo_black.svg/150px-Apple_logo_black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10" y="4441998"/>
            <a:ext cx="385543" cy="4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0" y="4435600"/>
            <a:ext cx="814641" cy="554265"/>
          </a:xfrm>
          <a:prstGeom prst="rect">
            <a:avLst/>
          </a:prstGeom>
        </p:spPr>
      </p:pic>
      <p:pic>
        <p:nvPicPr>
          <p:cNvPr id="74" name="Picture 6" descr="http://www.supradyn.com/html/media/images/css/logo_supradyn.gif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15" y="1079587"/>
            <a:ext cx="613980" cy="5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Fanta!!!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49" y="2947549"/>
            <a:ext cx="575800" cy="5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2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4780949" y="1623279"/>
            <a:ext cx="813518" cy="5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9102" t="43405" r="15019" b="435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3302832" y="3055732"/>
            <a:ext cx="760094" cy="26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5652400" y="3573480"/>
            <a:ext cx="685674" cy="4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45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4924124" y="2947549"/>
            <a:ext cx="692157" cy="6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725" t="43405" r="2670" b="435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4844101" y="3584143"/>
            <a:ext cx="773721" cy="3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" name="Picture 30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3408616" y="4441998"/>
            <a:ext cx="593334" cy="4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" name="Picture 47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7307619" y="1562676"/>
            <a:ext cx="807677" cy="56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063" t="56689" r="73601" b="318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3" name="Picture 61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6399503" y="1263751"/>
            <a:ext cx="908116" cy="2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4" name="Picture 8" descr="http://knowhow.smark.ro/media/photo/parteneri/ab25a827475f35a9979871d0d362879a.jp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2" y="5543911"/>
            <a:ext cx="926395" cy="6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http://knowhow.smark.ro/media/photo/parteneri/1d74f6c38b471c82171c2b532e0c4cc1.jp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1428258" cy="3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8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3587179" y="5784078"/>
            <a:ext cx="691795" cy="2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7" name="Picture 2" descr="http://www.samdam.ro/media/queldorei/shopper/logo.pn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57" y="6379280"/>
            <a:ext cx="672276" cy="2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ecomtim.ro/2012/wp-content/uploads/2012/01/logo-agrafa-ecomtim.jpg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69" y="6430200"/>
            <a:ext cx="608800" cy="3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Trademedia"/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2"/>
          <a:stretch/>
        </p:blipFill>
        <p:spPr bwMode="auto">
          <a:xfrm>
            <a:off x="6050268" y="6451309"/>
            <a:ext cx="1153162" cy="2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http://knowhow.smark.ro/media/photo/parteneri/7bb99c849768d0b4fa684525cd3f736f.jp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55" y="5660837"/>
            <a:ext cx="913972" cy="4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http://knowhow.smark.ro/media/photo/parteneri/5e399f8907f28df5fe794c6bb532d9d5.jpg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8" y="6368163"/>
            <a:ext cx="990412" cy="3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 descr="http://profile.ak.fbcdn.net/hprofile-ak-prn1/s160x160/19750_316627551667_1826721_a.jpg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52" y="6241627"/>
            <a:ext cx="587762" cy="5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Imprimeria Arta Grafica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24" y="6388821"/>
            <a:ext cx="829096" cy="2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4407322" y="5780877"/>
            <a:ext cx="958355" cy="290144"/>
          </a:xfrm>
          <a:prstGeom prst="rect">
            <a:avLst/>
          </a:prstGeom>
        </p:spPr>
      </p:pic>
      <p:sp>
        <p:nvSpPr>
          <p:cNvPr id="96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  IQads &amp; SMARK – major partners on bigger projects 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pic>
        <p:nvPicPr>
          <p:cNvPr id="93" name="Picture 8" descr="http://knowhow.smark.ro/media/photo/parteneri/9f893f14de5ca23d5d899a4370a92c45.jpg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2" y="5670165"/>
            <a:ext cx="82430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RaiffeisenBankLogo.jpg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3" y="2143111"/>
            <a:ext cx="1033591" cy="347776"/>
          </a:xfrm>
          <a:prstGeom prst="rect">
            <a:avLst/>
          </a:prstGeom>
        </p:spPr>
      </p:pic>
      <p:pic>
        <p:nvPicPr>
          <p:cNvPr id="99" name="Picture 4" descr="http://knowhow.smark.ro/media/photo/parteneri/f0eb99a173d1d26f9b7fda240c32deeb.jpg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1289"/>
            <a:ext cx="52205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ttp://knowhow.smark.ro/media/photo/parteneri/9174531063fa00b830b38ffba37f1ce3.jpg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07" y="6368163"/>
            <a:ext cx="57211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http://knowhow.smark.ro/media/photo/parteneri/bb767db9436c261f72d7618e76ac7d09.jpg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30" y="3036228"/>
            <a:ext cx="576064" cy="3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0fd07bc72a3f288587c0bea61a103e2a.jpg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92" y="2621862"/>
            <a:ext cx="862241" cy="392469"/>
          </a:xfrm>
          <a:prstGeom prst="rect">
            <a:avLst/>
          </a:prstGeom>
        </p:spPr>
      </p:pic>
      <p:pic>
        <p:nvPicPr>
          <p:cNvPr id="1026" name="Picture 2" descr="Ad Production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25" y="6165304"/>
            <a:ext cx="754552" cy="5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84" y="2852936"/>
            <a:ext cx="1117242" cy="462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79" y="3128547"/>
            <a:ext cx="1926722" cy="462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27" y="3404158"/>
            <a:ext cx="1857131" cy="462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832" y="5242892"/>
            <a:ext cx="884116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832" y="343728"/>
            <a:ext cx="8229600" cy="8438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    SMARK – The Community of Marketing People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546023" y="1567333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sz="2900" b="1" dirty="0" smtClean="0"/>
              <a:t>SMARK</a:t>
            </a:r>
            <a:r>
              <a:rPr lang="en-US" sz="2900" dirty="0" smtClean="0"/>
              <a:t> is a source of</a:t>
            </a:r>
            <a:r>
              <a:rPr lang="en-US" sz="2900" b="1" dirty="0" smtClean="0"/>
              <a:t> knowledge</a:t>
            </a:r>
            <a:r>
              <a:rPr lang="en-US" sz="2900" dirty="0" smtClean="0"/>
              <a:t>, a practical tool</a:t>
            </a:r>
            <a:br>
              <a:rPr lang="en-US" sz="2900" dirty="0" smtClean="0"/>
            </a:br>
            <a:r>
              <a:rPr lang="en-US" sz="2900" dirty="0" smtClean="0"/>
              <a:t>for professional development and </a:t>
            </a:r>
            <a:r>
              <a:rPr lang="en-US" sz="2900" b="1" dirty="0" smtClean="0"/>
              <a:t>networking </a:t>
            </a:r>
            <a:r>
              <a:rPr lang="en-US" sz="2900" dirty="0" smtClean="0"/>
              <a:t>for</a:t>
            </a:r>
            <a:br>
              <a:rPr lang="en-US" sz="2900" dirty="0" smtClean="0"/>
            </a:br>
            <a:r>
              <a:rPr lang="en-US" sz="2900" dirty="0" smtClean="0"/>
              <a:t>the people working in the Romanian marcomm industry</a:t>
            </a:r>
          </a:p>
          <a:p>
            <a:pPr marL="0" indent="0">
              <a:buNone/>
              <a:defRPr/>
            </a:pPr>
            <a:endParaRPr lang="en-US" sz="2600" dirty="0" smtClean="0"/>
          </a:p>
          <a:p>
            <a:pPr algn="r"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r>
              <a:rPr lang="en-US" sz="2900" b="1" dirty="0" smtClean="0"/>
              <a:t>SMARK</a:t>
            </a:r>
            <a:r>
              <a:rPr lang="en-US" sz="2900" dirty="0" smtClean="0"/>
              <a:t> offers:</a:t>
            </a:r>
          </a:p>
          <a:p>
            <a:pPr>
              <a:defRPr/>
            </a:pPr>
            <a:r>
              <a:rPr lang="en-US" sz="2900" dirty="0" smtClean="0"/>
              <a:t>Premium editorial content, on SMARK.ro</a:t>
            </a:r>
          </a:p>
          <a:p>
            <a:pPr>
              <a:defRPr/>
            </a:pPr>
            <a:r>
              <a:rPr lang="en-US" sz="2900" dirty="0" smtClean="0"/>
              <a:t>Conferences and workshops on specific subjects, grouped as SMARK KnowHow</a:t>
            </a:r>
          </a:p>
          <a:p>
            <a:pPr>
              <a:defRPr/>
            </a:pPr>
            <a:r>
              <a:rPr lang="en-US" sz="2900" dirty="0" smtClean="0"/>
              <a:t>Syndicated research studies, grouped as SMARK Research</a:t>
            </a:r>
          </a:p>
          <a:p>
            <a:pPr algn="r">
              <a:buNone/>
              <a:defRPr/>
            </a:pPr>
            <a:endParaRPr lang="en-US" sz="2900" dirty="0" smtClean="0"/>
          </a:p>
          <a:p>
            <a:pPr>
              <a:buNone/>
              <a:defRPr/>
            </a:pPr>
            <a:r>
              <a:rPr lang="en-US" sz="2900" b="1" dirty="0" smtClean="0"/>
              <a:t>SMARK</a:t>
            </a:r>
            <a:r>
              <a:rPr lang="en-US" sz="2900" dirty="0" smtClean="0"/>
              <a:t>  gathers a premium community of </a:t>
            </a:r>
            <a:r>
              <a:rPr lang="en-US" sz="2900" b="1" dirty="0" smtClean="0"/>
              <a:t>marketing and business people:</a:t>
            </a:r>
            <a:endParaRPr lang="en-US" sz="2900" dirty="0" smtClean="0"/>
          </a:p>
          <a:p>
            <a:pPr marL="285750" indent="-285750">
              <a:defRPr/>
            </a:pPr>
            <a:r>
              <a:rPr lang="en-US" sz="2900" dirty="0" smtClean="0"/>
              <a:t>Brand Managers, Marketing Directors, Sales Managers</a:t>
            </a:r>
          </a:p>
          <a:p>
            <a:pPr marL="285750" indent="-285750">
              <a:defRPr/>
            </a:pPr>
            <a:r>
              <a:rPr lang="en-US" sz="2900" dirty="0" smtClean="0"/>
              <a:t>Consumer and market research professionals</a:t>
            </a:r>
          </a:p>
          <a:p>
            <a:pPr marL="285750" indent="-285750">
              <a:defRPr/>
            </a:pPr>
            <a:r>
              <a:rPr lang="en-US" sz="2900" dirty="0" smtClean="0"/>
              <a:t>Media specialists (including digital and social media)</a:t>
            </a:r>
          </a:p>
          <a:p>
            <a:pPr marL="285750" indent="-285750">
              <a:defRPr/>
            </a:pPr>
            <a:r>
              <a:rPr lang="en-US" sz="2900" dirty="0" smtClean="0"/>
              <a:t>Communication professionals (PR, CSR, advertising)</a:t>
            </a:r>
          </a:p>
          <a:p>
            <a:pPr marL="285750" indent="-285750">
              <a:defRPr/>
            </a:pPr>
            <a:r>
              <a:rPr lang="en-US" sz="2900" dirty="0" smtClean="0"/>
              <a:t>Entrepreneurs</a:t>
            </a:r>
          </a:p>
          <a:p>
            <a:pPr marL="285750" indent="-285750">
              <a:buNone/>
              <a:defRPr/>
            </a:pPr>
            <a:endParaRPr lang="en-US" sz="29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10747"/>
            <a:ext cx="1610470" cy="5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377822"/>
            <a:ext cx="2050440" cy="462906"/>
          </a:xfrm>
          <a:prstGeom prst="rect">
            <a:avLst/>
          </a:prstGeom>
        </p:spPr>
      </p:pic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7544" y="489174"/>
            <a:ext cx="7003504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defRPr/>
            </a:pP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ro-RO" sz="2400" b="1" dirty="0">
                <a:latin typeface="Calibri"/>
                <a:cs typeface="Calibri"/>
              </a:rPr>
              <a:t>I</a:t>
            </a:r>
            <a:r>
              <a:rPr lang="en-US" sz="2400" b="1" dirty="0">
                <a:latin typeface="Calibri"/>
                <a:cs typeface="Calibri"/>
              </a:rPr>
              <a:t>Q</a:t>
            </a:r>
            <a:r>
              <a:rPr lang="ro-RO" sz="2400" b="1" dirty="0">
                <a:latin typeface="Calibri"/>
                <a:cs typeface="Calibri"/>
              </a:rPr>
              <a:t>ads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dirty="0" smtClean="0">
                <a:latin typeface="Calibri"/>
                <a:cs typeface="Calibri"/>
              </a:rPr>
              <a:t>– The Community </a:t>
            </a:r>
            <a:r>
              <a:rPr lang="en-US" sz="2400" b="1" dirty="0">
                <a:latin typeface="Calibri"/>
                <a:cs typeface="Calibri"/>
              </a:rPr>
              <a:t>of Ad Pros and Aficionados</a:t>
            </a:r>
            <a:endParaRPr lang="ro-RO" sz="2400" b="1" dirty="0" smtClean="0">
              <a:latin typeface="Trebuchet MS" charset="0"/>
              <a:cs typeface="Arial Unicode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54" y="5914584"/>
            <a:ext cx="1307031" cy="538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97" y="3068960"/>
            <a:ext cx="954703" cy="462906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465981"/>
            <a:ext cx="84582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6600" indent="-2794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IQads is the most important Romanian 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</a:rPr>
              <a:t>platform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alibri"/>
              </a:rPr>
            </a:br>
            <a:r>
              <a:rPr lang="en-US" sz="1800" b="1" dirty="0">
                <a:solidFill>
                  <a:srgbClr val="000000"/>
                </a:solidFill>
                <a:latin typeface="Calibri"/>
              </a:rPr>
              <a:t>devoted entirely to advertising and communication,</a:t>
            </a:r>
            <a:br>
              <a:rPr lang="en-US" sz="1800" b="1" dirty="0">
                <a:solidFill>
                  <a:srgbClr val="000000"/>
                </a:solidFill>
                <a:latin typeface="Calibri"/>
              </a:rPr>
            </a:br>
            <a:r>
              <a:rPr lang="en-US" sz="1800" dirty="0">
                <a:solidFill>
                  <a:srgbClr val="000000"/>
                </a:solidFill>
                <a:latin typeface="Calibri"/>
              </a:rPr>
              <a:t>gathering the most important creative community of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Romania,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with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respected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professionals,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freelancers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as well as mere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admirers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tabLst/>
              <a:defRPr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IQads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offers: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Daily multimedia content,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news, interviews, analyses &amp;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more: IQads.ro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events and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projects for the creative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community,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both online and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offline: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/>
              </a:rPr>
            </a:br>
            <a:r>
              <a:rPr lang="en-US" sz="1800" dirty="0">
                <a:solidFill>
                  <a:srgbClr val="000000"/>
                </a:solidFill>
                <a:latin typeface="Calibri"/>
              </a:rPr>
              <a:t>ADfel,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The Creator UGC platform, Agencies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' Football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Cup, AdBreak, BestAds &amp; more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  <a:tabLst/>
              <a:defRPr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IQads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gathers a community of creatives,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way beyond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people working in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advertising:</a:t>
            </a:r>
            <a:br>
              <a:rPr lang="en-US" sz="1800" dirty="0" smtClean="0">
                <a:solidFill>
                  <a:srgbClr val="000000"/>
                </a:solidFill>
                <a:latin typeface="Calibri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artists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, designers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, movie makers, architects, students, freelancers etc.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  <a:tabLst/>
              <a:defRPr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IQads supports SMARK KnowHow events by publishing content about the series and hosting an important part of the promotional campaign for the events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  <a:tabLst/>
              <a:defRPr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0" indent="0" eaLnBrk="1" hangingPunct="1">
              <a:tabLst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0" indent="0" eaLnBrk="1" hangingPunct="1">
              <a:tabLst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668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8"/>
            <a:ext cx="6768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sz="2400" dirty="0" smtClean="0"/>
              <a:t>MARIN PREDA</a:t>
            </a:r>
          </a:p>
          <a:p>
            <a:pPr algn="ctr">
              <a:buNone/>
            </a:pPr>
            <a:r>
              <a:rPr lang="en-GB" sz="2400" dirty="0" smtClean="0"/>
              <a:t>Business </a:t>
            </a:r>
            <a:r>
              <a:rPr lang="en-GB" sz="2400" dirty="0" smtClean="0"/>
              <a:t>Developer IQads + SMARK</a:t>
            </a:r>
            <a:endParaRPr lang="en-GB" sz="2400" dirty="0" smtClean="0"/>
          </a:p>
          <a:p>
            <a:pPr algn="ctr">
              <a:buNone/>
            </a:pPr>
            <a:r>
              <a:rPr lang="en-GB" sz="1600" dirty="0" smtClean="0">
                <a:hlinkClick r:id="rId2"/>
              </a:rPr>
              <a:t>marin@iqads.ro</a:t>
            </a:r>
            <a:endParaRPr lang="en-GB" sz="1600" dirty="0" smtClean="0"/>
          </a:p>
          <a:p>
            <a:pPr algn="ctr">
              <a:buNone/>
            </a:pPr>
            <a:r>
              <a:rPr lang="en-GB" sz="1600" dirty="0" smtClean="0"/>
              <a:t>0727842813</a:t>
            </a:r>
          </a:p>
          <a:p>
            <a:pPr algn="ctr">
              <a:buNone/>
            </a:pPr>
            <a:endParaRPr lang="en-GB" sz="1600" dirty="0"/>
          </a:p>
          <a:p>
            <a:pPr algn="ctr">
              <a:buNone/>
            </a:pPr>
            <a:r>
              <a:rPr lang="en-GB" sz="2400" dirty="0"/>
              <a:t>IOANA DOGARU</a:t>
            </a:r>
          </a:p>
          <a:p>
            <a:pPr algn="ctr">
              <a:buNone/>
            </a:pPr>
            <a:r>
              <a:rPr lang="en-GB" sz="2400" dirty="0"/>
              <a:t>Business Developer SMARK KnowHow</a:t>
            </a:r>
          </a:p>
          <a:p>
            <a:pPr algn="ctr">
              <a:buNone/>
            </a:pPr>
            <a:r>
              <a:rPr lang="en-GB" sz="1600" dirty="0" smtClean="0">
                <a:hlinkClick r:id="rId3"/>
              </a:rPr>
              <a:t>ioana@smark.ro</a:t>
            </a:r>
            <a:endParaRPr lang="en-GB" sz="1600" dirty="0" smtClean="0"/>
          </a:p>
          <a:p>
            <a:pPr algn="ctr">
              <a:buNone/>
            </a:pPr>
            <a:r>
              <a:rPr lang="en-GB" sz="1600" dirty="0" smtClean="0"/>
              <a:t>0722778994</a:t>
            </a:r>
            <a:endParaRPr lang="en-GB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latin typeface="Calibri"/>
                <a:cs typeface="Calibri"/>
              </a:rPr>
              <a:t>   Contact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8" y="6392361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18, 19 February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64852" y="6384433"/>
            <a:ext cx="1300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13, 14 May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73348" y="6383155"/>
            <a:ext cx="1860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23, 24 September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91" y="5276565"/>
            <a:ext cx="1983637" cy="1115796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50" y="5427125"/>
            <a:ext cx="1785919" cy="100458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3" y="5444996"/>
            <a:ext cx="1666107" cy="937185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88" y="5560034"/>
            <a:ext cx="1227218" cy="69031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30" y="5485399"/>
            <a:ext cx="1447259" cy="814083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54818"/>
            <a:ext cx="1924875" cy="1082742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6129189" y="637045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11, 12, 13 November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579296" cy="54102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sz="1800" b="1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b="1" dirty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We follow a simple principle:</a:t>
            </a:r>
            <a:br>
              <a:rPr lang="en-US" altLang="en-US" sz="1800" b="1" dirty="0" smtClean="0">
                <a:solidFill>
                  <a:srgbClr val="5F5F5F"/>
                </a:solidFill>
                <a:latin typeface="+mj-lt"/>
              </a:rPr>
            </a:b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know-how during the sessions, smart promo between the sessions.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This helps us keep the sessions relevant, interesting and </a:t>
            </a:r>
            <a:r>
              <a:rPr lang="en-US" altLang="en-US" sz="1800" b="1" dirty="0" smtClean="0">
                <a:solidFill>
                  <a:srgbClr val="5F5F5F"/>
                </a:solidFill>
                <a:latin typeface="+mj-lt"/>
              </a:rPr>
              <a:t>not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 paid</a:t>
            </a:r>
            <a:br>
              <a:rPr lang="en-US" altLang="en-US" sz="1800" dirty="0" smtClean="0">
                <a:solidFill>
                  <a:srgbClr val="5F5F5F"/>
                </a:solidFill>
                <a:latin typeface="+mj-lt"/>
              </a:rPr>
            </a:b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so sponsors can deliver a great experience to a motivated audience, in the breaks: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5F5F5F"/>
                </a:solidFill>
                <a:latin typeface="+mj-lt"/>
              </a:rPr>
              <a:t>d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emos, interactions, 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networking</a:t>
            </a:r>
            <a:r>
              <a:rPr lang="en-US" altLang="en-US" sz="1800" dirty="0">
                <a:solidFill>
                  <a:srgbClr val="5F5F5F"/>
                </a:solidFill>
                <a:latin typeface="+mj-lt"/>
              </a:rPr>
              <a:t>.</a:t>
            </a:r>
            <a:endParaRPr lang="en-US" altLang="en-US" sz="1800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/>
            </a:r>
            <a:br>
              <a:rPr lang="en-US" altLang="en-US" sz="1800" dirty="0" smtClean="0">
                <a:solidFill>
                  <a:srgbClr val="5F5F5F"/>
                </a:solidFill>
                <a:latin typeface="+mj-lt"/>
              </a:rPr>
            </a:br>
            <a:endParaRPr lang="en-US" altLang="en-US" sz="1800" dirty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5F5F5F"/>
                </a:solidFill>
                <a:latin typeface="+mj-lt"/>
              </a:rPr>
              <a:t>This makes 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SMARK KnowHow a </a:t>
            </a:r>
            <a:r>
              <a:rPr lang="en-US" altLang="en-US" sz="1800" dirty="0">
                <a:solidFill>
                  <a:srgbClr val="5F5F5F"/>
                </a:solidFill>
                <a:latin typeface="+mj-lt"/>
              </a:rPr>
              <a:t>unique 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hub of returning professionals,</a:t>
            </a:r>
            <a:br>
              <a:rPr lang="en-US" altLang="en-US" sz="1800" dirty="0" smtClean="0">
                <a:solidFill>
                  <a:srgbClr val="5F5F5F"/>
                </a:solidFill>
                <a:latin typeface="+mj-lt"/>
              </a:rPr>
            </a:b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giving relevant brands the context and ways to get quality interactions with professionals </a:t>
            </a:r>
            <a:r>
              <a:rPr lang="en-US" altLang="en-US" sz="1800" dirty="0" smtClean="0">
                <a:solidFill>
                  <a:srgbClr val="5F5F5F"/>
                </a:solidFill>
                <a:latin typeface="+mj-lt"/>
              </a:rPr>
              <a:t>hard to reach elsewhere: online, fairs, generic conferences.</a:t>
            </a:r>
            <a:endParaRPr lang="en-US" altLang="en-US" sz="1800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     Why we do </a:t>
            </a:r>
            <a:r>
              <a:rPr lang="en-US" sz="2400" b="1" dirty="0" smtClean="0">
                <a:latin typeface="Calibri" charset="0"/>
                <a:cs typeface="Calibri" charset="0"/>
              </a:rPr>
              <a:t>our conferences differently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  <p:pic>
        <p:nvPicPr>
          <p:cNvPr id="5" name="Picture 4" descr="logo-knowhow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984" y="5531312"/>
            <a:ext cx="1297985" cy="77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6372" y="6392361"/>
            <a:ext cx="401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</a:t>
            </a:r>
            <a:r>
              <a:rPr lang="en-US" sz="1200" dirty="0" smtClean="0"/>
              <a:t>29 </a:t>
            </a:r>
            <a:r>
              <a:rPr lang="en-US" sz="1200" dirty="0" smtClean="0"/>
              <a:t>events so far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7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78497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5500"/>
                </a:solidFill>
              </a:rPr>
              <a:t>Awareness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 smtClean="0"/>
              <a:t>promote your brand in </a:t>
            </a:r>
            <a:r>
              <a:rPr lang="en-US" sz="1600" dirty="0"/>
              <a:t>association with </a:t>
            </a:r>
            <a:r>
              <a:rPr lang="en-US" sz="1600" dirty="0" smtClean="0"/>
              <a:t>our conferences, to </a:t>
            </a:r>
            <a:r>
              <a:rPr lang="en-US" sz="1600" dirty="0"/>
              <a:t>a </a:t>
            </a:r>
            <a:r>
              <a:rPr lang="en-US" sz="1600" dirty="0" smtClean="0"/>
              <a:t>precisely focused business </a:t>
            </a:r>
            <a:r>
              <a:rPr lang="en-US" sz="1600" dirty="0"/>
              <a:t>audience:</a:t>
            </a:r>
            <a:br>
              <a:rPr lang="en-US" sz="1600" dirty="0"/>
            </a:br>
            <a:r>
              <a:rPr lang="en-US" sz="1600" dirty="0" smtClean="0"/>
              <a:t>marketing, advertising, production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Interaction</a:t>
            </a:r>
            <a:br>
              <a:rPr lang="en-US" sz="1600" b="1" dirty="0" smtClean="0">
                <a:solidFill>
                  <a:srgbClr val="FF5500"/>
                </a:solidFill>
              </a:rPr>
            </a:br>
            <a:r>
              <a:rPr lang="en-US" sz="1600" dirty="0"/>
              <a:t>demonstrate your tools </a:t>
            </a:r>
            <a:r>
              <a:rPr lang="en-US" sz="1600" dirty="0" smtClean="0"/>
              <a:t>and make personal introductions to executives in the room,</a:t>
            </a:r>
            <a:br>
              <a:rPr lang="en-US" sz="1600" dirty="0" smtClean="0"/>
            </a:br>
            <a:r>
              <a:rPr lang="en-US" sz="1600" dirty="0" smtClean="0"/>
              <a:t>who wouldn’t otherwise try your product or visit your showroom</a:t>
            </a:r>
            <a:r>
              <a:rPr lang="en-US" sz="1600" b="1" dirty="0">
                <a:solidFill>
                  <a:srgbClr val="FF5500"/>
                </a:solidFill>
              </a:rPr>
              <a:t/>
            </a:r>
            <a:br>
              <a:rPr lang="en-US" sz="1600" b="1" dirty="0">
                <a:solidFill>
                  <a:srgbClr val="FF5500"/>
                </a:solidFill>
              </a:rPr>
            </a:b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R</a:t>
            </a:r>
            <a:r>
              <a:rPr lang="en-US" sz="1600" b="1" dirty="0" smtClean="0">
                <a:solidFill>
                  <a:srgbClr val="FF5500"/>
                </a:solidFill>
              </a:rPr>
              <a:t>eputation</a:t>
            </a:r>
            <a:r>
              <a:rPr lang="en-US" sz="1600" b="1" dirty="0">
                <a:solidFill>
                  <a:srgbClr val="FF5500"/>
                </a:solidFill>
              </a:rPr>
              <a:t/>
            </a:r>
            <a:br>
              <a:rPr lang="en-US" sz="1600" b="1" dirty="0">
                <a:solidFill>
                  <a:srgbClr val="FF55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present </a:t>
            </a:r>
            <a:r>
              <a:rPr lang="en-US" sz="1600" dirty="0" smtClean="0">
                <a:solidFill>
                  <a:srgbClr val="000000"/>
                </a:solidFill>
              </a:rPr>
              <a:t>your knowhow endorsed by </a:t>
            </a:r>
            <a:r>
              <a:rPr lang="en-US" sz="1600" dirty="0" smtClean="0">
                <a:solidFill>
                  <a:srgbClr val="000000"/>
                </a:solidFill>
              </a:rPr>
              <a:t>the event’s </a:t>
            </a:r>
            <a:r>
              <a:rPr lang="en-US" sz="1600" dirty="0" smtClean="0">
                <a:solidFill>
                  <a:srgbClr val="000000"/>
                </a:solidFill>
              </a:rPr>
              <a:t>topic, inform and engage an audience willing to listen</a:t>
            </a:r>
            <a:br>
              <a:rPr lang="en-US" sz="1600" dirty="0" smtClean="0">
                <a:solidFill>
                  <a:srgbClr val="000000"/>
                </a:solidFill>
              </a:rPr>
            </a:br>
            <a:endParaRPr lang="en-US" sz="1600" b="1" dirty="0" smtClean="0">
              <a:solidFill>
                <a:srgbClr val="FF55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Le</a:t>
            </a:r>
            <a:r>
              <a:rPr lang="en-US" sz="1600" b="1" dirty="0" smtClean="0">
                <a:solidFill>
                  <a:srgbClr val="FF5500"/>
                </a:solidFill>
              </a:rPr>
              <a:t>ads</a:t>
            </a:r>
            <a:r>
              <a:rPr lang="en-US" sz="1600" b="1" dirty="0" smtClean="0">
                <a:solidFill>
                  <a:srgbClr val="FF5500"/>
                </a:solidFill>
              </a:rPr>
              <a:t/>
            </a:r>
            <a:br>
              <a:rPr lang="en-US" sz="1600" b="1" dirty="0" smtClean="0">
                <a:solidFill>
                  <a:srgbClr val="FF5500"/>
                </a:solidFill>
              </a:rPr>
            </a:br>
            <a:r>
              <a:rPr lang="en-US" sz="1600" dirty="0" smtClean="0"/>
              <a:t>easily boost </a:t>
            </a:r>
            <a:r>
              <a:rPr lang="en-US" sz="1600" dirty="0"/>
              <a:t>your new business </a:t>
            </a:r>
            <a:r>
              <a:rPr lang="en-US" sz="1600" dirty="0" smtClean="0"/>
              <a:t>efforts, </a:t>
            </a:r>
            <a:r>
              <a:rPr lang="en-GB" sz="1600" dirty="0"/>
              <a:t>get </a:t>
            </a:r>
            <a:r>
              <a:rPr lang="en-GB" sz="1600" dirty="0" smtClean="0"/>
              <a:t>information for all participants, </a:t>
            </a:r>
            <a:r>
              <a:rPr lang="en-GB" sz="1600" dirty="0" smtClean="0"/>
              <a:t>close deals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4544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What you </a:t>
            </a:r>
            <a:r>
              <a:rPr lang="en-US" sz="2400" b="1" dirty="0" smtClean="0">
                <a:latin typeface="Calibri" charset="0"/>
                <a:cs typeface="Calibri" charset="0"/>
              </a:rPr>
              <a:t>get: main benefits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Media campaign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promote your brand via editorial and promotional materials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b="1" dirty="0"/>
              <a:t>integrated</a:t>
            </a:r>
            <a:r>
              <a:rPr lang="en-US" sz="1600" dirty="0"/>
              <a:t> </a:t>
            </a:r>
            <a:r>
              <a:rPr lang="en-US" sz="1600" b="1" dirty="0"/>
              <a:t>campaign</a:t>
            </a:r>
            <a:r>
              <a:rPr lang="en-US" sz="1600" dirty="0"/>
              <a:t>: online, newsletters</a:t>
            </a:r>
            <a:r>
              <a:rPr lang="en-US" sz="1600" dirty="0" smtClean="0"/>
              <a:t>, print, </a:t>
            </a:r>
            <a:r>
              <a:rPr lang="en-GB" sz="1600" dirty="0"/>
              <a:t>radio, social media / 250.000+ reach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b="1" dirty="0"/>
              <a:t>editorial coverage </a:t>
            </a:r>
            <a:r>
              <a:rPr lang="en-US" sz="1600" dirty="0"/>
              <a:t>on IQads &amp; SMARK: interviews, feature articles and multimedia / 10</a:t>
            </a:r>
            <a:r>
              <a:rPr lang="ro-RO" sz="1600" dirty="0"/>
              <a:t>+ </a:t>
            </a:r>
            <a:r>
              <a:rPr lang="en-US" sz="1600" dirty="0"/>
              <a:t>per event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b="1" dirty="0"/>
              <a:t>press coverage</a:t>
            </a:r>
            <a:r>
              <a:rPr lang="en-US" sz="1600" dirty="0"/>
              <a:t>, controlled and extra: PR, press releases, journalists &amp; bloggers invited</a:t>
            </a:r>
            <a:br>
              <a:rPr lang="en-US" sz="1600" dirty="0"/>
            </a:br>
            <a:r>
              <a:rPr lang="en-US" sz="1600" b="1" dirty="0"/>
              <a:t>- extra: </a:t>
            </a:r>
            <a:r>
              <a:rPr lang="en-US" sz="1600" dirty="0"/>
              <a:t>dedicated</a:t>
            </a:r>
            <a:r>
              <a:rPr lang="en-US" sz="1600" b="1" dirty="0"/>
              <a:t> </a:t>
            </a:r>
            <a:r>
              <a:rPr lang="en-US" sz="1600" dirty="0" smtClean="0"/>
              <a:t>advertorial </a:t>
            </a:r>
            <a:r>
              <a:rPr lang="en-US" sz="1600" dirty="0"/>
              <a:t>for your </a:t>
            </a:r>
            <a:r>
              <a:rPr lang="en-US" sz="1600" dirty="0" smtClean="0"/>
              <a:t>brand</a:t>
            </a:r>
            <a:br>
              <a:rPr lang="en-US" sz="1600" dirty="0" smtClean="0"/>
            </a:br>
            <a:r>
              <a:rPr lang="en-US" sz="1200" dirty="0">
                <a:solidFill>
                  <a:prstClr val="black"/>
                </a:solidFill>
              </a:rPr>
              <a:t>Example: follow-up presentation for </a:t>
            </a:r>
            <a:r>
              <a:rPr lang="en-US" sz="1200" dirty="0" smtClean="0">
                <a:solidFill>
                  <a:prstClr val="black"/>
                </a:solidFill>
              </a:rPr>
              <a:t>a partner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prstClr val="black"/>
                </a:solidFill>
                <a:hlinkClick r:id="rId2"/>
              </a:rPr>
              <a:t>Promotions Now 2014 + Ad Production</a:t>
            </a:r>
            <a:endParaRPr lang="en-US" sz="1600" dirty="0" smtClean="0"/>
          </a:p>
          <a:p>
            <a:pPr marL="0" indent="0">
              <a:buNone/>
            </a:pPr>
            <a:endParaRPr lang="en-US" sz="1600" b="1" dirty="0" smtClean="0">
              <a:solidFill>
                <a:srgbClr val="FF55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Demos </a:t>
            </a:r>
            <a:br>
              <a:rPr lang="en-US" sz="1600" b="1" dirty="0" smtClean="0">
                <a:solidFill>
                  <a:srgbClr val="FF5500"/>
                </a:solidFill>
              </a:rPr>
            </a:br>
            <a:r>
              <a:rPr lang="en-US" sz="1600" dirty="0" smtClean="0"/>
              <a:t>facilitate trials of your</a:t>
            </a:r>
            <a:r>
              <a:rPr lang="en-US" sz="1600" dirty="0" smtClean="0"/>
              <a:t> product or solution, related to the event:</a:t>
            </a:r>
            <a:br>
              <a:rPr lang="en-US" sz="1600" dirty="0" smtClean="0"/>
            </a:br>
            <a:r>
              <a:rPr lang="en-US" sz="1600" b="1" dirty="0" smtClean="0"/>
              <a:t>- </a:t>
            </a:r>
            <a:r>
              <a:rPr lang="en-US" sz="1600" b="1" dirty="0" smtClean="0"/>
              <a:t>before </a:t>
            </a:r>
            <a:r>
              <a:rPr lang="en-US" sz="1600" b="1" dirty="0"/>
              <a:t>the </a:t>
            </a:r>
            <a:r>
              <a:rPr lang="en-US" sz="1600" b="1" dirty="0" smtClean="0"/>
              <a:t>event</a:t>
            </a:r>
            <a:r>
              <a:rPr lang="en-US" sz="1200" dirty="0" smtClean="0"/>
              <a:t>: </a:t>
            </a:r>
            <a:r>
              <a:rPr lang="en-US" sz="1600" dirty="0" smtClean="0"/>
              <a:t>custom </a:t>
            </a:r>
            <a:r>
              <a:rPr lang="en-US" sz="1600" dirty="0"/>
              <a:t>training for the </a:t>
            </a:r>
            <a:r>
              <a:rPr lang="en-US" sz="1600" dirty="0" smtClean="0"/>
              <a:t>speakers / custom invitation for prospect clients</a:t>
            </a:r>
            <a:br>
              <a:rPr lang="en-US" sz="1600" dirty="0" smtClean="0"/>
            </a:br>
            <a:r>
              <a:rPr lang="en-US" sz="1600" b="1" dirty="0"/>
              <a:t>- during the </a:t>
            </a:r>
            <a:r>
              <a:rPr lang="en-US" sz="1600" b="1" dirty="0" smtClean="0"/>
              <a:t>event</a:t>
            </a:r>
            <a:r>
              <a:rPr lang="en-US" sz="1600" dirty="0" smtClean="0"/>
              <a:t>: </a:t>
            </a:r>
            <a:r>
              <a:rPr lang="en-US" sz="1600" dirty="0"/>
              <a:t>mini showroom / interactive booth / branded </a:t>
            </a:r>
            <a:r>
              <a:rPr lang="en-US" sz="1600" dirty="0" smtClean="0"/>
              <a:t>area / food </a:t>
            </a:r>
            <a:r>
              <a:rPr lang="en-US" sz="1600" dirty="0"/>
              <a:t>&amp; </a:t>
            </a:r>
            <a:r>
              <a:rPr lang="en-US" sz="1600" dirty="0" smtClean="0"/>
              <a:t>drink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/>
              <a:t>- after the </a:t>
            </a:r>
            <a:r>
              <a:rPr lang="en-US" sz="1600" b="1" dirty="0" smtClean="0"/>
              <a:t>event</a:t>
            </a:r>
            <a:r>
              <a:rPr lang="en-US" sz="1600" dirty="0" smtClean="0"/>
              <a:t>: </a:t>
            </a:r>
            <a:r>
              <a:rPr lang="en-US" sz="1600" dirty="0"/>
              <a:t>networking </a:t>
            </a:r>
            <a:r>
              <a:rPr lang="en-US" sz="1600" dirty="0" smtClean="0"/>
              <a:t>lunch / digital presentation sent to all participants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Presentation</a:t>
            </a:r>
            <a:br>
              <a:rPr lang="en-US" sz="1600" b="1" dirty="0" smtClean="0">
                <a:solidFill>
                  <a:srgbClr val="FF5500"/>
                </a:solidFill>
              </a:rPr>
            </a:br>
            <a:r>
              <a:rPr lang="en-US" sz="1600" dirty="0" smtClean="0"/>
              <a:t>15-minute </a:t>
            </a:r>
            <a:r>
              <a:rPr lang="en-US" sz="1600" dirty="0"/>
              <a:t>keynote about your knowhow on the topic: tools, case studies, interactive presentation</a:t>
            </a:r>
            <a:br>
              <a:rPr lang="en-US" sz="1600" dirty="0"/>
            </a:br>
            <a:r>
              <a:rPr lang="en-US" sz="1600" dirty="0"/>
              <a:t>(not promotional blah </a:t>
            </a:r>
            <a:r>
              <a:rPr lang="en-US" sz="1600" dirty="0" err="1"/>
              <a:t>blah</a:t>
            </a:r>
            <a:r>
              <a:rPr lang="en-US" sz="1600" dirty="0"/>
              <a:t>, but useful, on topic knowledge)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Workshop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2-hour session with a smaller group of the conference </a:t>
            </a:r>
            <a:r>
              <a:rPr lang="en-US" sz="1600" dirty="0" smtClean="0"/>
              <a:t>participants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200" dirty="0"/>
              <a:t>Example: Spoon held a </a:t>
            </a:r>
            <a:r>
              <a:rPr lang="en-US" sz="1200" dirty="0">
                <a:hlinkClick r:id="rId3"/>
              </a:rPr>
              <a:t>workshop</a:t>
            </a:r>
            <a:r>
              <a:rPr lang="en-US" sz="1200" dirty="0"/>
              <a:t> about wearable technologies at Brands &amp; Communities </a:t>
            </a:r>
            <a:r>
              <a:rPr lang="en-US" sz="1200" dirty="0" smtClean="0"/>
              <a:t>2014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  <a:p>
            <a:endParaRPr lang="en-GB" sz="1800" dirty="0"/>
          </a:p>
          <a:p>
            <a:endParaRPr lang="en-GB" sz="1600" dirty="0"/>
          </a:p>
          <a:p>
            <a:endParaRPr lang="en-GB" sz="1600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o-RO" sz="1600" dirty="0"/>
              <a:t/>
            </a:r>
            <a:br>
              <a:rPr lang="ro-RO" sz="1600" dirty="0"/>
            </a:br>
            <a:endParaRPr lang="ro-RO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4544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What to do: suggested activities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content-b-lhr.xx.fbcdn.net/hphotos-xap1/v/t1.0-9/1743595_810740858953850_210718757_n.jpg?oh=e9371502dcd6621f4ad77b0905538a94&amp;oe=551B522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/>
          <a:stretch/>
        </p:blipFill>
        <p:spPr bwMode="auto">
          <a:xfrm>
            <a:off x="-324544" y="-2580"/>
            <a:ext cx="979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55464"/>
            <a:ext cx="1721128" cy="1149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9" y="466016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600" b="1" dirty="0" smtClean="0"/>
              <a:t>    2015</a:t>
            </a:r>
            <a:endParaRPr lang="en-US" sz="3200" b="1" dirty="0" smtClean="0"/>
          </a:p>
          <a:p>
            <a:endParaRPr lang="en-US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25400" y="4437112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Details about the events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53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Event location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60444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UniCredit Tower, </a:t>
            </a:r>
            <a:r>
              <a:rPr lang="en-US" sz="1600" dirty="0" err="1"/>
              <a:t>Bulevardul</a:t>
            </a:r>
            <a:r>
              <a:rPr lang="en-US" sz="1600" dirty="0"/>
              <a:t> </a:t>
            </a:r>
            <a:r>
              <a:rPr lang="en-US" sz="1600" dirty="0" err="1"/>
              <a:t>Expozitiei</a:t>
            </a:r>
            <a:r>
              <a:rPr lang="en-US" sz="1600" dirty="0"/>
              <a:t>, Nr. </a:t>
            </a:r>
            <a:r>
              <a:rPr lang="en-US" sz="1600" dirty="0" smtClean="0"/>
              <a:t>1F (near </a:t>
            </a:r>
            <a:r>
              <a:rPr lang="en-US" sz="1600" dirty="0" err="1" smtClean="0"/>
              <a:t>Romexpo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a </a:t>
            </a:r>
            <a:r>
              <a:rPr lang="en-US" sz="1600" dirty="0"/>
              <a:t>smart and ecological building, filled with natural light, green elements and art &amp; </a:t>
            </a:r>
            <a:r>
              <a:rPr lang="en-US" sz="1600" dirty="0" smtClean="0"/>
              <a:t>cultural areas.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/>
          <a:stretch/>
        </p:blipFill>
        <p:spPr>
          <a:xfrm>
            <a:off x="395536" y="1628800"/>
            <a:ext cx="3600400" cy="275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6" y="1628800"/>
            <a:ext cx="3849344" cy="255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44763"/>
            <a:ext cx="3672408" cy="2440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88" y="4342658"/>
            <a:ext cx="3832052" cy="25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See all events here: </a:t>
            </a:r>
            <a:r>
              <a:rPr lang="en-US" sz="1600" b="1" dirty="0" smtClean="0">
                <a:solidFill>
                  <a:srgbClr val="FF5500"/>
                </a:solidFill>
                <a:hlinkClick r:id="rId2"/>
              </a:rPr>
              <a:t>www.knowhow.SMARK.ro</a:t>
            </a:r>
            <a:r>
              <a:rPr lang="en-US" sz="1600" b="1" dirty="0" smtClean="0">
                <a:solidFill>
                  <a:srgbClr val="FF5500"/>
                </a:solidFill>
              </a:rPr>
              <a:t> 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55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5500"/>
                </a:solidFill>
              </a:rPr>
              <a:t>Direct </a:t>
            </a:r>
            <a:r>
              <a:rPr lang="en-US" sz="1600" b="1" dirty="0">
                <a:solidFill>
                  <a:srgbClr val="FF5500"/>
                </a:solidFill>
              </a:rPr>
              <a:t>participants: </a:t>
            </a:r>
            <a:r>
              <a:rPr lang="en-US" sz="1600" b="1" dirty="0" smtClean="0"/>
              <a:t>150 </a:t>
            </a:r>
            <a:r>
              <a:rPr lang="en-US" sz="1600" b="1" dirty="0" smtClean="0"/>
              <a:t>non-duplicate </a:t>
            </a:r>
            <a:r>
              <a:rPr lang="en-US" sz="1600" b="1" dirty="0" smtClean="0"/>
              <a:t>participants </a:t>
            </a:r>
            <a:r>
              <a:rPr lang="en-US" sz="1600" b="1" dirty="0" smtClean="0"/>
              <a:t>per event</a:t>
            </a:r>
            <a:endParaRPr lang="en-US" sz="1600" b="1" dirty="0" smtClean="0"/>
          </a:p>
          <a:p>
            <a:r>
              <a:rPr lang="en-US" sz="1600" b="1" dirty="0" smtClean="0"/>
              <a:t>Clients, </a:t>
            </a:r>
            <a:r>
              <a:rPr lang="en-US" sz="1600" b="1" dirty="0" smtClean="0"/>
              <a:t>40</a:t>
            </a:r>
            <a:r>
              <a:rPr lang="en-US" sz="1600" b="1" dirty="0" smtClean="0"/>
              <a:t>%: </a:t>
            </a:r>
            <a:r>
              <a:rPr lang="en-US" sz="1600" dirty="0" smtClean="0"/>
              <a:t>brand managers, marketing managers, managing directors, entrepreneurs</a:t>
            </a:r>
          </a:p>
          <a:p>
            <a:r>
              <a:rPr lang="en-US" sz="1600" b="1" dirty="0" smtClean="0"/>
              <a:t>Agencies / ATL, </a:t>
            </a:r>
            <a:r>
              <a:rPr lang="en-US" sz="1600" b="1" dirty="0" smtClean="0"/>
              <a:t>30</a:t>
            </a:r>
            <a:r>
              <a:rPr lang="en-US" sz="1600" b="1" dirty="0" smtClean="0"/>
              <a:t>%: </a:t>
            </a:r>
            <a:r>
              <a:rPr lang="en-US" sz="1600" dirty="0" smtClean="0"/>
              <a:t>creatives, planners, account managers, media people, online</a:t>
            </a:r>
          </a:p>
          <a:p>
            <a:r>
              <a:rPr lang="en-US" sz="1600" b="1" dirty="0" smtClean="0"/>
              <a:t>Research, </a:t>
            </a:r>
            <a:r>
              <a:rPr lang="en-US" sz="1600" b="1" dirty="0" smtClean="0"/>
              <a:t>10%: </a:t>
            </a:r>
            <a:r>
              <a:rPr lang="en-US" sz="1600" dirty="0" smtClean="0"/>
              <a:t>agencies and specialized marketing people</a:t>
            </a:r>
          </a:p>
          <a:p>
            <a:r>
              <a:rPr lang="en-US" sz="1600" b="1" dirty="0" smtClean="0"/>
              <a:t>Production / BTL, </a:t>
            </a:r>
            <a:r>
              <a:rPr lang="en-US" sz="1600" b="1" dirty="0"/>
              <a:t>5</a:t>
            </a:r>
            <a:r>
              <a:rPr lang="en-US" sz="1600" b="1" dirty="0" smtClean="0"/>
              <a:t>%: </a:t>
            </a:r>
            <a:r>
              <a:rPr lang="en-US" sz="1600" dirty="0"/>
              <a:t>BTL &amp; events, production &amp; implementation</a:t>
            </a:r>
          </a:p>
          <a:p>
            <a:r>
              <a:rPr lang="en-US" sz="1600" b="1" dirty="0" smtClean="0"/>
              <a:t>Others</a:t>
            </a:r>
            <a:r>
              <a:rPr lang="en-US" sz="1600" dirty="0" smtClean="0"/>
              <a:t>: consultants, </a:t>
            </a:r>
            <a:r>
              <a:rPr lang="en-GB" sz="1600" dirty="0" smtClean="0"/>
              <a:t>journalists, people </a:t>
            </a:r>
            <a:r>
              <a:rPr lang="en-GB" sz="1600" dirty="0"/>
              <a:t>interested in new </a:t>
            </a:r>
            <a:r>
              <a:rPr lang="en-GB" sz="1600" dirty="0" smtClean="0"/>
              <a:t>ideas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5500"/>
                </a:solidFill>
              </a:rPr>
              <a:t>Extended reach: </a:t>
            </a:r>
            <a:r>
              <a:rPr lang="en-US" sz="1600" b="1" dirty="0" smtClean="0"/>
              <a:t>250.000 people reached per event:</a:t>
            </a:r>
          </a:p>
          <a:p>
            <a:pPr lvl="1"/>
            <a:r>
              <a:rPr lang="en-US" sz="1600" dirty="0" smtClean="0"/>
              <a:t>Pre- and post-event campaign</a:t>
            </a:r>
          </a:p>
          <a:p>
            <a:pPr lvl="1"/>
            <a:r>
              <a:rPr lang="en-US" sz="1600" dirty="0" smtClean="0"/>
              <a:t>The most important community of creative people &amp; the community of marketing specialists – reached by the content we generate on IQads and SMARK about each event</a:t>
            </a:r>
          </a:p>
          <a:p>
            <a:pPr lvl="1"/>
            <a:r>
              <a:rPr lang="en-US" sz="1600" dirty="0" smtClean="0"/>
              <a:t>A more general urban target – reached through our media partners </a:t>
            </a:r>
            <a:endParaRPr lang="en-US" sz="1600" dirty="0"/>
          </a:p>
          <a:p>
            <a:pPr lvl="1"/>
            <a:endParaRPr lang="en-US" sz="1600" dirty="0" smtClean="0"/>
          </a:p>
          <a:p>
            <a:pPr marL="0" lvl="1" indent="0">
              <a:buNone/>
            </a:pPr>
            <a:r>
              <a:rPr lang="en-US" sz="1600" b="1" dirty="0">
                <a:solidFill>
                  <a:srgbClr val="FF5500"/>
                </a:solidFill>
              </a:rPr>
              <a:t>Speakers: </a:t>
            </a:r>
            <a:r>
              <a:rPr lang="en-US" sz="1600" b="1" dirty="0" smtClean="0"/>
              <a:t>staying to see the rest of the event</a:t>
            </a:r>
          </a:p>
          <a:p>
            <a:pPr marL="0" lvl="1" indent="0">
              <a:buNone/>
            </a:pPr>
            <a:r>
              <a:rPr lang="en-US" sz="1600" dirty="0" smtClean="0"/>
              <a:t>spectacular </a:t>
            </a:r>
            <a:r>
              <a:rPr lang="en-US" sz="1600" dirty="0"/>
              <a:t>creatives, insightful marketing managers and key implementation pros,</a:t>
            </a:r>
            <a:r>
              <a:rPr lang="ro-RO" sz="1600" dirty="0"/>
              <a:t/>
            </a:r>
            <a:br>
              <a:rPr lang="ro-RO" sz="1600" dirty="0"/>
            </a:br>
            <a:r>
              <a:rPr lang="en-US" sz="1600" dirty="0"/>
              <a:t>rock star sociologists, top planners &amp; researchers</a:t>
            </a:r>
            <a:r>
              <a:rPr lang="ro-RO" sz="1600" dirty="0"/>
              <a:t> educate and inspire</a:t>
            </a:r>
            <a:r>
              <a:rPr lang="en-US" sz="1600" dirty="0"/>
              <a:t> on </a:t>
            </a:r>
            <a:r>
              <a:rPr lang="ro-RO" sz="1600" dirty="0"/>
              <a:t>a </a:t>
            </a:r>
            <a:r>
              <a:rPr lang="en-US" sz="1600" dirty="0"/>
              <a:t>topic</a:t>
            </a:r>
            <a:endParaRPr lang="en-US" sz="1600" u="sng" dirty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  <a:cs typeface="Calibri" charset="0"/>
              </a:rPr>
              <a:t>   Event target</a:t>
            </a:r>
            <a:endParaRPr lang="en-US" sz="24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>
            <a:normAutofit/>
          </a:bodyPr>
          <a:lstStyle/>
          <a:p>
            <a:endParaRPr lang="en-GB" sz="1600" b="1" dirty="0" smtClean="0"/>
          </a:p>
          <a:p>
            <a:pPr>
              <a:buFontTx/>
              <a:buChar char="-"/>
            </a:pPr>
            <a:r>
              <a:rPr lang="en-US" sz="1900" dirty="0" smtClean="0"/>
              <a:t>presentations</a:t>
            </a:r>
            <a:r>
              <a:rPr lang="en-US" sz="1900" dirty="0" smtClean="0"/>
              <a:t>: </a:t>
            </a:r>
            <a:r>
              <a:rPr lang="en-US" sz="1900" dirty="0" smtClean="0"/>
              <a:t>2 days x 4 hours per event</a:t>
            </a:r>
            <a:endParaRPr lang="en-US" sz="1900" dirty="0"/>
          </a:p>
          <a:p>
            <a:pPr>
              <a:buFontTx/>
              <a:buChar char="-"/>
            </a:pPr>
            <a:r>
              <a:rPr lang="en-US" sz="1900" dirty="0" smtClean="0"/>
              <a:t>workshops</a:t>
            </a:r>
            <a:r>
              <a:rPr lang="en-US" sz="1900" dirty="0" smtClean="0"/>
              <a:t>: </a:t>
            </a:r>
            <a:r>
              <a:rPr lang="en-US" sz="1900" dirty="0" smtClean="0"/>
              <a:t>2 days x 2 hours per event</a:t>
            </a:r>
            <a:endParaRPr lang="en-US" sz="1900" dirty="0"/>
          </a:p>
          <a:p>
            <a:pPr>
              <a:buFontTx/>
              <a:buChar char="-"/>
            </a:pPr>
            <a:r>
              <a:rPr lang="en-US" sz="1900" dirty="0" smtClean="0"/>
              <a:t>speakers</a:t>
            </a:r>
            <a:r>
              <a:rPr lang="en-US" sz="1900" dirty="0" smtClean="0"/>
              <a:t>: </a:t>
            </a:r>
            <a:r>
              <a:rPr lang="en-US" sz="1900" dirty="0" smtClean="0"/>
              <a:t>20 per </a:t>
            </a:r>
            <a:r>
              <a:rPr lang="en-US" sz="1900" dirty="0" smtClean="0"/>
              <a:t>event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r>
              <a:rPr lang="en-GB" sz="1600" dirty="0"/>
              <a:t>A source of </a:t>
            </a:r>
            <a:r>
              <a:rPr lang="en-GB" sz="1600" b="1" dirty="0"/>
              <a:t>knowledge, inspiration and </a:t>
            </a:r>
            <a:r>
              <a:rPr lang="en-GB" sz="1600" b="1" dirty="0" smtClean="0"/>
              <a:t>networking</a:t>
            </a:r>
            <a:endParaRPr lang="en-GB" sz="1600" dirty="0"/>
          </a:p>
          <a:p>
            <a:r>
              <a:rPr lang="en-GB" sz="1600" dirty="0" smtClean="0"/>
              <a:t>Extended </a:t>
            </a:r>
            <a:r>
              <a:rPr lang="en-GB" sz="1600" dirty="0"/>
              <a:t>range of content: from</a:t>
            </a:r>
            <a:r>
              <a:rPr lang="en-GB" sz="1600" b="1" dirty="0"/>
              <a:t> hard data </a:t>
            </a:r>
            <a:r>
              <a:rPr lang="en-GB" sz="1600" dirty="0"/>
              <a:t>to</a:t>
            </a:r>
            <a:r>
              <a:rPr lang="en-GB" sz="1600" b="1" dirty="0"/>
              <a:t> inspiring </a:t>
            </a:r>
            <a:r>
              <a:rPr lang="en-GB" sz="1600" b="1" dirty="0" smtClean="0"/>
              <a:t>stories</a:t>
            </a:r>
            <a:endParaRPr lang="en-GB" sz="1600" b="1" dirty="0"/>
          </a:p>
          <a:p>
            <a:r>
              <a:rPr lang="en-GB" sz="1600" dirty="0"/>
              <a:t>Highly customized and </a:t>
            </a:r>
            <a:r>
              <a:rPr lang="en-GB" sz="1600" dirty="0" smtClean="0"/>
              <a:t>integrated event, </a:t>
            </a:r>
            <a:r>
              <a:rPr lang="en-GB" sz="1600" b="1" dirty="0" smtClean="0"/>
              <a:t>from food </a:t>
            </a:r>
            <a:r>
              <a:rPr lang="en-GB" sz="1600" b="1" dirty="0"/>
              <a:t>to content</a:t>
            </a:r>
          </a:p>
          <a:p>
            <a:r>
              <a:rPr lang="en-GB" sz="1600" dirty="0" smtClean="0"/>
              <a:t>A well balanced mix of awesome </a:t>
            </a:r>
            <a:r>
              <a:rPr lang="en-GB" sz="1600" b="1" dirty="0"/>
              <a:t>speakers</a:t>
            </a:r>
            <a:r>
              <a:rPr lang="en-GB" sz="1600" dirty="0"/>
              <a:t>, </a:t>
            </a:r>
            <a:r>
              <a:rPr lang="en-GB" sz="1600" dirty="0" smtClean="0"/>
              <a:t>newest </a:t>
            </a:r>
            <a:r>
              <a:rPr lang="en-GB" sz="1600" b="1" dirty="0"/>
              <a:t>data</a:t>
            </a:r>
            <a:r>
              <a:rPr lang="en-GB" sz="1600" dirty="0"/>
              <a:t>, </a:t>
            </a:r>
            <a:r>
              <a:rPr lang="en-GB" sz="1600" dirty="0" smtClean="0"/>
              <a:t>most relevant </a:t>
            </a:r>
            <a:r>
              <a:rPr lang="en-GB" sz="1600" b="1" dirty="0"/>
              <a:t>best practices</a:t>
            </a:r>
            <a:endParaRPr lang="en-GB" sz="1600" dirty="0"/>
          </a:p>
          <a:p>
            <a:r>
              <a:rPr lang="en-GB" sz="1600" dirty="0"/>
              <a:t>Full of opportunities to give brands and agencies </a:t>
            </a:r>
            <a:r>
              <a:rPr lang="en-GB" sz="1600" b="1" dirty="0"/>
              <a:t>a credible </a:t>
            </a:r>
            <a:r>
              <a:rPr lang="en-GB" sz="1600" b="1" dirty="0" smtClean="0"/>
              <a:t>and tangible positioning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sz="1600" dirty="0" smtClean="0"/>
              <a:t>Example:</a:t>
            </a:r>
          </a:p>
          <a:p>
            <a:pPr marL="0" indent="0">
              <a:buNone/>
            </a:pPr>
            <a:r>
              <a:rPr lang="en-US" sz="1600" dirty="0" smtClean="0"/>
              <a:t>Download the t</a:t>
            </a:r>
            <a:r>
              <a:rPr lang="ro-RO" sz="1600" dirty="0" err="1" smtClean="0"/>
              <a:t>he</a:t>
            </a:r>
            <a:r>
              <a:rPr lang="ro-RO" sz="1600" dirty="0" smtClean="0"/>
              <a:t> </a:t>
            </a:r>
            <a:r>
              <a:rPr lang="ro-RO" sz="1600" dirty="0" err="1" smtClean="0"/>
              <a:t>speakers</a:t>
            </a:r>
            <a:r>
              <a:rPr lang="en-US" sz="1600" dirty="0" smtClean="0"/>
              <a:t>’ </a:t>
            </a:r>
            <a:r>
              <a:rPr lang="ro-RO" sz="1600" dirty="0" smtClean="0"/>
              <a:t>presentations from </a:t>
            </a:r>
            <a:r>
              <a:rPr lang="ro-RO" sz="1600" b="1" dirty="0" smtClean="0"/>
              <a:t>Brands&amp;Communities 2014</a:t>
            </a:r>
            <a:r>
              <a:rPr lang="en-US" sz="1600" b="1" dirty="0" smtClean="0"/>
              <a:t>: </a:t>
            </a:r>
            <a:r>
              <a:rPr lang="en-US" sz="1600" dirty="0" smtClean="0">
                <a:hlinkClick r:id="rId3"/>
              </a:rPr>
              <a:t>day 1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4"/>
              </a:rPr>
              <a:t>day 2</a:t>
            </a:r>
            <a:endParaRPr lang="ro-RO" sz="1600" dirty="0"/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endParaRPr lang="ro-RO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252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   Event structure</a:t>
            </a:r>
            <a:endParaRPr 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12124</TotalTime>
  <Words>1023</Words>
  <Application>Microsoft Office PowerPoint</Application>
  <PresentationFormat>On-screen Show (4:3)</PresentationFormat>
  <Paragraphs>295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 Unicode MS</vt:lpstr>
      <vt:lpstr>MS PGothic</vt:lpstr>
      <vt:lpstr>MS PGothic</vt:lpstr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SMARK – The Community of Marketing People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SMARK</dc:creator>
  <cp:lastModifiedBy>Marin Preda</cp:lastModifiedBy>
  <cp:revision>545</cp:revision>
  <dcterms:created xsi:type="dcterms:W3CDTF">2012-10-29T14:04:32Z</dcterms:created>
  <dcterms:modified xsi:type="dcterms:W3CDTF">2014-11-19T16:56:27Z</dcterms:modified>
</cp:coreProperties>
</file>