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49" r:id="rId2"/>
    <p:sldMasterId id="2147483673" r:id="rId3"/>
    <p:sldMasterId id="2147484862" r:id="rId4"/>
    <p:sldMasterId id="2147484943" r:id="rId5"/>
    <p:sldMasterId id="2147484955" r:id="rId6"/>
    <p:sldMasterId id="2147485800" r:id="rId7"/>
    <p:sldMasterId id="2147485813" r:id="rId8"/>
    <p:sldMasterId id="2147485826" r:id="rId9"/>
    <p:sldMasterId id="2147486534" r:id="rId10"/>
  </p:sldMasterIdLst>
  <p:notesMasterIdLst>
    <p:notesMasterId r:id="rId66"/>
  </p:notesMasterIdLst>
  <p:handoutMasterIdLst>
    <p:handoutMasterId r:id="rId67"/>
  </p:handoutMasterIdLst>
  <p:sldIdLst>
    <p:sldId id="522" r:id="rId11"/>
    <p:sldId id="523" r:id="rId12"/>
    <p:sldId id="504" r:id="rId13"/>
    <p:sldId id="411" r:id="rId14"/>
    <p:sldId id="506" r:id="rId15"/>
    <p:sldId id="507" r:id="rId16"/>
    <p:sldId id="415" r:id="rId17"/>
    <p:sldId id="412" r:id="rId18"/>
    <p:sldId id="437" r:id="rId19"/>
    <p:sldId id="533" r:id="rId20"/>
    <p:sldId id="534" r:id="rId21"/>
    <p:sldId id="535" r:id="rId22"/>
    <p:sldId id="524" r:id="rId23"/>
    <p:sldId id="478" r:id="rId24"/>
    <p:sldId id="492" r:id="rId25"/>
    <p:sldId id="493" r:id="rId26"/>
    <p:sldId id="508" r:id="rId27"/>
    <p:sldId id="520" r:id="rId28"/>
    <p:sldId id="521" r:id="rId29"/>
    <p:sldId id="518" r:id="rId30"/>
    <p:sldId id="519" r:id="rId31"/>
    <p:sldId id="495" r:id="rId32"/>
    <p:sldId id="502" r:id="rId33"/>
    <p:sldId id="501" r:id="rId34"/>
    <p:sldId id="496" r:id="rId35"/>
    <p:sldId id="497" r:id="rId36"/>
    <p:sldId id="498" r:id="rId37"/>
    <p:sldId id="499" r:id="rId38"/>
    <p:sldId id="500" r:id="rId39"/>
    <p:sldId id="486" r:id="rId40"/>
    <p:sldId id="487" r:id="rId41"/>
    <p:sldId id="494" r:id="rId42"/>
    <p:sldId id="488" r:id="rId43"/>
    <p:sldId id="489" r:id="rId44"/>
    <p:sldId id="490" r:id="rId45"/>
    <p:sldId id="491" r:id="rId46"/>
    <p:sldId id="481" r:id="rId47"/>
    <p:sldId id="482" r:id="rId48"/>
    <p:sldId id="472" r:id="rId49"/>
    <p:sldId id="473" r:id="rId50"/>
    <p:sldId id="474" r:id="rId51"/>
    <p:sldId id="477" r:id="rId52"/>
    <p:sldId id="476" r:id="rId53"/>
    <p:sldId id="475" r:id="rId54"/>
    <p:sldId id="483" r:id="rId55"/>
    <p:sldId id="484" r:id="rId56"/>
    <p:sldId id="509" r:id="rId57"/>
    <p:sldId id="525" r:id="rId58"/>
    <p:sldId id="526" r:id="rId59"/>
    <p:sldId id="527" r:id="rId60"/>
    <p:sldId id="528" r:id="rId61"/>
    <p:sldId id="529" r:id="rId62"/>
    <p:sldId id="530" r:id="rId63"/>
    <p:sldId id="531" r:id="rId64"/>
    <p:sldId id="517" r:id="rId65"/>
  </p:sldIdLst>
  <p:sldSz cx="9144000" cy="6858000" type="screen4x3"/>
  <p:notesSz cx="7302500" cy="95885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6" autoAdjust="0"/>
    <p:restoredTop sz="56146" autoAdjust="0"/>
  </p:normalViewPr>
  <p:slideViewPr>
    <p:cSldViewPr>
      <p:cViewPr varScale="1">
        <p:scale>
          <a:sx n="89" d="100"/>
          <a:sy n="89" d="100"/>
        </p:scale>
        <p:origin x="538"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1962" y="-96"/>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Sex </a:t>
            </a:r>
            <a:r>
              <a:rPr lang="en-US" sz="1400" dirty="0" err="1"/>
              <a:t>finaliști</a:t>
            </a:r>
            <a:r>
              <a:rPr lang="en-US" sz="1400" dirty="0"/>
              <a:t> </a:t>
            </a:r>
            <a:r>
              <a:rPr lang="ro-RO" sz="1400" dirty="0"/>
              <a:t>cele mai recente competiții de design The Creator</a:t>
            </a:r>
            <a:endParaRPr lang="en-US" sz="1400" dirty="0"/>
          </a:p>
        </c:rich>
      </c:tx>
      <c:layout/>
      <c:overlay val="0"/>
    </c:title>
    <c:autoTitleDeleted val="0"/>
    <c:plotArea>
      <c:layout/>
      <c:pieChart>
        <c:varyColors val="1"/>
        <c:ser>
          <c:idx val="0"/>
          <c:order val="0"/>
          <c:tx>
            <c:strRef>
              <c:f>Sheet1!$B$1</c:f>
              <c:strCache>
                <c:ptCount val="1"/>
                <c:pt idx="0">
                  <c:v>Sex finaliști The Creator</c:v>
                </c:pt>
              </c:strCache>
            </c:strRef>
          </c:tx>
          <c:dLbls>
            <c:dLbl>
              <c:idx val="0"/>
              <c:layout/>
              <c:tx>
                <c:rich>
                  <a:bodyPr/>
                  <a:lstStyle/>
                  <a:p>
                    <a:r>
                      <a:rPr lang="en-US" sz="1500" b="1" dirty="0" err="1"/>
                      <a:t>Masculin</a:t>
                    </a:r>
                    <a:r>
                      <a:rPr lang="en-US" sz="1500" b="1" dirty="0"/>
                      <a:t>
63%</a:t>
                    </a:r>
                  </a:p>
                </c:rich>
              </c:tx>
              <c:showLegendKey val="0"/>
              <c:showVal val="0"/>
              <c:showCatName val="1"/>
              <c:showSerName val="0"/>
              <c:showPercent val="1"/>
              <c:showBubbleSize val="0"/>
              <c:extLst>
                <c:ext xmlns:c15="http://schemas.microsoft.com/office/drawing/2012/chart" uri="{CE6537A1-D6FC-4f65-9D91-7224C49458BB}">
                  <c15:layout/>
                </c:ext>
              </c:extLst>
            </c:dLbl>
            <c:dLbl>
              <c:idx val="1"/>
              <c:layout/>
              <c:tx>
                <c:rich>
                  <a:bodyPr/>
                  <a:lstStyle/>
                  <a:p>
                    <a:r>
                      <a:rPr lang="en-US" sz="1500" b="1" dirty="0" err="1"/>
                      <a:t>Feminin</a:t>
                    </a:r>
                    <a:r>
                      <a:rPr lang="en-US" sz="1500" b="1" dirty="0"/>
                      <a:t>
37%</a:t>
                    </a:r>
                  </a:p>
                </c:rich>
              </c:tx>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Masculin</c:v>
                </c:pt>
                <c:pt idx="1">
                  <c:v>Feminin</c:v>
                </c:pt>
              </c:strCache>
            </c:strRef>
          </c:cat>
          <c:val>
            <c:numRef>
              <c:f>Sheet1!$B$2:$B$3</c:f>
              <c:numCache>
                <c:formatCode>General</c:formatCode>
                <c:ptCount val="2"/>
                <c:pt idx="0">
                  <c:v>211</c:v>
                </c:pt>
                <c:pt idx="1">
                  <c:v>126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vi-VN" sz="1400" dirty="0">
                <a:latin typeface="+mj-lt"/>
              </a:rPr>
              <a:t>Vârst</a:t>
            </a:r>
            <a:r>
              <a:rPr lang="en-US" sz="1400" dirty="0">
                <a:latin typeface="+mj-lt"/>
                <a:cs typeface="Arial" panose="020B0604020202020204" pitchFamily="34" charset="0"/>
              </a:rPr>
              <a:t>e</a:t>
            </a:r>
            <a:r>
              <a:rPr lang="en-AU" sz="1400" dirty="0">
                <a:latin typeface="+mj-lt"/>
              </a:rPr>
              <a:t> </a:t>
            </a:r>
            <a:r>
              <a:rPr lang="en-AU" sz="1400" dirty="0" err="1">
                <a:latin typeface="+mj-lt"/>
                <a:cs typeface="Arial" panose="020B0604020202020204" pitchFamily="34" charset="0"/>
              </a:rPr>
              <a:t>finali</a:t>
            </a:r>
            <a:r>
              <a:rPr lang="ro-RO" sz="1400" dirty="0">
                <a:latin typeface="+mj-lt"/>
                <a:cs typeface="Arial" panose="020B0604020202020204" pitchFamily="34" charset="0"/>
              </a:rPr>
              <a:t>ști</a:t>
            </a:r>
            <a:r>
              <a:rPr lang="ro-RO" sz="1400" baseline="0" dirty="0">
                <a:latin typeface="+mj-lt"/>
                <a:cs typeface="Arial" panose="020B0604020202020204" pitchFamily="34" charset="0"/>
              </a:rPr>
              <a:t> </a:t>
            </a:r>
            <a:r>
              <a:rPr lang="en-US" sz="1400" baseline="0" dirty="0" err="1">
                <a:latin typeface="+mj-lt"/>
                <a:cs typeface="Arial" panose="020B0604020202020204" pitchFamily="34" charset="0"/>
              </a:rPr>
              <a:t>cele</a:t>
            </a:r>
            <a:r>
              <a:rPr lang="en-US" sz="1400" baseline="0" dirty="0">
                <a:latin typeface="+mj-lt"/>
                <a:cs typeface="Arial" panose="020B0604020202020204" pitchFamily="34" charset="0"/>
              </a:rPr>
              <a:t> </a:t>
            </a:r>
            <a:r>
              <a:rPr lang="en-US" sz="1400" baseline="0" dirty="0" err="1">
                <a:latin typeface="+mj-lt"/>
                <a:cs typeface="Arial" panose="020B0604020202020204" pitchFamily="34" charset="0"/>
              </a:rPr>
              <a:t>mai</a:t>
            </a:r>
            <a:r>
              <a:rPr lang="en-US" sz="1400" baseline="0" dirty="0">
                <a:latin typeface="+mj-lt"/>
                <a:cs typeface="Arial" panose="020B0604020202020204" pitchFamily="34" charset="0"/>
              </a:rPr>
              <a:t> </a:t>
            </a:r>
            <a:r>
              <a:rPr lang="en-US" sz="1400" baseline="0" dirty="0" err="1">
                <a:latin typeface="+mj-lt"/>
                <a:cs typeface="Arial" panose="020B0604020202020204" pitchFamily="34" charset="0"/>
              </a:rPr>
              <a:t>recente</a:t>
            </a:r>
            <a:r>
              <a:rPr lang="en-US" sz="1400" baseline="0" dirty="0">
                <a:latin typeface="+mj-lt"/>
                <a:cs typeface="Arial" panose="020B0604020202020204" pitchFamily="34" charset="0"/>
              </a:rPr>
              <a:t> 3 </a:t>
            </a:r>
            <a:r>
              <a:rPr lang="en-US" sz="1400" baseline="0" dirty="0" err="1">
                <a:latin typeface="+mj-lt"/>
                <a:cs typeface="Arial" panose="020B0604020202020204" pitchFamily="34" charset="0"/>
              </a:rPr>
              <a:t>competi</a:t>
            </a:r>
            <a:r>
              <a:rPr lang="ro-RO" sz="1400" baseline="0" dirty="0">
                <a:latin typeface="+mj-lt"/>
                <a:cs typeface="Arial" panose="020B0604020202020204" pitchFamily="34" charset="0"/>
              </a:rPr>
              <a:t>ții de design The Creator</a:t>
            </a:r>
          </a:p>
          <a:p>
            <a:pPr>
              <a:defRPr/>
            </a:pPr>
            <a:endParaRPr lang="vi-VN" sz="1500" dirty="0">
              <a:latin typeface="Arial" panose="020B0604020202020204" pitchFamily="34" charset="0"/>
              <a:cs typeface="Arial" panose="020B0604020202020204" pitchFamily="34" charset="0"/>
            </a:endParaRPr>
          </a:p>
        </c:rich>
      </c:tx>
      <c:layout/>
      <c:overlay val="0"/>
    </c:title>
    <c:autoTitleDeleted val="0"/>
    <c:plotArea>
      <c:layout/>
      <c:barChart>
        <c:barDir val="bar"/>
        <c:grouping val="clustered"/>
        <c:varyColors val="0"/>
        <c:ser>
          <c:idx val="0"/>
          <c:order val="0"/>
          <c:tx>
            <c:strRef>
              <c:f>Sheet1!$B$1</c:f>
              <c:strCache>
                <c:ptCount val="1"/>
                <c:pt idx="0">
                  <c:v>Vârstă</c:v>
                </c:pt>
              </c:strCache>
            </c:strRef>
          </c:tx>
          <c:invertIfNegative val="0"/>
          <c:dLbls>
            <c:dLbl>
              <c:idx val="0"/>
              <c:layout/>
              <c:tx>
                <c:rich>
                  <a:bodyPr/>
                  <a:lstStyle/>
                  <a:p>
                    <a:r>
                      <a:rPr lang="en-US"/>
                      <a:t>1 %</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1 %</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2 %</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10 %</a:t>
                    </a:r>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30 %</a:t>
                    </a:r>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56 %</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13-17 ani</c:v>
                </c:pt>
                <c:pt idx="1">
                  <c:v>55-92 ani</c:v>
                </c:pt>
                <c:pt idx="2">
                  <c:v>45-54 ani</c:v>
                </c:pt>
                <c:pt idx="3">
                  <c:v>35-44 ani</c:v>
                </c:pt>
                <c:pt idx="4">
                  <c:v>18-24 ani</c:v>
                </c:pt>
                <c:pt idx="5">
                  <c:v>25-34 ani</c:v>
                </c:pt>
              </c:strCache>
            </c:strRef>
          </c:cat>
          <c:val>
            <c:numRef>
              <c:f>Sheet1!$B$2:$B$7</c:f>
              <c:numCache>
                <c:formatCode>0</c:formatCode>
                <c:ptCount val="6"/>
                <c:pt idx="0">
                  <c:v>0.8928571428571429</c:v>
                </c:pt>
                <c:pt idx="1">
                  <c:v>0.8928571428571429</c:v>
                </c:pt>
                <c:pt idx="2">
                  <c:v>1.7857142857142858</c:v>
                </c:pt>
                <c:pt idx="3">
                  <c:v>10.119047619047619</c:v>
                </c:pt>
                <c:pt idx="4">
                  <c:v>30.05952380952381</c:v>
                </c:pt>
                <c:pt idx="5">
                  <c:v>56.25</c:v>
                </c:pt>
              </c:numCache>
            </c:numRef>
          </c:val>
        </c:ser>
        <c:dLbls>
          <c:showLegendKey val="0"/>
          <c:showVal val="1"/>
          <c:showCatName val="0"/>
          <c:showSerName val="0"/>
          <c:showPercent val="0"/>
          <c:showBubbleSize val="0"/>
        </c:dLbls>
        <c:gapWidth val="150"/>
        <c:overlap val="-25"/>
        <c:axId val="210064400"/>
        <c:axId val="210069840"/>
      </c:barChart>
      <c:valAx>
        <c:axId val="210069840"/>
        <c:scaling>
          <c:orientation val="minMax"/>
        </c:scaling>
        <c:delete val="1"/>
        <c:axPos val="b"/>
        <c:numFmt formatCode="0" sourceLinked="1"/>
        <c:majorTickMark val="none"/>
        <c:minorTickMark val="none"/>
        <c:tickLblPos val="nextTo"/>
        <c:crossAx val="210064400"/>
        <c:crosses val="autoZero"/>
        <c:crossBetween val="between"/>
      </c:valAx>
      <c:catAx>
        <c:axId val="210064400"/>
        <c:scaling>
          <c:orientation val="minMax"/>
        </c:scaling>
        <c:delete val="0"/>
        <c:axPos val="l"/>
        <c:numFmt formatCode="General" sourceLinked="0"/>
        <c:majorTickMark val="none"/>
        <c:minorTickMark val="none"/>
        <c:tickLblPos val="nextTo"/>
        <c:crossAx val="210069840"/>
        <c:crosses val="autoZero"/>
        <c:auto val="1"/>
        <c:lblAlgn val="ctr"/>
        <c:lblOffset val="100"/>
        <c:noMultiLvlLbl val="0"/>
      </c:cat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err="1"/>
              <a:t>Județ</a:t>
            </a:r>
            <a:r>
              <a:rPr lang="en-US" sz="1400" dirty="0"/>
              <a:t> </a:t>
            </a:r>
            <a:r>
              <a:rPr lang="en-US" sz="1400" dirty="0" err="1"/>
              <a:t>finaliști</a:t>
            </a:r>
            <a:r>
              <a:rPr lang="en-US" sz="1400" dirty="0"/>
              <a:t> </a:t>
            </a:r>
            <a:r>
              <a:rPr lang="en-US" sz="1400" dirty="0" err="1" smtClean="0"/>
              <a:t>cele</a:t>
            </a:r>
            <a:r>
              <a:rPr lang="en-US" sz="1400" baseline="0" dirty="0" smtClean="0"/>
              <a:t> </a:t>
            </a:r>
            <a:r>
              <a:rPr lang="en-US" sz="1400" baseline="0" dirty="0" err="1" smtClean="0"/>
              <a:t>mai</a:t>
            </a:r>
            <a:r>
              <a:rPr lang="en-US" sz="1400" baseline="0" dirty="0" smtClean="0"/>
              <a:t> </a:t>
            </a:r>
            <a:r>
              <a:rPr lang="en-US" sz="1400" baseline="0" dirty="0" err="1" smtClean="0"/>
              <a:t>recente</a:t>
            </a:r>
            <a:r>
              <a:rPr lang="en-US" sz="1400" baseline="0" dirty="0" smtClean="0"/>
              <a:t> </a:t>
            </a:r>
            <a:r>
              <a:rPr lang="en-US" sz="1400" baseline="0" dirty="0" err="1" smtClean="0"/>
              <a:t>competi</a:t>
            </a:r>
            <a:r>
              <a:rPr lang="ro-RO" sz="1400" baseline="0" dirty="0" smtClean="0"/>
              <a:t>ții </a:t>
            </a:r>
            <a:r>
              <a:rPr lang="ro-RO" sz="1400" baseline="0" dirty="0" smtClean="0"/>
              <a:t>de </a:t>
            </a:r>
            <a:r>
              <a:rPr lang="ro-RO" sz="1400" baseline="0" dirty="0" smtClean="0"/>
              <a:t>design The Creator</a:t>
            </a:r>
            <a:endParaRPr lang="en-US" sz="1400" dirty="0"/>
          </a:p>
        </c:rich>
      </c:tx>
      <c:layout/>
      <c:overlay val="0"/>
    </c:title>
    <c:autoTitleDeleted val="0"/>
    <c:plotArea>
      <c:layout/>
      <c:barChart>
        <c:barDir val="bar"/>
        <c:grouping val="clustered"/>
        <c:varyColors val="0"/>
        <c:ser>
          <c:idx val="0"/>
          <c:order val="0"/>
          <c:tx>
            <c:strRef>
              <c:f>Sheet1!$B$1</c:f>
              <c:strCache>
                <c:ptCount val="1"/>
                <c:pt idx="0">
                  <c:v>Județ finaliști The Creator</c:v>
                </c:pt>
              </c:strCache>
            </c:strRef>
          </c:tx>
          <c:invertIfNegative val="0"/>
          <c:dLbls>
            <c:dLbl>
              <c:idx val="0"/>
              <c:layout/>
              <c:tx>
                <c:rich>
                  <a:bodyPr/>
                  <a:lstStyle/>
                  <a:p>
                    <a:r>
                      <a:rPr lang="en-US" smtClean="0"/>
                      <a:t>2%</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mtClean="0"/>
                      <a:t>2%</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mtClean="0"/>
                      <a:t>2%</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smtClean="0"/>
                      <a:t>3%</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mtClean="0"/>
                      <a:t>3%</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mtClean="0"/>
                      <a:t>3%</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mtClean="0"/>
                      <a:t>3%</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mtClean="0"/>
                      <a:t>3%</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smtClean="0"/>
                      <a:t>3%</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mtClean="0"/>
                      <a:t>3%</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0"/>
              <c:layout/>
              <c:tx>
                <c:rich>
                  <a:bodyPr/>
                  <a:lstStyle/>
                  <a:p>
                    <a:r>
                      <a:rPr lang="en-US" smtClean="0"/>
                      <a:t>4%</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1"/>
              <c:layout/>
              <c:tx>
                <c:rich>
                  <a:bodyPr/>
                  <a:lstStyle/>
                  <a:p>
                    <a:r>
                      <a:rPr lang="en-US" smtClean="0"/>
                      <a:t>5%</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2"/>
              <c:layout/>
              <c:tx>
                <c:rich>
                  <a:bodyPr/>
                  <a:lstStyle/>
                  <a:p>
                    <a:r>
                      <a:rPr lang="en-US" smtClean="0"/>
                      <a:t>5%</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3"/>
              <c:layout/>
              <c:tx>
                <c:rich>
                  <a:bodyPr/>
                  <a:lstStyle/>
                  <a:p>
                    <a:r>
                      <a:rPr lang="en-US" smtClean="0"/>
                      <a:t>7%</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4"/>
              <c:layout/>
              <c:tx>
                <c:rich>
                  <a:bodyPr/>
                  <a:lstStyle/>
                  <a:p>
                    <a:r>
                      <a:rPr lang="en-US" smtClean="0"/>
                      <a:t>21%</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5"/>
              <c:layout/>
              <c:tx>
                <c:rich>
                  <a:bodyPr/>
                  <a:lstStyle/>
                  <a:p>
                    <a:r>
                      <a:rPr lang="en-US" dirty="0" smtClean="0"/>
                      <a:t>33%</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Constanța</c:v>
                </c:pt>
                <c:pt idx="1">
                  <c:v>Botoșani</c:v>
                </c:pt>
                <c:pt idx="2">
                  <c:v>Călărași</c:v>
                </c:pt>
                <c:pt idx="3">
                  <c:v>Suceava</c:v>
                </c:pt>
                <c:pt idx="4">
                  <c:v>Bacău</c:v>
                </c:pt>
                <c:pt idx="5">
                  <c:v>Hunedoara</c:v>
                </c:pt>
                <c:pt idx="6">
                  <c:v>Olt</c:v>
                </c:pt>
                <c:pt idx="7">
                  <c:v>Iași</c:v>
                </c:pt>
                <c:pt idx="8">
                  <c:v>Timiș</c:v>
                </c:pt>
                <c:pt idx="9">
                  <c:v>Teleorman</c:v>
                </c:pt>
                <c:pt idx="10">
                  <c:v>Ialomița</c:v>
                </c:pt>
                <c:pt idx="11">
                  <c:v>Brașov</c:v>
                </c:pt>
                <c:pt idx="12">
                  <c:v>Brăila</c:v>
                </c:pt>
                <c:pt idx="13">
                  <c:v>Cluj</c:v>
                </c:pt>
                <c:pt idx="14">
                  <c:v>Alte județe</c:v>
                </c:pt>
                <c:pt idx="15">
                  <c:v>București</c:v>
                </c:pt>
              </c:strCache>
            </c:strRef>
          </c:cat>
          <c:val>
            <c:numRef>
              <c:f>Sheet1!$B$2:$B$17</c:f>
              <c:numCache>
                <c:formatCode>0</c:formatCode>
                <c:ptCount val="16"/>
                <c:pt idx="0">
                  <c:v>1.834862385321101</c:v>
                </c:pt>
                <c:pt idx="1">
                  <c:v>2.2935779816513762</c:v>
                </c:pt>
                <c:pt idx="2">
                  <c:v>2.2935779816513762</c:v>
                </c:pt>
                <c:pt idx="3">
                  <c:v>2.7522935779816513</c:v>
                </c:pt>
                <c:pt idx="4">
                  <c:v>2.7522935779816513</c:v>
                </c:pt>
                <c:pt idx="5">
                  <c:v>2.7522935779816513</c:v>
                </c:pt>
                <c:pt idx="6">
                  <c:v>2.7522935779816513</c:v>
                </c:pt>
                <c:pt idx="7">
                  <c:v>2.7522935779816513</c:v>
                </c:pt>
                <c:pt idx="8">
                  <c:v>2.7522935779816513</c:v>
                </c:pt>
                <c:pt idx="9">
                  <c:v>3.2110091743119265</c:v>
                </c:pt>
                <c:pt idx="10">
                  <c:v>3.669724770642202</c:v>
                </c:pt>
                <c:pt idx="11">
                  <c:v>4.5871559633027523</c:v>
                </c:pt>
                <c:pt idx="12">
                  <c:v>5.0458715596330279</c:v>
                </c:pt>
                <c:pt idx="13">
                  <c:v>6.8807339449541285</c:v>
                </c:pt>
                <c:pt idx="14">
                  <c:v>21.100917431192659</c:v>
                </c:pt>
                <c:pt idx="15">
                  <c:v>32.568807339449499</c:v>
                </c:pt>
              </c:numCache>
            </c:numRef>
          </c:val>
        </c:ser>
        <c:dLbls>
          <c:showLegendKey val="0"/>
          <c:showVal val="1"/>
          <c:showCatName val="0"/>
          <c:showSerName val="0"/>
          <c:showPercent val="0"/>
          <c:showBubbleSize val="0"/>
        </c:dLbls>
        <c:gapWidth val="150"/>
        <c:overlap val="-25"/>
        <c:axId val="210067664"/>
        <c:axId val="210075280"/>
      </c:barChart>
      <c:catAx>
        <c:axId val="210067664"/>
        <c:scaling>
          <c:orientation val="minMax"/>
        </c:scaling>
        <c:delete val="0"/>
        <c:axPos val="l"/>
        <c:numFmt formatCode="General" sourceLinked="0"/>
        <c:majorTickMark val="none"/>
        <c:minorTickMark val="none"/>
        <c:tickLblPos val="nextTo"/>
        <c:txPr>
          <a:bodyPr/>
          <a:lstStyle/>
          <a:p>
            <a:pPr>
              <a:defRPr sz="1100">
                <a:latin typeface="+mn-lt"/>
              </a:defRPr>
            </a:pPr>
            <a:endParaRPr lang="en-US"/>
          </a:p>
        </c:txPr>
        <c:crossAx val="210075280"/>
        <c:crosses val="autoZero"/>
        <c:auto val="1"/>
        <c:lblAlgn val="ctr"/>
        <c:lblOffset val="100"/>
        <c:noMultiLvlLbl val="0"/>
      </c:catAx>
      <c:valAx>
        <c:axId val="210075280"/>
        <c:scaling>
          <c:orientation val="minMax"/>
        </c:scaling>
        <c:delete val="1"/>
        <c:axPos val="b"/>
        <c:numFmt formatCode="0" sourceLinked="1"/>
        <c:majorTickMark val="none"/>
        <c:minorTickMark val="none"/>
        <c:tickLblPos val="nextTo"/>
        <c:crossAx val="21006766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3888" cy="479425"/>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ro-RO"/>
          </a:p>
        </p:txBody>
      </p:sp>
      <p:sp>
        <p:nvSpPr>
          <p:cNvPr id="3" name="Date Placeholder 2"/>
          <p:cNvSpPr>
            <a:spLocks noGrp="1"/>
          </p:cNvSpPr>
          <p:nvPr>
            <p:ph type="dt" sz="quarter" idx="1"/>
          </p:nvPr>
        </p:nvSpPr>
        <p:spPr>
          <a:xfrm>
            <a:off x="4137025" y="0"/>
            <a:ext cx="3163888" cy="479425"/>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9C76E21-72ED-4830-9D4D-D689DD4939A8}" type="datetimeFigureOut">
              <a:rPr lang="ro-RO"/>
              <a:pPr>
                <a:defRPr/>
              </a:pPr>
              <a:t>15.01.2014</a:t>
            </a:fld>
            <a:endParaRPr lang="ro-RO"/>
          </a:p>
        </p:txBody>
      </p:sp>
      <p:sp>
        <p:nvSpPr>
          <p:cNvPr id="4" name="Footer Placeholder 3"/>
          <p:cNvSpPr>
            <a:spLocks noGrp="1"/>
          </p:cNvSpPr>
          <p:nvPr>
            <p:ph type="ftr" sz="quarter" idx="2"/>
          </p:nvPr>
        </p:nvSpPr>
        <p:spPr>
          <a:xfrm>
            <a:off x="0" y="9107488"/>
            <a:ext cx="3163888" cy="479425"/>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ro-RO"/>
          </a:p>
        </p:txBody>
      </p:sp>
      <p:sp>
        <p:nvSpPr>
          <p:cNvPr id="5" name="Slide Number Placeholder 4"/>
          <p:cNvSpPr>
            <a:spLocks noGrp="1"/>
          </p:cNvSpPr>
          <p:nvPr>
            <p:ph type="sldNum" sz="quarter" idx="3"/>
          </p:nvPr>
        </p:nvSpPr>
        <p:spPr>
          <a:xfrm>
            <a:off x="4137025" y="9107488"/>
            <a:ext cx="316388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A4807B0-AD27-47A7-9536-E709A282C908}" type="slidenum">
              <a:rPr lang="ro-RO"/>
              <a:pPr>
                <a:defRPr/>
              </a:pPr>
              <a:t>‹#›</a:t>
            </a:fld>
            <a:endParaRPr lang="ro-RO"/>
          </a:p>
        </p:txBody>
      </p:sp>
    </p:spTree>
    <p:extLst>
      <p:ext uri="{BB962C8B-B14F-4D97-AF65-F5344CB8AC3E}">
        <p14:creationId xmlns:p14="http://schemas.microsoft.com/office/powerpoint/2010/main" val="3201967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163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10" tIns="48256" rIns="96510" bIns="48256" numCol="1" anchor="t" anchorCtr="0" compatLnSpc="1">
            <a:prstTxWarp prst="textNoShape">
              <a:avLst/>
            </a:prstTxWarp>
          </a:bodyPr>
          <a:lstStyle>
            <a:lvl1pPr algn="l" defTabSz="965200" eaLnBrk="0" hangingPunct="0">
              <a:defRPr sz="1200">
                <a:latin typeface="Arial" charset="0"/>
                <a:cs typeface="+mn-cs"/>
              </a:defRPr>
            </a:lvl1pPr>
          </a:lstStyle>
          <a:p>
            <a:pPr>
              <a:defRPr/>
            </a:pPr>
            <a:endParaRPr lang="ro-RO"/>
          </a:p>
        </p:txBody>
      </p:sp>
      <p:sp>
        <p:nvSpPr>
          <p:cNvPr id="81923" name="Rectangle 3"/>
          <p:cNvSpPr>
            <a:spLocks noGrp="1" noChangeArrowheads="1"/>
          </p:cNvSpPr>
          <p:nvPr>
            <p:ph type="dt" idx="1"/>
          </p:nvPr>
        </p:nvSpPr>
        <p:spPr bwMode="auto">
          <a:xfrm>
            <a:off x="4137025" y="0"/>
            <a:ext cx="3163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10" tIns="48256" rIns="96510" bIns="48256" numCol="1" anchor="t" anchorCtr="0" compatLnSpc="1">
            <a:prstTxWarp prst="textNoShape">
              <a:avLst/>
            </a:prstTxWarp>
          </a:bodyPr>
          <a:lstStyle>
            <a:lvl1pPr algn="r" defTabSz="965200" eaLnBrk="0" hangingPunct="0">
              <a:defRPr sz="1200">
                <a:latin typeface="Arial" charset="0"/>
                <a:cs typeface="+mn-cs"/>
              </a:defRPr>
            </a:lvl1pPr>
          </a:lstStyle>
          <a:p>
            <a:pPr>
              <a:defRPr/>
            </a:pPr>
            <a:fld id="{0ECFE0D3-240C-4663-A308-26A0195231CB}" type="datetimeFigureOut">
              <a:rPr lang="en-US"/>
              <a:pPr>
                <a:defRPr/>
              </a:pPr>
              <a:t>2014-01-15</a:t>
            </a:fld>
            <a:endParaRPr lang="en-US"/>
          </a:p>
        </p:txBody>
      </p:sp>
      <p:sp>
        <p:nvSpPr>
          <p:cNvPr id="72708" name="Rectangle 4"/>
          <p:cNvSpPr>
            <a:spLocks noGrp="1" noRot="1" noChangeAspect="1" noChangeArrowheads="1" noTextEdit="1"/>
          </p:cNvSpPr>
          <p:nvPr>
            <p:ph type="sldImg" idx="2"/>
          </p:nvPr>
        </p:nvSpPr>
        <p:spPr bwMode="auto">
          <a:xfrm>
            <a:off x="1254125" y="719138"/>
            <a:ext cx="4794250" cy="3595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730250" y="4554538"/>
            <a:ext cx="5842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10" tIns="48256" rIns="96510" bIns="4825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9107488"/>
            <a:ext cx="3163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10" tIns="48256" rIns="96510" bIns="48256" numCol="1" anchor="b" anchorCtr="0" compatLnSpc="1">
            <a:prstTxWarp prst="textNoShape">
              <a:avLst/>
            </a:prstTxWarp>
          </a:bodyPr>
          <a:lstStyle>
            <a:lvl1pPr algn="l" defTabSz="965200" eaLnBrk="0" hangingPunct="0">
              <a:defRPr sz="1200">
                <a:latin typeface="Arial" charset="0"/>
                <a:cs typeface="+mn-cs"/>
              </a:defRPr>
            </a:lvl1pPr>
          </a:lstStyle>
          <a:p>
            <a:pPr>
              <a:defRPr/>
            </a:pPr>
            <a:endParaRPr lang="ro-RO"/>
          </a:p>
        </p:txBody>
      </p:sp>
      <p:sp>
        <p:nvSpPr>
          <p:cNvPr id="81927" name="Rectangle 7"/>
          <p:cNvSpPr>
            <a:spLocks noGrp="1" noChangeArrowheads="1"/>
          </p:cNvSpPr>
          <p:nvPr>
            <p:ph type="sldNum" sz="quarter" idx="5"/>
          </p:nvPr>
        </p:nvSpPr>
        <p:spPr bwMode="auto">
          <a:xfrm>
            <a:off x="4137025" y="9107488"/>
            <a:ext cx="3163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10" tIns="48256" rIns="96510" bIns="48256" numCol="1" anchor="b" anchorCtr="0" compatLnSpc="1">
            <a:prstTxWarp prst="textNoShape">
              <a:avLst/>
            </a:prstTxWarp>
          </a:bodyPr>
          <a:lstStyle>
            <a:lvl1pPr algn="r" defTabSz="965200">
              <a:defRPr sz="1200"/>
            </a:lvl1pPr>
          </a:lstStyle>
          <a:p>
            <a:pPr>
              <a:defRPr/>
            </a:pPr>
            <a:fld id="{EE16FD9F-7213-46A9-A71F-57D8D117CF4A}" type="slidenum">
              <a:rPr lang="en-US"/>
              <a:pPr>
                <a:defRPr/>
              </a:pPr>
              <a:t>‹#›</a:t>
            </a:fld>
            <a:endParaRPr lang="en-US"/>
          </a:p>
        </p:txBody>
      </p:sp>
    </p:spTree>
    <p:extLst>
      <p:ext uri="{BB962C8B-B14F-4D97-AF65-F5344CB8AC3E}">
        <p14:creationId xmlns:p14="http://schemas.microsoft.com/office/powerpoint/2010/main" val="41389085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endParaRPr lang="ro-RO" smtClean="0"/>
          </a:p>
        </p:txBody>
      </p:sp>
      <p:sp>
        <p:nvSpPr>
          <p:cNvPr id="75780" name="Slide Number Placeholder 3"/>
          <p:cNvSpPr>
            <a:spLocks noGrp="1"/>
          </p:cNvSpPr>
          <p:nvPr>
            <p:ph type="sldNum" sz="quarter" idx="5"/>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D3FB87-1970-4211-B215-3C2C4C387450}" type="slidenum">
              <a:rPr lang="en-US" smtClean="0">
                <a:solidFill>
                  <a:srgbClr val="000000"/>
                </a:solidFill>
              </a:rPr>
              <a:pPr/>
              <a:t>1</a:t>
            </a:fld>
            <a:endParaRPr lang="en-US" smtClean="0">
              <a:solidFill>
                <a:srgbClr val="000000"/>
              </a:solidFill>
            </a:endParaRPr>
          </a:p>
        </p:txBody>
      </p:sp>
    </p:spTree>
    <p:extLst>
      <p:ext uri="{BB962C8B-B14F-4D97-AF65-F5344CB8AC3E}">
        <p14:creationId xmlns:p14="http://schemas.microsoft.com/office/powerpoint/2010/main" val="24072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pPr eaLnBrk="1" hangingPunct="1">
              <a:spcBef>
                <a:spcPct val="0"/>
              </a:spcBef>
            </a:pPr>
            <a:endParaRPr lang="ro-RO" smtClean="0"/>
          </a:p>
        </p:txBody>
      </p:sp>
      <p:sp>
        <p:nvSpPr>
          <p:cNvPr id="89092" name="Slide Number Placeholder 3"/>
          <p:cNvSpPr>
            <a:spLocks noGrp="1"/>
          </p:cNvSpPr>
          <p:nvPr>
            <p:ph type="sldNum" sz="quarter" idx="5"/>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D70DEF-A507-4E97-8F48-EC4168E6A1D3}" type="slidenum">
              <a:rPr lang="ro-RO" smtClean="0">
                <a:solidFill>
                  <a:srgbClr val="000000"/>
                </a:solidFill>
                <a:latin typeface="Calibri" panose="020F0502020204030204" pitchFamily="34" charset="0"/>
              </a:rPr>
              <a:pPr eaLnBrk="1" hangingPunct="1"/>
              <a:t>16</a:t>
            </a:fld>
            <a:endParaRPr lang="ro-RO"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53517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ro-RO" smtClean="0"/>
          </a:p>
        </p:txBody>
      </p:sp>
      <p:sp>
        <p:nvSpPr>
          <p:cNvPr id="91140" name="Slide Number Placeholder 3"/>
          <p:cNvSpPr>
            <a:spLocks noGrp="1"/>
          </p:cNvSpPr>
          <p:nvPr>
            <p:ph type="sldNum" sz="quarter" idx="5"/>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4626BE-7649-4BDD-84B4-E61803747BAB}" type="slidenum">
              <a:rPr lang="en-US" smtClean="0">
                <a:solidFill>
                  <a:srgbClr val="000000"/>
                </a:solidFill>
              </a:rPr>
              <a:pPr/>
              <a:t>17</a:t>
            </a:fld>
            <a:endParaRPr lang="en-US" smtClean="0">
              <a:solidFill>
                <a:srgbClr val="000000"/>
              </a:solidFill>
            </a:endParaRPr>
          </a:p>
        </p:txBody>
      </p:sp>
    </p:spTree>
    <p:extLst>
      <p:ext uri="{BB962C8B-B14F-4D97-AF65-F5344CB8AC3E}">
        <p14:creationId xmlns:p14="http://schemas.microsoft.com/office/powerpoint/2010/main" val="352287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p:spPr>
        <p:txBody>
          <a:bodyPr/>
          <a:lstStyle/>
          <a:p>
            <a:endParaRPr lang="ro-RO" smtClean="0"/>
          </a:p>
        </p:txBody>
      </p:sp>
      <p:sp>
        <p:nvSpPr>
          <p:cNvPr id="108548" name="Slide Number Placeholder 3"/>
          <p:cNvSpPr>
            <a:spLocks noGrp="1"/>
          </p:cNvSpPr>
          <p:nvPr>
            <p:ph type="sldNum" sz="quarter" idx="5"/>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6EB4D6-DC98-4CD3-B394-D59417BA91DC}" type="slidenum">
              <a:rPr lang="ro-RO" smtClean="0">
                <a:latin typeface="Calibri" panose="020F0502020204030204" pitchFamily="34" charset="0"/>
              </a:rPr>
              <a:pPr eaLnBrk="1" hangingPunct="1"/>
              <a:t>37</a:t>
            </a:fld>
            <a:endParaRPr lang="ro-RO" smtClean="0">
              <a:latin typeface="Calibri" panose="020F0502020204030204" pitchFamily="34" charset="0"/>
            </a:endParaRPr>
          </a:p>
        </p:txBody>
      </p:sp>
    </p:spTree>
    <p:extLst>
      <p:ext uri="{BB962C8B-B14F-4D97-AF65-F5344CB8AC3E}">
        <p14:creationId xmlns:p14="http://schemas.microsoft.com/office/powerpoint/2010/main" val="281928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p:spPr>
        <p:txBody>
          <a:bodyPr/>
          <a:lstStyle/>
          <a:p>
            <a:endParaRPr lang="en-US" smtClean="0"/>
          </a:p>
        </p:txBody>
      </p:sp>
      <p:sp>
        <p:nvSpPr>
          <p:cNvPr id="111620" name="Slide Number Placeholder 3"/>
          <p:cNvSpPr>
            <a:spLocks noGrp="1"/>
          </p:cNvSpPr>
          <p:nvPr>
            <p:ph type="sldNum" sz="quarter" idx="5"/>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272FD1-16CC-488D-B523-B9FBEBB7CCE3}" type="slidenum">
              <a:rPr lang="en-US" smtClean="0"/>
              <a:pPr/>
              <a:t>39</a:t>
            </a:fld>
            <a:endParaRPr lang="en-US" smtClean="0"/>
          </a:p>
        </p:txBody>
      </p:sp>
    </p:spTree>
    <p:extLst>
      <p:ext uri="{BB962C8B-B14F-4D97-AF65-F5344CB8AC3E}">
        <p14:creationId xmlns:p14="http://schemas.microsoft.com/office/powerpoint/2010/main" val="331372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p:spPr>
        <p:txBody>
          <a:bodyPr/>
          <a:lstStyle/>
          <a:p>
            <a:pPr eaLnBrk="1" hangingPunct="1">
              <a:spcBef>
                <a:spcPct val="0"/>
              </a:spcBef>
            </a:pPr>
            <a:endParaRPr lang="ro-RO" smtClean="0"/>
          </a:p>
        </p:txBody>
      </p:sp>
      <p:sp>
        <p:nvSpPr>
          <p:cNvPr id="128004"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defRPr>
            </a:lvl1pPr>
            <a:lvl2pPr marL="742950" indent="-285750" defTabSz="965200">
              <a:spcBef>
                <a:spcPct val="30000"/>
              </a:spcBef>
              <a:defRPr sz="1200">
                <a:solidFill>
                  <a:schemeClr val="tx1"/>
                </a:solidFill>
                <a:latin typeface="Calibri" panose="020F0502020204030204" pitchFamily="34" charset="0"/>
              </a:defRPr>
            </a:lvl2pPr>
            <a:lvl3pPr marL="1143000" indent="-228600" defTabSz="965200">
              <a:spcBef>
                <a:spcPct val="30000"/>
              </a:spcBef>
              <a:defRPr sz="1200">
                <a:solidFill>
                  <a:schemeClr val="tx1"/>
                </a:solidFill>
                <a:latin typeface="Calibri" panose="020F0502020204030204" pitchFamily="34" charset="0"/>
              </a:defRPr>
            </a:lvl3pPr>
            <a:lvl4pPr marL="1600200" indent="-228600" defTabSz="965200">
              <a:spcBef>
                <a:spcPct val="30000"/>
              </a:spcBef>
              <a:defRPr sz="1200">
                <a:solidFill>
                  <a:schemeClr val="tx1"/>
                </a:solidFill>
                <a:latin typeface="Calibri" panose="020F0502020204030204" pitchFamily="34" charset="0"/>
              </a:defRPr>
            </a:lvl4pPr>
            <a:lvl5pPr marL="2057400" indent="-228600" defTabSz="965200">
              <a:spcBef>
                <a:spcPct val="30000"/>
              </a:spcBef>
              <a:defRPr sz="1200">
                <a:solidFill>
                  <a:schemeClr val="tx1"/>
                </a:solidFill>
                <a:latin typeface="Calibri" panose="020F0502020204030204" pitchFamily="34" charset="0"/>
              </a:defRPr>
            </a:lvl5pPr>
            <a:lvl6pPr marL="2514600" indent="-228600" defTabSz="965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5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5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5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131DCA2-B800-442D-B435-3C92417ADA04}" type="slidenum">
              <a:rPr lang="ro-RO" smtClean="0">
                <a:solidFill>
                  <a:srgbClr val="000000"/>
                </a:solidFill>
              </a:rPr>
              <a:pPr eaLnBrk="1" hangingPunct="1">
                <a:spcBef>
                  <a:spcPct val="0"/>
                </a:spcBef>
              </a:pPr>
              <a:t>54</a:t>
            </a:fld>
            <a:endParaRPr lang="ro-RO" smtClean="0">
              <a:solidFill>
                <a:srgbClr val="000000"/>
              </a:solidFill>
            </a:endParaRPr>
          </a:p>
        </p:txBody>
      </p:sp>
    </p:spTree>
    <p:extLst>
      <p:ext uri="{BB962C8B-B14F-4D97-AF65-F5344CB8AC3E}">
        <p14:creationId xmlns:p14="http://schemas.microsoft.com/office/powerpoint/2010/main" val="1765132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7815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33176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7F29CF9C-13B8-488F-B51A-6D9A319A3702}" type="datetimeFigureOut">
              <a:rPr lang="en-US"/>
              <a:pPr>
                <a:defRPr/>
              </a:pPr>
              <a:t>2014-01-15</a:t>
            </a:fld>
            <a:endParaRPr lang="en-US"/>
          </a:p>
        </p:txBody>
      </p:sp>
      <p:sp>
        <p:nvSpPr>
          <p:cNvPr id="6" name="Footer Placeholder 5"/>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11339282-1EF7-4B7B-A636-FB88A1C282DC}" type="slidenum">
              <a:rPr lang="en-US"/>
              <a:pPr>
                <a:defRPr/>
              </a:pPr>
              <a:t>‹#›</a:t>
            </a:fld>
            <a:endParaRPr lang="en-US"/>
          </a:p>
        </p:txBody>
      </p:sp>
    </p:spTree>
    <p:extLst>
      <p:ext uri="{BB962C8B-B14F-4D97-AF65-F5344CB8AC3E}">
        <p14:creationId xmlns:p14="http://schemas.microsoft.com/office/powerpoint/2010/main" val="38198997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022B40B5-96DD-4B77-B38B-5C42468F1312}" type="datetimeFigureOut">
              <a:rPr lang="en-US"/>
              <a:pPr>
                <a:defRPr/>
              </a:pPr>
              <a:t>2014-01-15</a:t>
            </a:fld>
            <a:endParaRPr lang="en-US"/>
          </a:p>
        </p:txBody>
      </p:sp>
      <p:sp>
        <p:nvSpPr>
          <p:cNvPr id="6" name="Footer Placeholder 5"/>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83806585-43F5-4819-9F82-0775D98B2F70}" type="slidenum">
              <a:rPr lang="en-US"/>
              <a:pPr>
                <a:defRPr/>
              </a:pPr>
              <a:t>‹#›</a:t>
            </a:fld>
            <a:endParaRPr lang="en-US"/>
          </a:p>
        </p:txBody>
      </p:sp>
    </p:spTree>
    <p:extLst>
      <p:ext uri="{BB962C8B-B14F-4D97-AF65-F5344CB8AC3E}">
        <p14:creationId xmlns:p14="http://schemas.microsoft.com/office/powerpoint/2010/main" val="25644138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F06A717-E4EB-4C4C-9E5F-7C34D7426340}"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1D141742-4CEF-4208-986E-BAB31296D238}" type="slidenum">
              <a:rPr lang="en-US"/>
              <a:pPr>
                <a:defRPr/>
              </a:pPr>
              <a:t>‹#›</a:t>
            </a:fld>
            <a:endParaRPr lang="en-US"/>
          </a:p>
        </p:txBody>
      </p:sp>
    </p:spTree>
    <p:extLst>
      <p:ext uri="{BB962C8B-B14F-4D97-AF65-F5344CB8AC3E}">
        <p14:creationId xmlns:p14="http://schemas.microsoft.com/office/powerpoint/2010/main" val="4117216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67811A3-29AA-406D-95B6-D4B3D15054A4}"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8C46AF50-4779-49F4-B12C-F6B1528B28F7}" type="slidenum">
              <a:rPr lang="en-US"/>
              <a:pPr>
                <a:defRPr/>
              </a:pPr>
              <a:t>‹#›</a:t>
            </a:fld>
            <a:endParaRPr lang="en-US"/>
          </a:p>
        </p:txBody>
      </p:sp>
    </p:spTree>
    <p:extLst>
      <p:ext uri="{BB962C8B-B14F-4D97-AF65-F5344CB8AC3E}">
        <p14:creationId xmlns:p14="http://schemas.microsoft.com/office/powerpoint/2010/main" val="13194332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4517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0B3EDE6B-AE67-482D-A139-E4F2B55CBC64}" type="datetimeFigureOut">
              <a:rPr lang="ro-RO"/>
              <a:pPr>
                <a:defRPr/>
              </a:pPr>
              <a:t>15.01.2014</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7109F95F-4400-4494-B75C-34AFC0CA425D}" type="slidenum">
              <a:rPr lang="ro-RO"/>
              <a:pPr>
                <a:defRPr/>
              </a:pPr>
              <a:t>‹#›</a:t>
            </a:fld>
            <a:endParaRPr lang="ro-RO"/>
          </a:p>
        </p:txBody>
      </p:sp>
    </p:spTree>
    <p:extLst>
      <p:ext uri="{BB962C8B-B14F-4D97-AF65-F5344CB8AC3E}">
        <p14:creationId xmlns:p14="http://schemas.microsoft.com/office/powerpoint/2010/main" val="9993654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E065AD-4BA3-4110-9211-459160259F37}" type="datetimeFigureOut">
              <a:rPr lang="ro-RO"/>
              <a:pPr>
                <a:defRPr/>
              </a:pPr>
              <a:t>15.01.2014</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9F34FC06-DAEF-48F4-9B05-BD7803C7CEF4}" type="slidenum">
              <a:rPr lang="ro-RO"/>
              <a:pPr>
                <a:defRPr/>
              </a:pPr>
              <a:t>‹#›</a:t>
            </a:fld>
            <a:endParaRPr lang="ro-RO"/>
          </a:p>
        </p:txBody>
      </p:sp>
    </p:spTree>
    <p:extLst>
      <p:ext uri="{BB962C8B-B14F-4D97-AF65-F5344CB8AC3E}">
        <p14:creationId xmlns:p14="http://schemas.microsoft.com/office/powerpoint/2010/main" val="38549091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Date Placeholder 3"/>
          <p:cNvSpPr>
            <a:spLocks noGrp="1"/>
          </p:cNvSpPr>
          <p:nvPr>
            <p:ph type="dt" sz="half" idx="10"/>
          </p:nvPr>
        </p:nvSpPr>
        <p:spPr/>
        <p:txBody>
          <a:bodyPr/>
          <a:lstStyle>
            <a:lvl1pPr>
              <a:defRPr/>
            </a:lvl1pPr>
          </a:lstStyle>
          <a:p>
            <a:pPr>
              <a:defRPr/>
            </a:pPr>
            <a:fld id="{CF2F8035-636D-4651-B5CF-19ED4799CFF6}" type="datetimeFigureOut">
              <a:rPr lang="ro-RO"/>
              <a:pPr>
                <a:defRPr/>
              </a:pPr>
              <a:t>15.01.2014</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E2A149D2-BE11-4E0A-8EE1-678EC7D199A5}" type="slidenum">
              <a:rPr lang="ro-RO"/>
              <a:pPr>
                <a:defRPr/>
              </a:pPr>
              <a:t>‹#›</a:t>
            </a:fld>
            <a:endParaRPr lang="ro-RO"/>
          </a:p>
        </p:txBody>
      </p:sp>
    </p:spTree>
    <p:extLst>
      <p:ext uri="{BB962C8B-B14F-4D97-AF65-F5344CB8AC3E}">
        <p14:creationId xmlns:p14="http://schemas.microsoft.com/office/powerpoint/2010/main" val="1078819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Date Placeholder 3"/>
          <p:cNvSpPr>
            <a:spLocks noGrp="1"/>
          </p:cNvSpPr>
          <p:nvPr>
            <p:ph type="dt" sz="half" idx="10"/>
          </p:nvPr>
        </p:nvSpPr>
        <p:spPr/>
        <p:txBody>
          <a:bodyPr/>
          <a:lstStyle>
            <a:lvl1pPr>
              <a:defRPr/>
            </a:lvl1pPr>
          </a:lstStyle>
          <a:p>
            <a:pPr>
              <a:defRPr/>
            </a:pPr>
            <a:fld id="{7A249585-FCF5-49BE-9FD0-D144A71BF02A}" type="datetimeFigureOut">
              <a:rPr lang="ro-RO"/>
              <a:pPr>
                <a:defRPr/>
              </a:pPr>
              <a:t>15.01.2014</a:t>
            </a:fld>
            <a:endParaRPr lang="ro-RO"/>
          </a:p>
        </p:txBody>
      </p:sp>
      <p:sp>
        <p:nvSpPr>
          <p:cNvPr id="8" name="Footer Placeholder 4"/>
          <p:cNvSpPr>
            <a:spLocks noGrp="1"/>
          </p:cNvSpPr>
          <p:nvPr>
            <p:ph type="ftr" sz="quarter" idx="11"/>
          </p:nvPr>
        </p:nvSpPr>
        <p:spPr/>
        <p:txBody>
          <a:bodyPr/>
          <a:lstStyle>
            <a:lvl1pPr>
              <a:defRPr/>
            </a:lvl1pPr>
          </a:lstStyle>
          <a:p>
            <a:pPr>
              <a:defRPr/>
            </a:pPr>
            <a:endParaRPr lang="ro-RO"/>
          </a:p>
        </p:txBody>
      </p:sp>
      <p:sp>
        <p:nvSpPr>
          <p:cNvPr id="9" name="Slide Number Placeholder 5"/>
          <p:cNvSpPr>
            <a:spLocks noGrp="1"/>
          </p:cNvSpPr>
          <p:nvPr>
            <p:ph type="sldNum" sz="quarter" idx="12"/>
          </p:nvPr>
        </p:nvSpPr>
        <p:spPr/>
        <p:txBody>
          <a:bodyPr/>
          <a:lstStyle>
            <a:lvl1pPr>
              <a:defRPr/>
            </a:lvl1pPr>
          </a:lstStyle>
          <a:p>
            <a:pPr>
              <a:defRPr/>
            </a:pPr>
            <a:fld id="{AB725EBC-BE31-4371-B401-A937514C8BF0}" type="slidenum">
              <a:rPr lang="ro-RO"/>
              <a:pPr>
                <a:defRPr/>
              </a:pPr>
              <a:t>‹#›</a:t>
            </a:fld>
            <a:endParaRPr lang="ro-RO"/>
          </a:p>
        </p:txBody>
      </p:sp>
    </p:spTree>
    <p:extLst>
      <p:ext uri="{BB962C8B-B14F-4D97-AF65-F5344CB8AC3E}">
        <p14:creationId xmlns:p14="http://schemas.microsoft.com/office/powerpoint/2010/main" val="13587311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3"/>
          <p:cNvSpPr>
            <a:spLocks noGrp="1"/>
          </p:cNvSpPr>
          <p:nvPr>
            <p:ph type="dt" sz="half" idx="10"/>
          </p:nvPr>
        </p:nvSpPr>
        <p:spPr/>
        <p:txBody>
          <a:bodyPr/>
          <a:lstStyle>
            <a:lvl1pPr>
              <a:defRPr/>
            </a:lvl1pPr>
          </a:lstStyle>
          <a:p>
            <a:pPr>
              <a:defRPr/>
            </a:pPr>
            <a:fld id="{F111D7D0-FBF8-4FD0-A0A1-AFEE6B18B66D}" type="datetimeFigureOut">
              <a:rPr lang="ro-RO"/>
              <a:pPr>
                <a:defRPr/>
              </a:pPr>
              <a:t>15.01.2014</a:t>
            </a:fld>
            <a:endParaRPr lang="ro-RO"/>
          </a:p>
        </p:txBody>
      </p:sp>
      <p:sp>
        <p:nvSpPr>
          <p:cNvPr id="4" name="Footer Placeholder 4"/>
          <p:cNvSpPr>
            <a:spLocks noGrp="1"/>
          </p:cNvSpPr>
          <p:nvPr>
            <p:ph type="ftr" sz="quarter" idx="11"/>
          </p:nvPr>
        </p:nvSpPr>
        <p:spPr/>
        <p:txBody>
          <a:bodyPr/>
          <a:lstStyle>
            <a:lvl1pPr>
              <a:defRPr/>
            </a:lvl1pPr>
          </a:lstStyle>
          <a:p>
            <a:pPr>
              <a:defRPr/>
            </a:pPr>
            <a:endParaRPr lang="ro-RO"/>
          </a:p>
        </p:txBody>
      </p:sp>
      <p:sp>
        <p:nvSpPr>
          <p:cNvPr id="5" name="Slide Number Placeholder 5"/>
          <p:cNvSpPr>
            <a:spLocks noGrp="1"/>
          </p:cNvSpPr>
          <p:nvPr>
            <p:ph type="sldNum" sz="quarter" idx="12"/>
          </p:nvPr>
        </p:nvSpPr>
        <p:spPr/>
        <p:txBody>
          <a:bodyPr/>
          <a:lstStyle>
            <a:lvl1pPr>
              <a:defRPr/>
            </a:lvl1pPr>
          </a:lstStyle>
          <a:p>
            <a:pPr>
              <a:defRPr/>
            </a:pPr>
            <a:fld id="{54AE8AE5-54D8-416D-9CBD-63E732CB90F4}" type="slidenum">
              <a:rPr lang="ro-RO"/>
              <a:pPr>
                <a:defRPr/>
              </a:pPr>
              <a:t>‹#›</a:t>
            </a:fld>
            <a:endParaRPr lang="ro-RO"/>
          </a:p>
        </p:txBody>
      </p:sp>
    </p:spTree>
    <p:extLst>
      <p:ext uri="{BB962C8B-B14F-4D97-AF65-F5344CB8AC3E}">
        <p14:creationId xmlns:p14="http://schemas.microsoft.com/office/powerpoint/2010/main" val="92498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50838"/>
            <a:ext cx="2095500" cy="57753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304800" y="350838"/>
            <a:ext cx="6134100" cy="5775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36915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09C0FE-3F65-4013-B615-78E959F2F08F}" type="datetimeFigureOut">
              <a:rPr lang="ro-RO"/>
              <a:pPr>
                <a:defRPr/>
              </a:pPr>
              <a:t>15.01.2014</a:t>
            </a:fld>
            <a:endParaRPr lang="ro-RO"/>
          </a:p>
        </p:txBody>
      </p:sp>
      <p:sp>
        <p:nvSpPr>
          <p:cNvPr id="3" name="Footer Placeholder 4"/>
          <p:cNvSpPr>
            <a:spLocks noGrp="1"/>
          </p:cNvSpPr>
          <p:nvPr>
            <p:ph type="ftr" sz="quarter" idx="11"/>
          </p:nvPr>
        </p:nvSpPr>
        <p:spPr/>
        <p:txBody>
          <a:bodyPr/>
          <a:lstStyle>
            <a:lvl1pPr>
              <a:defRPr/>
            </a:lvl1pPr>
          </a:lstStyle>
          <a:p>
            <a:pPr>
              <a:defRPr/>
            </a:pPr>
            <a:endParaRPr lang="ro-RO"/>
          </a:p>
        </p:txBody>
      </p:sp>
      <p:sp>
        <p:nvSpPr>
          <p:cNvPr id="4" name="Slide Number Placeholder 5"/>
          <p:cNvSpPr>
            <a:spLocks noGrp="1"/>
          </p:cNvSpPr>
          <p:nvPr>
            <p:ph type="sldNum" sz="quarter" idx="12"/>
          </p:nvPr>
        </p:nvSpPr>
        <p:spPr/>
        <p:txBody>
          <a:bodyPr/>
          <a:lstStyle>
            <a:lvl1pPr>
              <a:defRPr/>
            </a:lvl1pPr>
          </a:lstStyle>
          <a:p>
            <a:pPr>
              <a:defRPr/>
            </a:pPr>
            <a:fld id="{BB7EFC6D-48F1-4D59-878C-00DBB0A92BD5}" type="slidenum">
              <a:rPr lang="ro-RO"/>
              <a:pPr>
                <a:defRPr/>
              </a:pPr>
              <a:t>‹#›</a:t>
            </a:fld>
            <a:endParaRPr lang="ro-RO"/>
          </a:p>
        </p:txBody>
      </p:sp>
    </p:spTree>
    <p:extLst>
      <p:ext uri="{BB962C8B-B14F-4D97-AF65-F5344CB8AC3E}">
        <p14:creationId xmlns:p14="http://schemas.microsoft.com/office/powerpoint/2010/main" val="18575529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B8A9A7-98B6-4565-AEB2-A2B3CC13DBF6}" type="datetimeFigureOut">
              <a:rPr lang="ro-RO"/>
              <a:pPr>
                <a:defRPr/>
              </a:pPr>
              <a:t>15.01.2014</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4D0E99EC-CB81-4160-90D4-6B4107B379E7}" type="slidenum">
              <a:rPr lang="ro-RO"/>
              <a:pPr>
                <a:defRPr/>
              </a:pPr>
              <a:t>‹#›</a:t>
            </a:fld>
            <a:endParaRPr lang="ro-RO"/>
          </a:p>
        </p:txBody>
      </p:sp>
    </p:spTree>
    <p:extLst>
      <p:ext uri="{BB962C8B-B14F-4D97-AF65-F5344CB8AC3E}">
        <p14:creationId xmlns:p14="http://schemas.microsoft.com/office/powerpoint/2010/main" val="2604885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D769B3-8652-4264-B409-1F5F8EBA043D}" type="datetimeFigureOut">
              <a:rPr lang="ro-RO"/>
              <a:pPr>
                <a:defRPr/>
              </a:pPr>
              <a:t>15.01.2014</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BDD2B599-3700-43BA-A999-F73BF3C37213}" type="slidenum">
              <a:rPr lang="ro-RO"/>
              <a:pPr>
                <a:defRPr/>
              </a:pPr>
              <a:t>‹#›</a:t>
            </a:fld>
            <a:endParaRPr lang="ro-RO"/>
          </a:p>
        </p:txBody>
      </p:sp>
    </p:spTree>
    <p:extLst>
      <p:ext uri="{BB962C8B-B14F-4D97-AF65-F5344CB8AC3E}">
        <p14:creationId xmlns:p14="http://schemas.microsoft.com/office/powerpoint/2010/main" val="8494178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0BD07298-C76C-43CC-8D9F-778EB207415F}" type="datetimeFigureOut">
              <a:rPr lang="ro-RO"/>
              <a:pPr>
                <a:defRPr/>
              </a:pPr>
              <a:t>15.01.2014</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F8290615-CF58-4AF9-BC42-D5D12FE2E65E}" type="slidenum">
              <a:rPr lang="ro-RO"/>
              <a:pPr>
                <a:defRPr/>
              </a:pPr>
              <a:t>‹#›</a:t>
            </a:fld>
            <a:endParaRPr lang="ro-RO"/>
          </a:p>
        </p:txBody>
      </p:sp>
    </p:spTree>
    <p:extLst>
      <p:ext uri="{BB962C8B-B14F-4D97-AF65-F5344CB8AC3E}">
        <p14:creationId xmlns:p14="http://schemas.microsoft.com/office/powerpoint/2010/main" val="1974553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43B06E47-B7CF-4210-A902-08B9E79808AB}" type="datetimeFigureOut">
              <a:rPr lang="ro-RO"/>
              <a:pPr>
                <a:defRPr/>
              </a:pPr>
              <a:t>15.01.2014</a:t>
            </a:fld>
            <a:endParaRPr lang="ro-RO"/>
          </a:p>
        </p:txBody>
      </p:sp>
      <p:sp>
        <p:nvSpPr>
          <p:cNvPr id="5" name="Footer Placeholder 4"/>
          <p:cNvSpPr>
            <a:spLocks noGrp="1"/>
          </p:cNvSpPr>
          <p:nvPr>
            <p:ph type="ftr" sz="quarter" idx="11"/>
          </p:nvPr>
        </p:nvSpPr>
        <p:spPr/>
        <p:txBody>
          <a:bodyPr/>
          <a:lstStyle>
            <a:lvl1pPr>
              <a:defRPr/>
            </a:lvl1pPr>
          </a:lstStyle>
          <a:p>
            <a:pPr>
              <a:defRPr/>
            </a:pPr>
            <a:endParaRPr lang="ro-RO"/>
          </a:p>
        </p:txBody>
      </p:sp>
      <p:sp>
        <p:nvSpPr>
          <p:cNvPr id="6" name="Slide Number Placeholder 5"/>
          <p:cNvSpPr>
            <a:spLocks noGrp="1"/>
          </p:cNvSpPr>
          <p:nvPr>
            <p:ph type="sldNum" sz="quarter" idx="12"/>
          </p:nvPr>
        </p:nvSpPr>
        <p:spPr/>
        <p:txBody>
          <a:bodyPr/>
          <a:lstStyle>
            <a:lvl1pPr>
              <a:defRPr/>
            </a:lvl1pPr>
          </a:lstStyle>
          <a:p>
            <a:pPr>
              <a:defRPr/>
            </a:pPr>
            <a:fld id="{4F86FBC4-DA3B-4754-88A7-D8D1A34468D7}" type="slidenum">
              <a:rPr lang="ro-RO"/>
              <a:pPr>
                <a:defRPr/>
              </a:pPr>
              <a:t>‹#›</a:t>
            </a:fld>
            <a:endParaRPr lang="ro-RO"/>
          </a:p>
        </p:txBody>
      </p:sp>
    </p:spTree>
    <p:extLst>
      <p:ext uri="{BB962C8B-B14F-4D97-AF65-F5344CB8AC3E}">
        <p14:creationId xmlns:p14="http://schemas.microsoft.com/office/powerpoint/2010/main" val="705498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954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1898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7440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2172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61323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561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546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7998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6975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1119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56491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6240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5668963"/>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457200"/>
            <a:ext cx="619125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7687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7768112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35148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40541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340334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810492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33359662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517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61716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2976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95257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175285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769500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9364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6941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3728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6237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12298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42722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3883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3320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8521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2629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075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50838"/>
            <a:ext cx="2095500" cy="57753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304800" y="350838"/>
            <a:ext cx="6134100" cy="5775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3672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E62CFF8-DF82-436E-9213-9C0800AB7EE4}"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ABE4AF8-809B-44C1-A1F1-0C04B6B19242}" type="slidenum">
              <a:rPr lang="en-US"/>
              <a:pPr>
                <a:defRPr/>
              </a:pPr>
              <a:t>‹#›</a:t>
            </a:fld>
            <a:endParaRPr lang="en-US"/>
          </a:p>
        </p:txBody>
      </p:sp>
    </p:spTree>
    <p:extLst>
      <p:ext uri="{BB962C8B-B14F-4D97-AF65-F5344CB8AC3E}">
        <p14:creationId xmlns:p14="http://schemas.microsoft.com/office/powerpoint/2010/main" val="2963121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F7688D-BC11-4F08-B103-8B21E682B0BD}"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00F9907-353D-4CB2-80FC-4FD4D6E9BBD7}" type="slidenum">
              <a:rPr lang="en-US"/>
              <a:pPr>
                <a:defRPr/>
              </a:pPr>
              <a:t>‹#›</a:t>
            </a:fld>
            <a:endParaRPr lang="en-US"/>
          </a:p>
        </p:txBody>
      </p:sp>
    </p:spTree>
    <p:extLst>
      <p:ext uri="{BB962C8B-B14F-4D97-AF65-F5344CB8AC3E}">
        <p14:creationId xmlns:p14="http://schemas.microsoft.com/office/powerpoint/2010/main" val="3412020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53931E1-2D4E-411D-A6CA-F1C960D11A5B}"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E822AC3-B819-42E6-9C18-6FC0D3ECFE6D}" type="slidenum">
              <a:rPr lang="en-US"/>
              <a:pPr>
                <a:defRPr/>
              </a:pPr>
              <a:t>‹#›</a:t>
            </a:fld>
            <a:endParaRPr lang="en-US"/>
          </a:p>
        </p:txBody>
      </p:sp>
    </p:spTree>
    <p:extLst>
      <p:ext uri="{BB962C8B-B14F-4D97-AF65-F5344CB8AC3E}">
        <p14:creationId xmlns:p14="http://schemas.microsoft.com/office/powerpoint/2010/main" val="2132318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6A14F7B-6948-4C98-B326-D8800A3DAB9F}" type="datetimeFigureOut">
              <a:rPr lang="en-US"/>
              <a:pPr>
                <a:defRPr/>
              </a:pPr>
              <a:t>2014-01-15</a:t>
            </a:fld>
            <a:endParaRPr lang="en-US"/>
          </a:p>
        </p:txBody>
      </p:sp>
      <p:sp>
        <p:nvSpPr>
          <p:cNvPr id="6" name="Footer Placeholder 5"/>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542D43F-8D4B-4C28-90E7-D951B5DB1177}" type="slidenum">
              <a:rPr lang="en-US"/>
              <a:pPr>
                <a:defRPr/>
              </a:pPr>
              <a:t>‹#›</a:t>
            </a:fld>
            <a:endParaRPr lang="en-US"/>
          </a:p>
        </p:txBody>
      </p:sp>
    </p:spTree>
    <p:extLst>
      <p:ext uri="{BB962C8B-B14F-4D97-AF65-F5344CB8AC3E}">
        <p14:creationId xmlns:p14="http://schemas.microsoft.com/office/powerpoint/2010/main" val="424337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2879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1B8FE26-2386-40DB-A743-2C3C4719BF95}" type="datetimeFigureOut">
              <a:rPr lang="en-US"/>
              <a:pPr>
                <a:defRPr/>
              </a:pPr>
              <a:t>2014-01-15</a:t>
            </a:fld>
            <a:endParaRPr lang="en-US"/>
          </a:p>
        </p:txBody>
      </p:sp>
      <p:sp>
        <p:nvSpPr>
          <p:cNvPr id="8" name="Footer Placeholder 7"/>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7FBF648-E9CC-400F-A822-73CF9E975C68}" type="slidenum">
              <a:rPr lang="en-US"/>
              <a:pPr>
                <a:defRPr/>
              </a:pPr>
              <a:t>‹#›</a:t>
            </a:fld>
            <a:endParaRPr lang="en-US"/>
          </a:p>
        </p:txBody>
      </p:sp>
    </p:spTree>
    <p:extLst>
      <p:ext uri="{BB962C8B-B14F-4D97-AF65-F5344CB8AC3E}">
        <p14:creationId xmlns:p14="http://schemas.microsoft.com/office/powerpoint/2010/main" val="1111851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2AD95F9-9AC1-4DCF-BE3B-35959193AD98}" type="datetimeFigureOut">
              <a:rPr lang="en-US"/>
              <a:pPr>
                <a:defRPr/>
              </a:pPr>
              <a:t>2014-01-15</a:t>
            </a:fld>
            <a:endParaRPr lang="en-US"/>
          </a:p>
        </p:txBody>
      </p:sp>
      <p:sp>
        <p:nvSpPr>
          <p:cNvPr id="4" name="Footer Placeholder 3"/>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532022D-BCA5-41E1-AE83-380E823EDE37}" type="slidenum">
              <a:rPr lang="en-US"/>
              <a:pPr>
                <a:defRPr/>
              </a:pPr>
              <a:t>‹#›</a:t>
            </a:fld>
            <a:endParaRPr lang="en-US"/>
          </a:p>
        </p:txBody>
      </p:sp>
    </p:spTree>
    <p:extLst>
      <p:ext uri="{BB962C8B-B14F-4D97-AF65-F5344CB8AC3E}">
        <p14:creationId xmlns:p14="http://schemas.microsoft.com/office/powerpoint/2010/main" val="2505044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EA04CCB-13F0-4C67-8079-01B45AACEA33}" type="datetimeFigureOut">
              <a:rPr lang="en-US"/>
              <a:pPr>
                <a:defRPr/>
              </a:pPr>
              <a:t>2014-01-15</a:t>
            </a:fld>
            <a:endParaRPr lang="en-US"/>
          </a:p>
        </p:txBody>
      </p:sp>
      <p:sp>
        <p:nvSpPr>
          <p:cNvPr id="3" name="Footer Placeholder 2"/>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E2435C7-0215-4087-8C56-EB23D755BC40}" type="slidenum">
              <a:rPr lang="en-US"/>
              <a:pPr>
                <a:defRPr/>
              </a:pPr>
              <a:t>‹#›</a:t>
            </a:fld>
            <a:endParaRPr lang="en-US"/>
          </a:p>
        </p:txBody>
      </p:sp>
    </p:spTree>
    <p:extLst>
      <p:ext uri="{BB962C8B-B14F-4D97-AF65-F5344CB8AC3E}">
        <p14:creationId xmlns:p14="http://schemas.microsoft.com/office/powerpoint/2010/main" val="31043667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2CC3966-C009-4FC4-9615-3D2FB9FA688E}" type="datetimeFigureOut">
              <a:rPr lang="en-US"/>
              <a:pPr>
                <a:defRPr/>
              </a:pPr>
              <a:t>2014-01-15</a:t>
            </a:fld>
            <a:endParaRPr lang="en-US"/>
          </a:p>
        </p:txBody>
      </p:sp>
      <p:sp>
        <p:nvSpPr>
          <p:cNvPr id="6" name="Footer Placeholder 5"/>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31296868-1395-42E2-A5DB-5916FCC70E10}" type="slidenum">
              <a:rPr lang="en-US"/>
              <a:pPr>
                <a:defRPr/>
              </a:pPr>
              <a:t>‹#›</a:t>
            </a:fld>
            <a:endParaRPr lang="en-US"/>
          </a:p>
        </p:txBody>
      </p:sp>
    </p:spTree>
    <p:extLst>
      <p:ext uri="{BB962C8B-B14F-4D97-AF65-F5344CB8AC3E}">
        <p14:creationId xmlns:p14="http://schemas.microsoft.com/office/powerpoint/2010/main" val="975564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7ACDB63-F4DE-412E-8F08-9E13CF69CE18}" type="datetimeFigureOut">
              <a:rPr lang="en-US"/>
              <a:pPr>
                <a:defRPr/>
              </a:pPr>
              <a:t>2014-01-15</a:t>
            </a:fld>
            <a:endParaRPr lang="en-US"/>
          </a:p>
        </p:txBody>
      </p:sp>
      <p:sp>
        <p:nvSpPr>
          <p:cNvPr id="6" name="Footer Placeholder 5"/>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DE40B85-4D4B-449C-B5FC-D22ADBD66C07}" type="slidenum">
              <a:rPr lang="en-US"/>
              <a:pPr>
                <a:defRPr/>
              </a:pPr>
              <a:t>‹#›</a:t>
            </a:fld>
            <a:endParaRPr lang="en-US"/>
          </a:p>
        </p:txBody>
      </p:sp>
    </p:spTree>
    <p:extLst>
      <p:ext uri="{BB962C8B-B14F-4D97-AF65-F5344CB8AC3E}">
        <p14:creationId xmlns:p14="http://schemas.microsoft.com/office/powerpoint/2010/main" val="268438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923B99A-D295-4652-ABAF-539DB070985B}"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F00B3E24-B87C-49F1-9871-5CB358E8AC62}" type="slidenum">
              <a:rPr lang="en-US"/>
              <a:pPr>
                <a:defRPr/>
              </a:pPr>
              <a:t>‹#›</a:t>
            </a:fld>
            <a:endParaRPr lang="en-US"/>
          </a:p>
        </p:txBody>
      </p:sp>
    </p:spTree>
    <p:extLst>
      <p:ext uri="{BB962C8B-B14F-4D97-AF65-F5344CB8AC3E}">
        <p14:creationId xmlns:p14="http://schemas.microsoft.com/office/powerpoint/2010/main" val="3775170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C548DF-EF23-4FC6-B309-77C9BC966316}"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87357503-3105-4EB5-BFC7-940373510CF0}" type="slidenum">
              <a:rPr lang="en-US"/>
              <a:pPr>
                <a:defRPr/>
              </a:pPr>
              <a:t>‹#›</a:t>
            </a:fld>
            <a:endParaRPr lang="en-US"/>
          </a:p>
        </p:txBody>
      </p:sp>
    </p:spTree>
    <p:extLst>
      <p:ext uri="{BB962C8B-B14F-4D97-AF65-F5344CB8AC3E}">
        <p14:creationId xmlns:p14="http://schemas.microsoft.com/office/powerpoint/2010/main" val="560475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03743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2292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6380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7465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07354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26752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1117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25869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47250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3016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8088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50838"/>
            <a:ext cx="2095500" cy="57753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304800" y="350838"/>
            <a:ext cx="6134100" cy="5775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1416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44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42570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4230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999040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0814925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775102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321263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91981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634138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0339252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04598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759519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50838"/>
            <a:ext cx="2095500" cy="57753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304800" y="350838"/>
            <a:ext cx="6134100" cy="5775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948695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5918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7801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102268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6350924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2412263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539331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915208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08422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8173048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525971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6413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75622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128267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50838"/>
            <a:ext cx="2095500" cy="57753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304800" y="350838"/>
            <a:ext cx="6134100" cy="5775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0100133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0546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0C1FCB98-0EFC-4497-94CE-AB40505981A6}"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7DDE3581-77A0-43AC-BE15-A449CF3AD7CB}" type="slidenum">
              <a:rPr lang="en-US"/>
              <a:pPr>
                <a:defRPr/>
              </a:pPr>
              <a:t>‹#›</a:t>
            </a:fld>
            <a:endParaRPr lang="en-US"/>
          </a:p>
        </p:txBody>
      </p:sp>
    </p:spTree>
    <p:extLst>
      <p:ext uri="{BB962C8B-B14F-4D97-AF65-F5344CB8AC3E}">
        <p14:creationId xmlns:p14="http://schemas.microsoft.com/office/powerpoint/2010/main" val="1996808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8C1CAC4-33D3-4CDA-8EB1-ED023DCA439B}"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BEA723A6-4366-454A-AC77-EE8AF1D0C559}" type="slidenum">
              <a:rPr lang="en-US"/>
              <a:pPr>
                <a:defRPr/>
              </a:pPr>
              <a:t>‹#›</a:t>
            </a:fld>
            <a:endParaRPr lang="en-US"/>
          </a:p>
        </p:txBody>
      </p:sp>
    </p:spTree>
    <p:extLst>
      <p:ext uri="{BB962C8B-B14F-4D97-AF65-F5344CB8AC3E}">
        <p14:creationId xmlns:p14="http://schemas.microsoft.com/office/powerpoint/2010/main" val="5252101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DD9735FB-4015-45BB-A14E-77049335F7F4}" type="datetimeFigureOut">
              <a:rPr lang="en-US"/>
              <a:pPr>
                <a:defRPr/>
              </a:pPr>
              <a:t>2014-01-15</a:t>
            </a:fld>
            <a:endParaRPr lang="en-US"/>
          </a:p>
        </p:txBody>
      </p:sp>
      <p:sp>
        <p:nvSpPr>
          <p:cNvPr id="5" name="Footer Placeholder 4"/>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9B88A25B-1F62-4EE5-9BAE-0892A800C118}" type="slidenum">
              <a:rPr lang="en-US"/>
              <a:pPr>
                <a:defRPr/>
              </a:pPr>
              <a:t>‹#›</a:t>
            </a:fld>
            <a:endParaRPr lang="en-US"/>
          </a:p>
        </p:txBody>
      </p:sp>
    </p:spTree>
    <p:extLst>
      <p:ext uri="{BB962C8B-B14F-4D97-AF65-F5344CB8AC3E}">
        <p14:creationId xmlns:p14="http://schemas.microsoft.com/office/powerpoint/2010/main" val="8350322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9F378EDB-5E8F-4917-8522-F0F85D3AA7B8}" type="datetimeFigureOut">
              <a:rPr lang="en-US"/>
              <a:pPr>
                <a:defRPr/>
              </a:pPr>
              <a:t>2014-01-15</a:t>
            </a:fld>
            <a:endParaRPr lang="en-US"/>
          </a:p>
        </p:txBody>
      </p:sp>
      <p:sp>
        <p:nvSpPr>
          <p:cNvPr id="6" name="Footer Placeholder 5"/>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A2BC5B1A-9840-4196-A194-A968946059A9}" type="slidenum">
              <a:rPr lang="en-US"/>
              <a:pPr>
                <a:defRPr/>
              </a:pPr>
              <a:t>‹#›</a:t>
            </a:fld>
            <a:endParaRPr lang="en-US"/>
          </a:p>
        </p:txBody>
      </p:sp>
    </p:spTree>
    <p:extLst>
      <p:ext uri="{BB962C8B-B14F-4D97-AF65-F5344CB8AC3E}">
        <p14:creationId xmlns:p14="http://schemas.microsoft.com/office/powerpoint/2010/main" val="925692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9BE7B4C0-CF9B-4A0A-B9C6-5C3BE92BC820}" type="datetimeFigureOut">
              <a:rPr lang="en-US"/>
              <a:pPr>
                <a:defRPr/>
              </a:pPr>
              <a:t>2014-01-15</a:t>
            </a:fld>
            <a:endParaRPr lang="en-US"/>
          </a:p>
        </p:txBody>
      </p:sp>
      <p:sp>
        <p:nvSpPr>
          <p:cNvPr id="8" name="Footer Placeholder 7"/>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99A96B72-461D-4C1E-813C-6740B6E43725}" type="slidenum">
              <a:rPr lang="en-US"/>
              <a:pPr>
                <a:defRPr/>
              </a:pPr>
              <a:t>‹#›</a:t>
            </a:fld>
            <a:endParaRPr lang="en-US"/>
          </a:p>
        </p:txBody>
      </p:sp>
    </p:spTree>
    <p:extLst>
      <p:ext uri="{BB962C8B-B14F-4D97-AF65-F5344CB8AC3E}">
        <p14:creationId xmlns:p14="http://schemas.microsoft.com/office/powerpoint/2010/main" val="36536085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B742C236-1B2D-47A5-AAA8-ECE409C3FDC5}" type="datetimeFigureOut">
              <a:rPr lang="en-US"/>
              <a:pPr>
                <a:defRPr/>
              </a:pPr>
              <a:t>2014-01-15</a:t>
            </a:fld>
            <a:endParaRPr lang="en-US"/>
          </a:p>
        </p:txBody>
      </p:sp>
      <p:sp>
        <p:nvSpPr>
          <p:cNvPr id="4" name="Footer Placeholder 3"/>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3AA30958-A03C-4329-B434-8DE2B89F9D49}" type="slidenum">
              <a:rPr lang="en-US"/>
              <a:pPr>
                <a:defRPr/>
              </a:pPr>
              <a:t>‹#›</a:t>
            </a:fld>
            <a:endParaRPr lang="en-US"/>
          </a:p>
        </p:txBody>
      </p:sp>
    </p:spTree>
    <p:extLst>
      <p:ext uri="{BB962C8B-B14F-4D97-AF65-F5344CB8AC3E}">
        <p14:creationId xmlns:p14="http://schemas.microsoft.com/office/powerpoint/2010/main" val="4228915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173CCE9A-F83D-4970-8B02-DF6D7EC434B0}" type="datetimeFigureOut">
              <a:rPr lang="en-US"/>
              <a:pPr>
                <a:defRPr/>
              </a:pPr>
              <a:t>2014-01-15</a:t>
            </a:fld>
            <a:endParaRPr lang="en-US"/>
          </a:p>
        </p:txBody>
      </p:sp>
      <p:sp>
        <p:nvSpPr>
          <p:cNvPr id="3" name="Footer Placeholder 2"/>
          <p:cNvSpPr>
            <a:spLocks noGrp="1"/>
          </p:cNvSpPr>
          <p:nvPr>
            <p:ph type="ftr" sz="quarter" idx="11"/>
          </p:nvPr>
        </p:nvSpPr>
        <p:spPr>
          <a:xfrm>
            <a:off x="4356100" y="6373813"/>
            <a:ext cx="2895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fld id="{FA12E5DF-5AD2-401F-8F00-9D6973B62AF5}" type="slidenum">
              <a:rPr lang="en-US"/>
              <a:pPr>
                <a:defRPr/>
              </a:pPr>
              <a:t>‹#›</a:t>
            </a:fld>
            <a:endParaRPr lang="en-US"/>
          </a:p>
        </p:txBody>
      </p:sp>
    </p:spTree>
    <p:extLst>
      <p:ext uri="{BB962C8B-B14F-4D97-AF65-F5344CB8AC3E}">
        <p14:creationId xmlns:p14="http://schemas.microsoft.com/office/powerpoint/2010/main" val="643319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7.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6.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6.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50838"/>
            <a:ext cx="5867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1" name="Rectangle 10"/>
          <p:cNvSpPr>
            <a:spLocks noChangeArrowheads="1"/>
          </p:cNvSpPr>
          <p:nvPr/>
        </p:nvSpPr>
        <p:spPr bwMode="auto">
          <a:xfrm>
            <a:off x="6248400" y="6172200"/>
            <a:ext cx="2895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o-RO" smtClean="0"/>
          </a:p>
        </p:txBody>
      </p:sp>
    </p:spTree>
  </p:cSld>
  <p:clrMap bg1="lt1" tx1="dk1" bg2="lt2" tx2="dk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74" r:id="rId12"/>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rebuchet MS" pitchFamily="34" charset="0"/>
        </a:defRPr>
      </a:lvl2pPr>
      <a:lvl3pPr algn="l" rtl="0" eaLnBrk="0" fontAlgn="base" hangingPunct="0">
        <a:spcBef>
          <a:spcPct val="0"/>
        </a:spcBef>
        <a:spcAft>
          <a:spcPct val="0"/>
        </a:spcAft>
        <a:defRPr sz="3200">
          <a:solidFill>
            <a:schemeClr val="tx2"/>
          </a:solidFill>
          <a:latin typeface="Trebuchet MS" pitchFamily="34" charset="0"/>
        </a:defRPr>
      </a:lvl3pPr>
      <a:lvl4pPr algn="l" rtl="0" eaLnBrk="0" fontAlgn="base" hangingPunct="0">
        <a:spcBef>
          <a:spcPct val="0"/>
        </a:spcBef>
        <a:spcAft>
          <a:spcPct val="0"/>
        </a:spcAft>
        <a:defRPr sz="3200">
          <a:solidFill>
            <a:schemeClr val="tx2"/>
          </a:solidFill>
          <a:latin typeface="Trebuchet MS" pitchFamily="34" charset="0"/>
        </a:defRPr>
      </a:lvl4pPr>
      <a:lvl5pPr algn="l" rtl="0" eaLnBrk="0" fontAlgn="base" hangingPunct="0">
        <a:spcBef>
          <a:spcPct val="0"/>
        </a:spcBef>
        <a:spcAft>
          <a:spcPct val="0"/>
        </a:spcAft>
        <a:defRPr sz="3200">
          <a:solidFill>
            <a:schemeClr val="tx2"/>
          </a:solidFill>
          <a:latin typeface="Trebuchet MS" pitchFamily="34" charset="0"/>
        </a:defRPr>
      </a:lvl5pPr>
      <a:lvl6pPr marL="457200" algn="l" rtl="0" eaLnBrk="0" fontAlgn="base" hangingPunct="0">
        <a:spcBef>
          <a:spcPct val="0"/>
        </a:spcBef>
        <a:spcAft>
          <a:spcPct val="0"/>
        </a:spcAft>
        <a:defRPr sz="3200">
          <a:solidFill>
            <a:schemeClr val="tx2"/>
          </a:solidFill>
          <a:latin typeface="Trebuchet MS" pitchFamily="34" charset="0"/>
        </a:defRPr>
      </a:lvl6pPr>
      <a:lvl7pPr marL="914400" algn="l" rtl="0" eaLnBrk="0" fontAlgn="base" hangingPunct="0">
        <a:spcBef>
          <a:spcPct val="0"/>
        </a:spcBef>
        <a:spcAft>
          <a:spcPct val="0"/>
        </a:spcAft>
        <a:defRPr sz="3200">
          <a:solidFill>
            <a:schemeClr val="tx2"/>
          </a:solidFill>
          <a:latin typeface="Trebuchet MS" pitchFamily="34" charset="0"/>
        </a:defRPr>
      </a:lvl7pPr>
      <a:lvl8pPr marL="1371600" algn="l" rtl="0" eaLnBrk="0" fontAlgn="base" hangingPunct="0">
        <a:spcBef>
          <a:spcPct val="0"/>
        </a:spcBef>
        <a:spcAft>
          <a:spcPct val="0"/>
        </a:spcAft>
        <a:defRPr sz="3200">
          <a:solidFill>
            <a:schemeClr val="tx2"/>
          </a:solidFill>
          <a:latin typeface="Trebuchet MS" pitchFamily="34" charset="0"/>
        </a:defRPr>
      </a:lvl8pPr>
      <a:lvl9pPr marL="1828800" algn="l" rtl="0" eaLnBrk="0" fontAlgn="base" hangingPunct="0">
        <a:spcBef>
          <a:spcPct val="0"/>
        </a:spcBef>
        <a:spcAft>
          <a:spcPct val="0"/>
        </a:spcAft>
        <a:defRPr sz="32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ro-RO" smtClean="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7DE4A5C-5AD1-4AD6-9DAE-4C4FFE285C21}" type="datetimeFigureOut">
              <a:rPr lang="ro-RO"/>
              <a:pPr>
                <a:defRPr/>
              </a:pPr>
              <a:t>15.01.2014</a:t>
            </a:fld>
            <a:endParaRPr lang="ro-R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ro-R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8E9474E-0D5F-4B34-92C0-AFE08CA37A1A}" type="slidenum">
              <a:rPr lang="ro-RO"/>
              <a:pPr>
                <a:defRPr/>
              </a:pPr>
              <a:t>‹#›</a:t>
            </a:fld>
            <a:endParaRPr lang="ro-RO"/>
          </a:p>
        </p:txBody>
      </p:sp>
      <p:pic>
        <p:nvPicPr>
          <p:cNvPr id="4103" name="Picture 4"/>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8150225" y="6210300"/>
            <a:ext cx="6127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445907"/>
      </p:ext>
    </p:extLst>
  </p:cSld>
  <p:clrMap bg1="lt1" tx1="dk1" bg2="lt2" tx2="dk2" accent1="accent1" accent2="accent2" accent3="accent3" accent4="accent4" accent5="accent5" accent6="accent6" hlink="hlink" folHlink="folHlink"/>
  <p:sldLayoutIdLst>
    <p:sldLayoutId id="2147486535" r:id="rId1"/>
    <p:sldLayoutId id="2147486536" r:id="rId2"/>
    <p:sldLayoutId id="2147486537" r:id="rId3"/>
    <p:sldLayoutId id="2147486538" r:id="rId4"/>
    <p:sldLayoutId id="2147486539" r:id="rId5"/>
    <p:sldLayoutId id="2147486540" r:id="rId6"/>
    <p:sldLayoutId id="2147486541" r:id="rId7"/>
    <p:sldLayoutId id="2147486542" r:id="rId8"/>
    <p:sldLayoutId id="2147486543" r:id="rId9"/>
    <p:sldLayoutId id="2147486544" r:id="rId10"/>
    <p:sldLayoutId id="2147486545" r:id="rId11"/>
  </p:sldLayoutIdLst>
  <p:timing>
    <p:tnLst>
      <p:par>
        <p:cTn id="1" dur="indefinite" restart="never" nodeType="tmRoot"/>
      </p:par>
    </p:tnLst>
  </p:timing>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pagina-proiect"/>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2667000" y="457200"/>
            <a:ext cx="6248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2055" name="Rectangle 10"/>
          <p:cNvSpPr>
            <a:spLocks noChangeArrowheads="1"/>
          </p:cNvSpPr>
          <p:nvPr/>
        </p:nvSpPr>
        <p:spPr bwMode="auto">
          <a:xfrm>
            <a:off x="6248400" y="6172200"/>
            <a:ext cx="2895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o-RO" smtClean="0"/>
          </a:p>
        </p:txBody>
      </p:sp>
      <p:pic>
        <p:nvPicPr>
          <p:cNvPr id="2056" name="Picture 9" descr="f5xmedia_logo_TRANSPARENT"/>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188200" y="6057900"/>
            <a:ext cx="1600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6934200" y="6096000"/>
            <a:ext cx="1828800" cy="762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eaLnBrk="1" hangingPunct="1">
              <a:defRPr/>
            </a:pPr>
            <a:endParaRPr lang="ro-RO">
              <a:solidFill>
                <a:schemeClr val="tx1"/>
              </a:solidFill>
              <a:latin typeface="Arial" charset="0"/>
            </a:endParaRPr>
          </a:p>
        </p:txBody>
      </p:sp>
      <p:pic>
        <p:nvPicPr>
          <p:cNvPr id="2058" name="Picture 4"/>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150225" y="6210300"/>
            <a:ext cx="6127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6431" r:id="rId1"/>
    <p:sldLayoutId id="2147486432" r:id="rId2"/>
    <p:sldLayoutId id="2147486433" r:id="rId3"/>
    <p:sldLayoutId id="2147486434" r:id="rId4"/>
    <p:sldLayoutId id="2147486435" r:id="rId5"/>
    <p:sldLayoutId id="2147486436" r:id="rId6"/>
    <p:sldLayoutId id="2147486437" r:id="rId7"/>
    <p:sldLayoutId id="2147486438" r:id="rId8"/>
    <p:sldLayoutId id="2147486439" r:id="rId9"/>
    <p:sldLayoutId id="2147486440" r:id="rId10"/>
    <p:sldLayoutId id="2147486441" r:id="rId11"/>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rebuchet MS" pitchFamily="34" charset="0"/>
        </a:defRPr>
      </a:lvl2pPr>
      <a:lvl3pPr algn="l" rtl="0" eaLnBrk="0" fontAlgn="base" hangingPunct="0">
        <a:spcBef>
          <a:spcPct val="0"/>
        </a:spcBef>
        <a:spcAft>
          <a:spcPct val="0"/>
        </a:spcAft>
        <a:defRPr sz="3200">
          <a:solidFill>
            <a:schemeClr val="tx2"/>
          </a:solidFill>
          <a:latin typeface="Trebuchet MS" pitchFamily="34" charset="0"/>
        </a:defRPr>
      </a:lvl3pPr>
      <a:lvl4pPr algn="l" rtl="0" eaLnBrk="0" fontAlgn="base" hangingPunct="0">
        <a:spcBef>
          <a:spcPct val="0"/>
        </a:spcBef>
        <a:spcAft>
          <a:spcPct val="0"/>
        </a:spcAft>
        <a:defRPr sz="3200">
          <a:solidFill>
            <a:schemeClr val="tx2"/>
          </a:solidFill>
          <a:latin typeface="Trebuchet MS" pitchFamily="34" charset="0"/>
        </a:defRPr>
      </a:lvl4pPr>
      <a:lvl5pPr algn="l" rtl="0" eaLnBrk="0" fontAlgn="base" hangingPunct="0">
        <a:spcBef>
          <a:spcPct val="0"/>
        </a:spcBef>
        <a:spcAft>
          <a:spcPct val="0"/>
        </a:spcAft>
        <a:defRPr sz="3200">
          <a:solidFill>
            <a:schemeClr val="tx2"/>
          </a:solidFill>
          <a:latin typeface="Trebuchet MS" pitchFamily="34" charset="0"/>
        </a:defRPr>
      </a:lvl5pPr>
      <a:lvl6pPr marL="457200" algn="l" rtl="0" eaLnBrk="0" fontAlgn="base" hangingPunct="0">
        <a:spcBef>
          <a:spcPct val="0"/>
        </a:spcBef>
        <a:spcAft>
          <a:spcPct val="0"/>
        </a:spcAft>
        <a:defRPr sz="3200">
          <a:solidFill>
            <a:schemeClr val="tx2"/>
          </a:solidFill>
          <a:latin typeface="Trebuchet MS" pitchFamily="34" charset="0"/>
        </a:defRPr>
      </a:lvl6pPr>
      <a:lvl7pPr marL="914400" algn="l" rtl="0" eaLnBrk="0" fontAlgn="base" hangingPunct="0">
        <a:spcBef>
          <a:spcPct val="0"/>
        </a:spcBef>
        <a:spcAft>
          <a:spcPct val="0"/>
        </a:spcAft>
        <a:defRPr sz="3200">
          <a:solidFill>
            <a:schemeClr val="tx2"/>
          </a:solidFill>
          <a:latin typeface="Trebuchet MS" pitchFamily="34" charset="0"/>
        </a:defRPr>
      </a:lvl7pPr>
      <a:lvl8pPr marL="1371600" algn="l" rtl="0" eaLnBrk="0" fontAlgn="base" hangingPunct="0">
        <a:spcBef>
          <a:spcPct val="0"/>
        </a:spcBef>
        <a:spcAft>
          <a:spcPct val="0"/>
        </a:spcAft>
        <a:defRPr sz="3200">
          <a:solidFill>
            <a:schemeClr val="tx2"/>
          </a:solidFill>
          <a:latin typeface="Trebuchet MS" pitchFamily="34" charset="0"/>
        </a:defRPr>
      </a:lvl8pPr>
      <a:lvl9pPr marL="1828800" algn="l" rtl="0" eaLnBrk="0" fontAlgn="base" hangingPunct="0">
        <a:spcBef>
          <a:spcPct val="0"/>
        </a:spcBef>
        <a:spcAft>
          <a:spcPct val="0"/>
        </a:spcAft>
        <a:defRPr sz="32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4"/>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8150225" y="6210300"/>
            <a:ext cx="6127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6475" r:id="rId1"/>
    <p:sldLayoutId id="2147486476" r:id="rId2"/>
    <p:sldLayoutId id="2147486477" r:id="rId3"/>
    <p:sldLayoutId id="2147486478" r:id="rId4"/>
    <p:sldLayoutId id="2147486479" r:id="rId5"/>
    <p:sldLayoutId id="2147486480" r:id="rId6"/>
    <p:sldLayoutId id="2147486481" r:id="rId7"/>
    <p:sldLayoutId id="2147486482" r:id="rId8"/>
    <p:sldLayoutId id="2147486483" r:id="rId9"/>
    <p:sldLayoutId id="2147486484" r:id="rId10"/>
    <p:sldLayoutId id="2147486485"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304800" y="350838"/>
            <a:ext cx="5867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5127" name="Rectangle 10"/>
          <p:cNvSpPr>
            <a:spLocks noChangeArrowheads="1"/>
          </p:cNvSpPr>
          <p:nvPr/>
        </p:nvSpPr>
        <p:spPr bwMode="auto">
          <a:xfrm>
            <a:off x="6248400" y="6172200"/>
            <a:ext cx="2895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o-RO" smtClean="0">
              <a:solidFill>
                <a:srgbClr val="000000"/>
              </a:solidFill>
            </a:endParaRPr>
          </a:p>
        </p:txBody>
      </p:sp>
      <p:pic>
        <p:nvPicPr>
          <p:cNvPr id="5128" name="Picture 9" descr="C:\PROIECTE\BUSINESS\Blue Idea\Vanzari\Clienti\Ongoing\Samsung\2012\Logo Samsung\samsung.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239000" y="6172200"/>
            <a:ext cx="152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52" r:id="rId1"/>
    <p:sldLayoutId id="2147486453" r:id="rId2"/>
    <p:sldLayoutId id="2147486454" r:id="rId3"/>
    <p:sldLayoutId id="2147486455" r:id="rId4"/>
    <p:sldLayoutId id="2147486456" r:id="rId5"/>
    <p:sldLayoutId id="2147486457" r:id="rId6"/>
    <p:sldLayoutId id="2147486458" r:id="rId7"/>
    <p:sldLayoutId id="2147486459" r:id="rId8"/>
    <p:sldLayoutId id="2147486460" r:id="rId9"/>
    <p:sldLayoutId id="2147486461" r:id="rId10"/>
    <p:sldLayoutId id="2147486462" r:id="rId11"/>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rebuchet MS" pitchFamily="34" charset="0"/>
        </a:defRPr>
      </a:lvl2pPr>
      <a:lvl3pPr algn="l" rtl="0" eaLnBrk="0" fontAlgn="base" hangingPunct="0">
        <a:spcBef>
          <a:spcPct val="0"/>
        </a:spcBef>
        <a:spcAft>
          <a:spcPct val="0"/>
        </a:spcAft>
        <a:defRPr sz="3200">
          <a:solidFill>
            <a:schemeClr val="tx2"/>
          </a:solidFill>
          <a:latin typeface="Trebuchet MS" pitchFamily="34" charset="0"/>
        </a:defRPr>
      </a:lvl3pPr>
      <a:lvl4pPr algn="l" rtl="0" eaLnBrk="0" fontAlgn="base" hangingPunct="0">
        <a:spcBef>
          <a:spcPct val="0"/>
        </a:spcBef>
        <a:spcAft>
          <a:spcPct val="0"/>
        </a:spcAft>
        <a:defRPr sz="3200">
          <a:solidFill>
            <a:schemeClr val="tx2"/>
          </a:solidFill>
          <a:latin typeface="Trebuchet MS" pitchFamily="34" charset="0"/>
        </a:defRPr>
      </a:lvl4pPr>
      <a:lvl5pPr algn="l" rtl="0" eaLnBrk="0" fontAlgn="base" hangingPunct="0">
        <a:spcBef>
          <a:spcPct val="0"/>
        </a:spcBef>
        <a:spcAft>
          <a:spcPct val="0"/>
        </a:spcAft>
        <a:defRPr sz="3200">
          <a:solidFill>
            <a:schemeClr val="tx2"/>
          </a:solidFill>
          <a:latin typeface="Trebuchet MS" pitchFamily="34" charset="0"/>
        </a:defRPr>
      </a:lvl5pPr>
      <a:lvl6pPr marL="457200" algn="l" rtl="0" eaLnBrk="0" fontAlgn="base" hangingPunct="0">
        <a:spcBef>
          <a:spcPct val="0"/>
        </a:spcBef>
        <a:spcAft>
          <a:spcPct val="0"/>
        </a:spcAft>
        <a:defRPr sz="3200">
          <a:solidFill>
            <a:schemeClr val="tx2"/>
          </a:solidFill>
          <a:latin typeface="Trebuchet MS" pitchFamily="34" charset="0"/>
        </a:defRPr>
      </a:lvl6pPr>
      <a:lvl7pPr marL="914400" algn="l" rtl="0" eaLnBrk="0" fontAlgn="base" hangingPunct="0">
        <a:spcBef>
          <a:spcPct val="0"/>
        </a:spcBef>
        <a:spcAft>
          <a:spcPct val="0"/>
        </a:spcAft>
        <a:defRPr sz="3200">
          <a:solidFill>
            <a:schemeClr val="tx2"/>
          </a:solidFill>
          <a:latin typeface="Trebuchet MS" pitchFamily="34" charset="0"/>
        </a:defRPr>
      </a:lvl7pPr>
      <a:lvl8pPr marL="1371600" algn="l" rtl="0" eaLnBrk="0" fontAlgn="base" hangingPunct="0">
        <a:spcBef>
          <a:spcPct val="0"/>
        </a:spcBef>
        <a:spcAft>
          <a:spcPct val="0"/>
        </a:spcAft>
        <a:defRPr sz="3200">
          <a:solidFill>
            <a:schemeClr val="tx2"/>
          </a:solidFill>
          <a:latin typeface="Trebuchet MS" pitchFamily="34" charset="0"/>
        </a:defRPr>
      </a:lvl8pPr>
      <a:lvl9pPr marL="1828800" algn="l" rtl="0" eaLnBrk="0" fontAlgn="base" hangingPunct="0">
        <a:spcBef>
          <a:spcPct val="0"/>
        </a:spcBef>
        <a:spcAft>
          <a:spcPct val="0"/>
        </a:spcAft>
        <a:defRPr sz="32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3" descr="C:\PROIECTE\BUSINESS\Blue Idea\Publishing\IQads\Prezentare generala\_Input\layout_prezentare_generala_2.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250825" y="407988"/>
            <a:ext cx="683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83690392-7C97-4DA0-B12A-D7729D73017F}" type="datetimeFigureOut">
              <a:rPr lang="en-US"/>
              <a:pPr>
                <a:defRPr/>
              </a:pPr>
              <a:t>2014-01-15</a:t>
            </a:fld>
            <a:endParaRPr lang="en-US"/>
          </a:p>
        </p:txBody>
      </p:sp>
    </p:spTree>
  </p:cSld>
  <p:clrMap bg1="lt1" tx1="dk1" bg2="lt2" tx2="dk2" accent1="accent1" accent2="accent2" accent3="accent3" accent4="accent4" accent5="accent5" accent6="accent6" hlink="hlink" folHlink="folHlink"/>
  <p:sldLayoutIdLst>
    <p:sldLayoutId id="2147486487" r:id="rId1"/>
    <p:sldLayoutId id="2147486488" r:id="rId2"/>
    <p:sldLayoutId id="2147486489" r:id="rId3"/>
    <p:sldLayoutId id="2147486490" r:id="rId4"/>
    <p:sldLayoutId id="2147486491" r:id="rId5"/>
    <p:sldLayoutId id="2147486492" r:id="rId6"/>
    <p:sldLayoutId id="2147486493" r:id="rId7"/>
    <p:sldLayoutId id="2147486494" r:id="rId8"/>
    <p:sldLayoutId id="2147486495" r:id="rId9"/>
    <p:sldLayoutId id="2147486496" r:id="rId10"/>
    <p:sldLayoutId id="2147486497" r:id="rId11"/>
  </p:sldLayoutIdLst>
  <p:timing>
    <p:tnLst>
      <p:par>
        <p:cTn id="1" dur="indefinite" restart="never" nodeType="tmRoot"/>
      </p:par>
    </p:tnLst>
  </p:timing>
  <p:txStyles>
    <p:title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Calibri" pitchFamily="34" charset="0"/>
        </a:defRPr>
      </a:lvl2pPr>
      <a:lvl3pPr algn="l" rtl="0" eaLnBrk="0" fontAlgn="base" hangingPunct="0">
        <a:spcBef>
          <a:spcPct val="0"/>
        </a:spcBef>
        <a:spcAft>
          <a:spcPct val="0"/>
        </a:spcAft>
        <a:defRPr sz="2800">
          <a:solidFill>
            <a:schemeClr val="tx1"/>
          </a:solidFill>
          <a:latin typeface="Calibri" pitchFamily="34" charset="0"/>
        </a:defRPr>
      </a:lvl3pPr>
      <a:lvl4pPr algn="l" rtl="0" eaLnBrk="0" fontAlgn="base" hangingPunct="0">
        <a:spcBef>
          <a:spcPct val="0"/>
        </a:spcBef>
        <a:spcAft>
          <a:spcPct val="0"/>
        </a:spcAft>
        <a:defRPr sz="2800">
          <a:solidFill>
            <a:schemeClr val="tx1"/>
          </a:solidFill>
          <a:latin typeface="Calibri" pitchFamily="34" charset="0"/>
        </a:defRPr>
      </a:lvl4pPr>
      <a:lvl5pPr algn="l" rtl="0" eaLnBrk="0" fontAlgn="base" hangingPunct="0">
        <a:spcBef>
          <a:spcPct val="0"/>
        </a:spcBef>
        <a:spcAft>
          <a:spcPct val="0"/>
        </a:spcAft>
        <a:defRPr sz="2800">
          <a:solidFill>
            <a:schemeClr val="tx1"/>
          </a:solidFill>
          <a:latin typeface="Calibri" pitchFamily="34" charset="0"/>
        </a:defRPr>
      </a:lvl5pPr>
      <a:lvl6pPr marL="457200" algn="l" rtl="0" fontAlgn="base">
        <a:spcBef>
          <a:spcPct val="0"/>
        </a:spcBef>
        <a:spcAft>
          <a:spcPct val="0"/>
        </a:spcAft>
        <a:defRPr sz="2800">
          <a:solidFill>
            <a:schemeClr val="tx1"/>
          </a:solidFill>
          <a:latin typeface="Calibri" pitchFamily="34" charset="0"/>
        </a:defRPr>
      </a:lvl6pPr>
      <a:lvl7pPr marL="914400" algn="l" rtl="0" fontAlgn="base">
        <a:spcBef>
          <a:spcPct val="0"/>
        </a:spcBef>
        <a:spcAft>
          <a:spcPct val="0"/>
        </a:spcAft>
        <a:defRPr sz="2800">
          <a:solidFill>
            <a:schemeClr val="tx1"/>
          </a:solidFill>
          <a:latin typeface="Calibri" pitchFamily="34" charset="0"/>
        </a:defRPr>
      </a:lvl7pPr>
      <a:lvl8pPr marL="1371600" algn="l" rtl="0" fontAlgn="base">
        <a:spcBef>
          <a:spcPct val="0"/>
        </a:spcBef>
        <a:spcAft>
          <a:spcPct val="0"/>
        </a:spcAft>
        <a:defRPr sz="2800">
          <a:solidFill>
            <a:schemeClr val="tx1"/>
          </a:solidFill>
          <a:latin typeface="Calibri" pitchFamily="34" charset="0"/>
        </a:defRPr>
      </a:lvl8pPr>
      <a:lvl9pPr marL="1828800" algn="l" rtl="0" fontAlgn="base">
        <a:spcBef>
          <a:spcPct val="0"/>
        </a:spcBef>
        <a:spcAft>
          <a:spcPct val="0"/>
        </a:spcAft>
        <a:defRPr sz="28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304800" y="350838"/>
            <a:ext cx="5867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7175" name="Rectangle 10"/>
          <p:cNvSpPr>
            <a:spLocks noChangeArrowheads="1"/>
          </p:cNvSpPr>
          <p:nvPr/>
        </p:nvSpPr>
        <p:spPr bwMode="auto">
          <a:xfrm>
            <a:off x="6248400" y="6172200"/>
            <a:ext cx="2895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o-RO"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 id="2147486498" r:id="rId12"/>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rebuchet MS" pitchFamily="34" charset="0"/>
        </a:defRPr>
      </a:lvl2pPr>
      <a:lvl3pPr algn="l" rtl="0" eaLnBrk="0" fontAlgn="base" hangingPunct="0">
        <a:spcBef>
          <a:spcPct val="0"/>
        </a:spcBef>
        <a:spcAft>
          <a:spcPct val="0"/>
        </a:spcAft>
        <a:defRPr sz="3200">
          <a:solidFill>
            <a:schemeClr val="tx2"/>
          </a:solidFill>
          <a:latin typeface="Trebuchet MS" pitchFamily="34" charset="0"/>
        </a:defRPr>
      </a:lvl3pPr>
      <a:lvl4pPr algn="l" rtl="0" eaLnBrk="0" fontAlgn="base" hangingPunct="0">
        <a:spcBef>
          <a:spcPct val="0"/>
        </a:spcBef>
        <a:spcAft>
          <a:spcPct val="0"/>
        </a:spcAft>
        <a:defRPr sz="3200">
          <a:solidFill>
            <a:schemeClr val="tx2"/>
          </a:solidFill>
          <a:latin typeface="Trebuchet MS" pitchFamily="34" charset="0"/>
        </a:defRPr>
      </a:lvl4pPr>
      <a:lvl5pPr algn="l" rtl="0" eaLnBrk="0" fontAlgn="base" hangingPunct="0">
        <a:spcBef>
          <a:spcPct val="0"/>
        </a:spcBef>
        <a:spcAft>
          <a:spcPct val="0"/>
        </a:spcAft>
        <a:defRPr sz="3200">
          <a:solidFill>
            <a:schemeClr val="tx2"/>
          </a:solidFill>
          <a:latin typeface="Trebuchet MS" pitchFamily="34" charset="0"/>
        </a:defRPr>
      </a:lvl5pPr>
      <a:lvl6pPr marL="457200" algn="l" rtl="0" eaLnBrk="0" fontAlgn="base" hangingPunct="0">
        <a:spcBef>
          <a:spcPct val="0"/>
        </a:spcBef>
        <a:spcAft>
          <a:spcPct val="0"/>
        </a:spcAft>
        <a:defRPr sz="3200">
          <a:solidFill>
            <a:schemeClr val="tx2"/>
          </a:solidFill>
          <a:latin typeface="Trebuchet MS" pitchFamily="34" charset="0"/>
        </a:defRPr>
      </a:lvl6pPr>
      <a:lvl7pPr marL="914400" algn="l" rtl="0" eaLnBrk="0" fontAlgn="base" hangingPunct="0">
        <a:spcBef>
          <a:spcPct val="0"/>
        </a:spcBef>
        <a:spcAft>
          <a:spcPct val="0"/>
        </a:spcAft>
        <a:defRPr sz="3200">
          <a:solidFill>
            <a:schemeClr val="tx2"/>
          </a:solidFill>
          <a:latin typeface="Trebuchet MS" pitchFamily="34" charset="0"/>
        </a:defRPr>
      </a:lvl7pPr>
      <a:lvl8pPr marL="1371600" algn="l" rtl="0" eaLnBrk="0" fontAlgn="base" hangingPunct="0">
        <a:spcBef>
          <a:spcPct val="0"/>
        </a:spcBef>
        <a:spcAft>
          <a:spcPct val="0"/>
        </a:spcAft>
        <a:defRPr sz="3200">
          <a:solidFill>
            <a:schemeClr val="tx2"/>
          </a:solidFill>
          <a:latin typeface="Trebuchet MS" pitchFamily="34" charset="0"/>
        </a:defRPr>
      </a:lvl8pPr>
      <a:lvl9pPr marL="1828800" algn="l" rtl="0" eaLnBrk="0" fontAlgn="base" hangingPunct="0">
        <a:spcBef>
          <a:spcPct val="0"/>
        </a:spcBef>
        <a:spcAft>
          <a:spcPct val="0"/>
        </a:spcAft>
        <a:defRPr sz="32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bwMode="auto">
          <a:xfrm>
            <a:off x="304800" y="350838"/>
            <a:ext cx="5867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8199" name="Rectangle 10"/>
          <p:cNvSpPr>
            <a:spLocks noChangeArrowheads="1"/>
          </p:cNvSpPr>
          <p:nvPr/>
        </p:nvSpPr>
        <p:spPr bwMode="auto">
          <a:xfrm>
            <a:off x="6248400" y="6172200"/>
            <a:ext cx="2895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o-RO" smtClean="0">
              <a:solidFill>
                <a:srgbClr val="000000"/>
              </a:solidFill>
            </a:endParaRPr>
          </a:p>
        </p:txBody>
      </p:sp>
      <p:pic>
        <p:nvPicPr>
          <p:cNvPr id="8200" name="Picture 13"/>
          <p:cNvPicPr>
            <a:picLocks noChangeAspect="1" noChangeArrowheads="1"/>
          </p:cNvPicPr>
          <p:nvPr userDrawn="1"/>
        </p:nvPicPr>
        <p:blipFill>
          <a:blip r:embed="rId15" cstate="email">
            <a:extLst>
              <a:ext uri="{28A0092B-C50C-407E-A947-70E740481C1C}">
                <a14:useLocalDpi xmlns:a14="http://schemas.microsoft.com/office/drawing/2010/main"/>
              </a:ext>
            </a:extLst>
          </a:blip>
          <a:srcRect l="24600" t="-452" r="-17"/>
          <a:stretch>
            <a:fillRect/>
          </a:stretch>
        </p:blipFill>
        <p:spPr bwMode="auto">
          <a:xfrm>
            <a:off x="457200" y="6203950"/>
            <a:ext cx="30797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rebuchet MS" pitchFamily="34" charset="0"/>
        </a:defRPr>
      </a:lvl2pPr>
      <a:lvl3pPr algn="l" rtl="0" eaLnBrk="0" fontAlgn="base" hangingPunct="0">
        <a:spcBef>
          <a:spcPct val="0"/>
        </a:spcBef>
        <a:spcAft>
          <a:spcPct val="0"/>
        </a:spcAft>
        <a:defRPr sz="3200">
          <a:solidFill>
            <a:schemeClr val="tx2"/>
          </a:solidFill>
          <a:latin typeface="Trebuchet MS" pitchFamily="34" charset="0"/>
        </a:defRPr>
      </a:lvl3pPr>
      <a:lvl4pPr algn="l" rtl="0" eaLnBrk="0" fontAlgn="base" hangingPunct="0">
        <a:spcBef>
          <a:spcPct val="0"/>
        </a:spcBef>
        <a:spcAft>
          <a:spcPct val="0"/>
        </a:spcAft>
        <a:defRPr sz="3200">
          <a:solidFill>
            <a:schemeClr val="tx2"/>
          </a:solidFill>
          <a:latin typeface="Trebuchet MS" pitchFamily="34" charset="0"/>
        </a:defRPr>
      </a:lvl4pPr>
      <a:lvl5pPr algn="l" rtl="0" eaLnBrk="0" fontAlgn="base" hangingPunct="0">
        <a:spcBef>
          <a:spcPct val="0"/>
        </a:spcBef>
        <a:spcAft>
          <a:spcPct val="0"/>
        </a:spcAft>
        <a:defRPr sz="3200">
          <a:solidFill>
            <a:schemeClr val="tx2"/>
          </a:solidFill>
          <a:latin typeface="Trebuchet MS" pitchFamily="34" charset="0"/>
        </a:defRPr>
      </a:lvl5pPr>
      <a:lvl6pPr marL="457200" algn="l" rtl="0" eaLnBrk="0" fontAlgn="base" hangingPunct="0">
        <a:spcBef>
          <a:spcPct val="0"/>
        </a:spcBef>
        <a:spcAft>
          <a:spcPct val="0"/>
        </a:spcAft>
        <a:defRPr sz="3200">
          <a:solidFill>
            <a:schemeClr val="tx2"/>
          </a:solidFill>
          <a:latin typeface="Trebuchet MS" pitchFamily="34" charset="0"/>
        </a:defRPr>
      </a:lvl6pPr>
      <a:lvl7pPr marL="914400" algn="l" rtl="0" eaLnBrk="0" fontAlgn="base" hangingPunct="0">
        <a:spcBef>
          <a:spcPct val="0"/>
        </a:spcBef>
        <a:spcAft>
          <a:spcPct val="0"/>
        </a:spcAft>
        <a:defRPr sz="3200">
          <a:solidFill>
            <a:schemeClr val="tx2"/>
          </a:solidFill>
          <a:latin typeface="Trebuchet MS" pitchFamily="34" charset="0"/>
        </a:defRPr>
      </a:lvl7pPr>
      <a:lvl8pPr marL="1371600" algn="l" rtl="0" eaLnBrk="0" fontAlgn="base" hangingPunct="0">
        <a:spcBef>
          <a:spcPct val="0"/>
        </a:spcBef>
        <a:spcAft>
          <a:spcPct val="0"/>
        </a:spcAft>
        <a:defRPr sz="3200">
          <a:solidFill>
            <a:schemeClr val="tx2"/>
          </a:solidFill>
          <a:latin typeface="Trebuchet MS" pitchFamily="34" charset="0"/>
        </a:defRPr>
      </a:lvl8pPr>
      <a:lvl9pPr marL="1828800" algn="l" rtl="0" eaLnBrk="0" fontAlgn="base" hangingPunct="0">
        <a:spcBef>
          <a:spcPct val="0"/>
        </a:spcBef>
        <a:spcAft>
          <a:spcPct val="0"/>
        </a:spcAft>
        <a:defRPr sz="32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bwMode="auto">
          <a:xfrm>
            <a:off x="304800" y="350838"/>
            <a:ext cx="5867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9223" name="Rectangle 10"/>
          <p:cNvSpPr>
            <a:spLocks noChangeArrowheads="1"/>
          </p:cNvSpPr>
          <p:nvPr/>
        </p:nvSpPr>
        <p:spPr bwMode="auto">
          <a:xfrm>
            <a:off x="6248400" y="6172200"/>
            <a:ext cx="2895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o-RO" smtClean="0">
              <a:solidFill>
                <a:srgbClr val="000000"/>
              </a:solidFill>
            </a:endParaRPr>
          </a:p>
        </p:txBody>
      </p:sp>
      <p:pic>
        <p:nvPicPr>
          <p:cNvPr id="9224" name="Picture 13"/>
          <p:cNvPicPr>
            <a:picLocks noChangeAspect="1" noChangeArrowheads="1"/>
          </p:cNvPicPr>
          <p:nvPr userDrawn="1"/>
        </p:nvPicPr>
        <p:blipFill>
          <a:blip r:embed="rId15" cstate="email">
            <a:extLst>
              <a:ext uri="{28A0092B-C50C-407E-A947-70E740481C1C}">
                <a14:useLocalDpi xmlns:a14="http://schemas.microsoft.com/office/drawing/2010/main"/>
              </a:ext>
            </a:extLst>
          </a:blip>
          <a:srcRect l="24600" t="-452" r="-17"/>
          <a:stretch>
            <a:fillRect/>
          </a:stretch>
        </p:blipFill>
        <p:spPr bwMode="auto">
          <a:xfrm>
            <a:off x="457200" y="6203950"/>
            <a:ext cx="30797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6511" r:id="rId1"/>
    <p:sldLayoutId id="2147486512" r:id="rId2"/>
    <p:sldLayoutId id="2147486513" r:id="rId3"/>
    <p:sldLayoutId id="2147486514" r:id="rId4"/>
    <p:sldLayoutId id="2147486515" r:id="rId5"/>
    <p:sldLayoutId id="2147486516" r:id="rId6"/>
    <p:sldLayoutId id="2147486517" r:id="rId7"/>
    <p:sldLayoutId id="2147486518" r:id="rId8"/>
    <p:sldLayoutId id="2147486519" r:id="rId9"/>
    <p:sldLayoutId id="2147486520" r:id="rId10"/>
    <p:sldLayoutId id="2147486521" r:id="rId11"/>
    <p:sldLayoutId id="2147486522" r:id="rId12"/>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rebuchet MS" pitchFamily="34" charset="0"/>
        </a:defRPr>
      </a:lvl2pPr>
      <a:lvl3pPr algn="l" rtl="0" eaLnBrk="0" fontAlgn="base" hangingPunct="0">
        <a:spcBef>
          <a:spcPct val="0"/>
        </a:spcBef>
        <a:spcAft>
          <a:spcPct val="0"/>
        </a:spcAft>
        <a:defRPr sz="3200">
          <a:solidFill>
            <a:schemeClr val="tx2"/>
          </a:solidFill>
          <a:latin typeface="Trebuchet MS" pitchFamily="34" charset="0"/>
        </a:defRPr>
      </a:lvl3pPr>
      <a:lvl4pPr algn="l" rtl="0" eaLnBrk="0" fontAlgn="base" hangingPunct="0">
        <a:spcBef>
          <a:spcPct val="0"/>
        </a:spcBef>
        <a:spcAft>
          <a:spcPct val="0"/>
        </a:spcAft>
        <a:defRPr sz="3200">
          <a:solidFill>
            <a:schemeClr val="tx2"/>
          </a:solidFill>
          <a:latin typeface="Trebuchet MS" pitchFamily="34" charset="0"/>
        </a:defRPr>
      </a:lvl4pPr>
      <a:lvl5pPr algn="l" rtl="0" eaLnBrk="0" fontAlgn="base" hangingPunct="0">
        <a:spcBef>
          <a:spcPct val="0"/>
        </a:spcBef>
        <a:spcAft>
          <a:spcPct val="0"/>
        </a:spcAft>
        <a:defRPr sz="3200">
          <a:solidFill>
            <a:schemeClr val="tx2"/>
          </a:solidFill>
          <a:latin typeface="Trebuchet MS" pitchFamily="34" charset="0"/>
        </a:defRPr>
      </a:lvl5pPr>
      <a:lvl6pPr marL="457200" algn="l" rtl="0" eaLnBrk="0" fontAlgn="base" hangingPunct="0">
        <a:spcBef>
          <a:spcPct val="0"/>
        </a:spcBef>
        <a:spcAft>
          <a:spcPct val="0"/>
        </a:spcAft>
        <a:defRPr sz="3200">
          <a:solidFill>
            <a:schemeClr val="tx2"/>
          </a:solidFill>
          <a:latin typeface="Trebuchet MS" pitchFamily="34" charset="0"/>
        </a:defRPr>
      </a:lvl6pPr>
      <a:lvl7pPr marL="914400" algn="l" rtl="0" eaLnBrk="0" fontAlgn="base" hangingPunct="0">
        <a:spcBef>
          <a:spcPct val="0"/>
        </a:spcBef>
        <a:spcAft>
          <a:spcPct val="0"/>
        </a:spcAft>
        <a:defRPr sz="3200">
          <a:solidFill>
            <a:schemeClr val="tx2"/>
          </a:solidFill>
          <a:latin typeface="Trebuchet MS" pitchFamily="34" charset="0"/>
        </a:defRPr>
      </a:lvl7pPr>
      <a:lvl8pPr marL="1371600" algn="l" rtl="0" eaLnBrk="0" fontAlgn="base" hangingPunct="0">
        <a:spcBef>
          <a:spcPct val="0"/>
        </a:spcBef>
        <a:spcAft>
          <a:spcPct val="0"/>
        </a:spcAft>
        <a:defRPr sz="3200">
          <a:solidFill>
            <a:schemeClr val="tx2"/>
          </a:solidFill>
          <a:latin typeface="Trebuchet MS" pitchFamily="34" charset="0"/>
        </a:defRPr>
      </a:lvl8pPr>
      <a:lvl9pPr marL="1828800" algn="l" rtl="0" eaLnBrk="0" fontAlgn="base" hangingPunct="0">
        <a:spcBef>
          <a:spcPct val="0"/>
        </a:spcBef>
        <a:spcAft>
          <a:spcPct val="0"/>
        </a:spcAft>
        <a:defRPr sz="32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42" name="Picture 3" descr="C:\PROIECTE\BUSINESS\Blue Idea\Publishing\IQads\Prezentare generala\_Input\layout_prezentare_generala_2.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Placeholder 1"/>
          <p:cNvSpPr>
            <a:spLocks noGrp="1"/>
          </p:cNvSpPr>
          <p:nvPr>
            <p:ph type="title"/>
          </p:nvPr>
        </p:nvSpPr>
        <p:spPr bwMode="auto">
          <a:xfrm>
            <a:off x="250825" y="407988"/>
            <a:ext cx="683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Text Placeholder 2"/>
          <p:cNvSpPr>
            <a:spLocks noGrp="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F799B6C8-B7C3-4C97-A3C4-CC432DC7FC05}" type="datetimeFigureOut">
              <a:rPr lang="en-US"/>
              <a:pPr>
                <a:defRPr/>
              </a:pPr>
              <a:t>2014-01-15</a:t>
            </a:fld>
            <a:endParaRPr lang="en-US"/>
          </a:p>
        </p:txBody>
      </p:sp>
    </p:spTree>
  </p:cSld>
  <p:clrMap bg1="lt1" tx1="dk1" bg2="lt2" tx2="dk2" accent1="accent1" accent2="accent2" accent3="accent3" accent4="accent4" accent5="accent5" accent6="accent6" hlink="hlink" folHlink="folHlink"/>
  <p:sldLayoutIdLst>
    <p:sldLayoutId id="2147486523" r:id="rId1"/>
    <p:sldLayoutId id="2147486524" r:id="rId2"/>
    <p:sldLayoutId id="2147486525" r:id="rId3"/>
    <p:sldLayoutId id="2147486526" r:id="rId4"/>
    <p:sldLayoutId id="2147486527" r:id="rId5"/>
    <p:sldLayoutId id="2147486528" r:id="rId6"/>
    <p:sldLayoutId id="2147486529" r:id="rId7"/>
    <p:sldLayoutId id="2147486530" r:id="rId8"/>
    <p:sldLayoutId id="2147486531" r:id="rId9"/>
    <p:sldLayoutId id="2147486532" r:id="rId10"/>
    <p:sldLayoutId id="2147486533" r:id="rId11"/>
  </p:sldLayoutIdLst>
  <p:timing>
    <p:tnLst>
      <p:par>
        <p:cTn id="1" dur="indefinite" restart="never" nodeType="tmRoot"/>
      </p:par>
    </p:tnLst>
  </p:timing>
  <p:txStyles>
    <p:title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Calibri" pitchFamily="34" charset="0"/>
        </a:defRPr>
      </a:lvl2pPr>
      <a:lvl3pPr algn="l" rtl="0" eaLnBrk="0" fontAlgn="base" hangingPunct="0">
        <a:spcBef>
          <a:spcPct val="0"/>
        </a:spcBef>
        <a:spcAft>
          <a:spcPct val="0"/>
        </a:spcAft>
        <a:defRPr sz="2800">
          <a:solidFill>
            <a:schemeClr val="tx1"/>
          </a:solidFill>
          <a:latin typeface="Calibri" pitchFamily="34" charset="0"/>
        </a:defRPr>
      </a:lvl3pPr>
      <a:lvl4pPr algn="l" rtl="0" eaLnBrk="0" fontAlgn="base" hangingPunct="0">
        <a:spcBef>
          <a:spcPct val="0"/>
        </a:spcBef>
        <a:spcAft>
          <a:spcPct val="0"/>
        </a:spcAft>
        <a:defRPr sz="2800">
          <a:solidFill>
            <a:schemeClr val="tx1"/>
          </a:solidFill>
          <a:latin typeface="Calibri" pitchFamily="34" charset="0"/>
        </a:defRPr>
      </a:lvl4pPr>
      <a:lvl5pPr algn="l" rtl="0" eaLnBrk="0" fontAlgn="base" hangingPunct="0">
        <a:spcBef>
          <a:spcPct val="0"/>
        </a:spcBef>
        <a:spcAft>
          <a:spcPct val="0"/>
        </a:spcAft>
        <a:defRPr sz="2800">
          <a:solidFill>
            <a:schemeClr val="tx1"/>
          </a:solidFill>
          <a:latin typeface="Calibri" pitchFamily="34" charset="0"/>
        </a:defRPr>
      </a:lvl5pPr>
      <a:lvl6pPr marL="457200" algn="l" rtl="0" fontAlgn="base">
        <a:spcBef>
          <a:spcPct val="0"/>
        </a:spcBef>
        <a:spcAft>
          <a:spcPct val="0"/>
        </a:spcAft>
        <a:defRPr sz="2800">
          <a:solidFill>
            <a:schemeClr val="tx1"/>
          </a:solidFill>
          <a:latin typeface="Calibri" pitchFamily="34" charset="0"/>
        </a:defRPr>
      </a:lvl6pPr>
      <a:lvl7pPr marL="914400" algn="l" rtl="0" fontAlgn="base">
        <a:spcBef>
          <a:spcPct val="0"/>
        </a:spcBef>
        <a:spcAft>
          <a:spcPct val="0"/>
        </a:spcAft>
        <a:defRPr sz="2800">
          <a:solidFill>
            <a:schemeClr val="tx1"/>
          </a:solidFill>
          <a:latin typeface="Calibri" pitchFamily="34" charset="0"/>
        </a:defRPr>
      </a:lvl7pPr>
      <a:lvl8pPr marL="1371600" algn="l" rtl="0" fontAlgn="base">
        <a:spcBef>
          <a:spcPct val="0"/>
        </a:spcBef>
        <a:spcAft>
          <a:spcPct val="0"/>
        </a:spcAft>
        <a:defRPr sz="2800">
          <a:solidFill>
            <a:schemeClr val="tx1"/>
          </a:solidFill>
          <a:latin typeface="Calibri" pitchFamily="34" charset="0"/>
        </a:defRPr>
      </a:lvl8pPr>
      <a:lvl9pPr marL="1828800" algn="l" rtl="0" fontAlgn="base">
        <a:spcBef>
          <a:spcPct val="0"/>
        </a:spcBef>
        <a:spcAft>
          <a:spcPct val="0"/>
        </a:spcAft>
        <a:defRPr sz="28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38.jpeg"/><Relationship Id="rId11" Type="http://schemas.openxmlformats.org/officeDocument/2006/relationships/image" Target="../media/image39.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26" Type="http://schemas.openxmlformats.org/officeDocument/2006/relationships/image" Target="../media/image64.jpeg"/><Relationship Id="rId3" Type="http://schemas.openxmlformats.org/officeDocument/2006/relationships/image" Target="../media/image41.jpeg"/><Relationship Id="rId21" Type="http://schemas.openxmlformats.org/officeDocument/2006/relationships/image" Target="../media/image59.jpe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jpeg"/><Relationship Id="rId25" Type="http://schemas.openxmlformats.org/officeDocument/2006/relationships/image" Target="../media/image63.jpeg"/><Relationship Id="rId2" Type="http://schemas.openxmlformats.org/officeDocument/2006/relationships/image" Target="../media/image40.jpeg"/><Relationship Id="rId16" Type="http://schemas.openxmlformats.org/officeDocument/2006/relationships/image" Target="../media/image54.png"/><Relationship Id="rId20" Type="http://schemas.openxmlformats.org/officeDocument/2006/relationships/image" Target="../media/image58.jpeg"/><Relationship Id="rId29" Type="http://schemas.openxmlformats.org/officeDocument/2006/relationships/image" Target="../media/image67.jpeg"/><Relationship Id="rId1" Type="http://schemas.openxmlformats.org/officeDocument/2006/relationships/slideLayout" Target="../slideLayouts/slideLayout58.xml"/><Relationship Id="rId6" Type="http://schemas.openxmlformats.org/officeDocument/2006/relationships/image" Target="../media/image44.jpeg"/><Relationship Id="rId11" Type="http://schemas.openxmlformats.org/officeDocument/2006/relationships/image" Target="../media/image49.jpeg"/><Relationship Id="rId24" Type="http://schemas.openxmlformats.org/officeDocument/2006/relationships/image" Target="../media/image62.jpeg"/><Relationship Id="rId5" Type="http://schemas.openxmlformats.org/officeDocument/2006/relationships/image" Target="../media/image43.jpeg"/><Relationship Id="rId15" Type="http://schemas.openxmlformats.org/officeDocument/2006/relationships/image" Target="../media/image53.jpeg"/><Relationship Id="rId23" Type="http://schemas.openxmlformats.org/officeDocument/2006/relationships/image" Target="../media/image61.jpeg"/><Relationship Id="rId28" Type="http://schemas.openxmlformats.org/officeDocument/2006/relationships/image" Target="../media/image66.jpeg"/><Relationship Id="rId10" Type="http://schemas.openxmlformats.org/officeDocument/2006/relationships/image" Target="../media/image48.jpeg"/><Relationship Id="rId19" Type="http://schemas.openxmlformats.org/officeDocument/2006/relationships/image" Target="../media/image57.jpeg"/><Relationship Id="rId31" Type="http://schemas.openxmlformats.org/officeDocument/2006/relationships/hyperlink" Target="http://creator.iqads.ro/NokiaLumia520/inscrieri" TargetMode="External"/><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 Id="rId22" Type="http://schemas.openxmlformats.org/officeDocument/2006/relationships/image" Target="../media/image60.jpeg"/><Relationship Id="rId27" Type="http://schemas.openxmlformats.org/officeDocument/2006/relationships/image" Target="../media/image65.jpeg"/><Relationship Id="rId30"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8.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13" Type="http://schemas.openxmlformats.org/officeDocument/2006/relationships/image" Target="../media/image82.jpeg"/><Relationship Id="rId18" Type="http://schemas.openxmlformats.org/officeDocument/2006/relationships/image" Target="../media/image87.png"/><Relationship Id="rId26" Type="http://schemas.openxmlformats.org/officeDocument/2006/relationships/image" Target="../media/image95.jpeg"/><Relationship Id="rId39" Type="http://schemas.openxmlformats.org/officeDocument/2006/relationships/image" Target="../media/image108.png"/><Relationship Id="rId21" Type="http://schemas.openxmlformats.org/officeDocument/2006/relationships/image" Target="../media/image90.png"/><Relationship Id="rId34" Type="http://schemas.openxmlformats.org/officeDocument/2006/relationships/image" Target="../media/image103.png"/><Relationship Id="rId42" Type="http://schemas.openxmlformats.org/officeDocument/2006/relationships/image" Target="../media/image111.png"/><Relationship Id="rId47" Type="http://schemas.openxmlformats.org/officeDocument/2006/relationships/image" Target="../media/image116.png"/><Relationship Id="rId50" Type="http://schemas.openxmlformats.org/officeDocument/2006/relationships/image" Target="../media/image119.png"/><Relationship Id="rId55" Type="http://schemas.openxmlformats.org/officeDocument/2006/relationships/image" Target="../media/image124.jpeg"/><Relationship Id="rId7" Type="http://schemas.openxmlformats.org/officeDocument/2006/relationships/image" Target="../media/image77.png"/><Relationship Id="rId2" Type="http://schemas.openxmlformats.org/officeDocument/2006/relationships/image" Target="../media/image72.png"/><Relationship Id="rId16" Type="http://schemas.openxmlformats.org/officeDocument/2006/relationships/image" Target="../media/image85.png"/><Relationship Id="rId29" Type="http://schemas.openxmlformats.org/officeDocument/2006/relationships/image" Target="../media/image98.png"/><Relationship Id="rId11" Type="http://schemas.openxmlformats.org/officeDocument/2006/relationships/image" Target="../media/image81.png"/><Relationship Id="rId24" Type="http://schemas.openxmlformats.org/officeDocument/2006/relationships/image" Target="../media/image93.png"/><Relationship Id="rId32" Type="http://schemas.openxmlformats.org/officeDocument/2006/relationships/image" Target="../media/image101.png"/><Relationship Id="rId37" Type="http://schemas.openxmlformats.org/officeDocument/2006/relationships/image" Target="../media/image106.png"/><Relationship Id="rId40" Type="http://schemas.openxmlformats.org/officeDocument/2006/relationships/image" Target="../media/image109.png"/><Relationship Id="rId45" Type="http://schemas.openxmlformats.org/officeDocument/2006/relationships/image" Target="../media/image114.jpeg"/><Relationship Id="rId53" Type="http://schemas.openxmlformats.org/officeDocument/2006/relationships/image" Target="../media/image122.png"/><Relationship Id="rId5" Type="http://schemas.openxmlformats.org/officeDocument/2006/relationships/image" Target="../media/image75.png"/><Relationship Id="rId10" Type="http://schemas.openxmlformats.org/officeDocument/2006/relationships/image" Target="../media/image80.png"/><Relationship Id="rId19" Type="http://schemas.openxmlformats.org/officeDocument/2006/relationships/image" Target="../media/image88.png"/><Relationship Id="rId31" Type="http://schemas.openxmlformats.org/officeDocument/2006/relationships/image" Target="../media/image100.png"/><Relationship Id="rId44" Type="http://schemas.openxmlformats.org/officeDocument/2006/relationships/image" Target="../media/image113.png"/><Relationship Id="rId52" Type="http://schemas.openxmlformats.org/officeDocument/2006/relationships/image" Target="../media/image121.png"/><Relationship Id="rId4" Type="http://schemas.openxmlformats.org/officeDocument/2006/relationships/image" Target="../media/image74.jpe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 Id="rId35" Type="http://schemas.openxmlformats.org/officeDocument/2006/relationships/image" Target="../media/image104.png"/><Relationship Id="rId43" Type="http://schemas.openxmlformats.org/officeDocument/2006/relationships/image" Target="../media/image112.png"/><Relationship Id="rId48" Type="http://schemas.openxmlformats.org/officeDocument/2006/relationships/image" Target="../media/image117.png"/><Relationship Id="rId56" Type="http://schemas.openxmlformats.org/officeDocument/2006/relationships/hyperlink" Target="http://creator.iqads.ro/grandspoof2013/inscrieri" TargetMode="External"/><Relationship Id="rId8" Type="http://schemas.openxmlformats.org/officeDocument/2006/relationships/image" Target="../media/image78.png"/><Relationship Id="rId51" Type="http://schemas.openxmlformats.org/officeDocument/2006/relationships/image" Target="../media/image120.png"/><Relationship Id="rId3" Type="http://schemas.openxmlformats.org/officeDocument/2006/relationships/image" Target="../media/image73.png"/><Relationship Id="rId12" Type="http://schemas.openxmlformats.org/officeDocument/2006/relationships/image" Target="../media/image68.pn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102.png"/><Relationship Id="rId38" Type="http://schemas.openxmlformats.org/officeDocument/2006/relationships/image" Target="../media/image107.png"/><Relationship Id="rId46" Type="http://schemas.openxmlformats.org/officeDocument/2006/relationships/image" Target="../media/image115.jpeg"/><Relationship Id="rId20" Type="http://schemas.openxmlformats.org/officeDocument/2006/relationships/image" Target="../media/image89.png"/><Relationship Id="rId41" Type="http://schemas.openxmlformats.org/officeDocument/2006/relationships/image" Target="../media/image110.png"/><Relationship Id="rId54" Type="http://schemas.openxmlformats.org/officeDocument/2006/relationships/image" Target="../media/image123.png"/><Relationship Id="rId1" Type="http://schemas.openxmlformats.org/officeDocument/2006/relationships/slideLayout" Target="../slideLayouts/slideLayout58.xml"/><Relationship Id="rId6" Type="http://schemas.openxmlformats.org/officeDocument/2006/relationships/image" Target="../media/image76.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36" Type="http://schemas.openxmlformats.org/officeDocument/2006/relationships/image" Target="../media/image105.png"/><Relationship Id="rId49" Type="http://schemas.openxmlformats.org/officeDocument/2006/relationships/image" Target="../media/image1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58.xml"/><Relationship Id="rId5" Type="http://schemas.openxmlformats.org/officeDocument/2006/relationships/image" Target="../media/image128.jpeg"/><Relationship Id="rId4" Type="http://schemas.openxmlformats.org/officeDocument/2006/relationships/image" Target="../media/image127.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2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hyperlink" Target="http://www.iqads.ro/podcast_698" TargetMode="External"/><Relationship Id="rId5" Type="http://schemas.openxmlformats.org/officeDocument/2006/relationships/hyperlink" Target="http://creator.iqads.ro/Desperados/inscrieri" TargetMode="External"/><Relationship Id="rId4" Type="http://schemas.openxmlformats.org/officeDocument/2006/relationships/hyperlink" Target="http://creator.iqads.ro/grandspoof2012/inscrier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hyperlink" Target="http://www.iqads.ro/podcast_644" TargetMode="External"/><Relationship Id="rId5" Type="http://schemas.openxmlformats.org/officeDocument/2006/relationships/hyperlink" Target="http://creator.iqads.ro/Desperados/inscrieri" TargetMode="External"/><Relationship Id="rId4" Type="http://schemas.openxmlformats.org/officeDocument/2006/relationships/hyperlink" Target="http://creator.iqads.ro/AxeExcite/inscrier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hyperlink" Target="http://www.iqads.ro/podcast_656" TargetMode="External"/><Relationship Id="rId5" Type="http://schemas.openxmlformats.org/officeDocument/2006/relationships/hyperlink" Target="http://creator.iqads.ro/Desperados/inscrieri" TargetMode="External"/><Relationship Id="rId4" Type="http://schemas.openxmlformats.org/officeDocument/2006/relationships/hyperlink" Target="http://creator.iqads.ro/WildComics/inscrier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hyperlink" Target="http://www.iqads.ro/podcast_641" TargetMode="External"/><Relationship Id="rId5" Type="http://schemas.openxmlformats.org/officeDocument/2006/relationships/hyperlink" Target="http://creator.iqads.ro/Desperados/inscrieri" TargetMode="External"/><Relationship Id="rId4" Type="http://schemas.openxmlformats.org/officeDocument/2006/relationships/hyperlink" Target="http://creator.iqads.ro/epicfilmfest/inscrier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3.xml.rels><?xml version="1.0" encoding="UTF-8" standalone="yes"?>
<Relationships xmlns="http://schemas.openxmlformats.org/package/2006/relationships"><Relationship Id="rId3" Type="http://schemas.openxmlformats.org/officeDocument/2006/relationships/hyperlink" Target="http://creator.iqads.ro/PUMAT7/inscrieri"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www.youtube.com/watch?v=vSufuUu_eus&amp;feature=youtu.be" TargetMode="External"/><Relationship Id="rId5" Type="http://schemas.openxmlformats.org/officeDocument/2006/relationships/hyperlink" Target="https://www.puma.com/social/news/puma-t7-etno-shake-by-lana" TargetMode="External"/><Relationship Id="rId4" Type="http://schemas.openxmlformats.org/officeDocument/2006/relationships/hyperlink" Target="http://creator.iqads.ro/PUMAT7/creatie/1485/ro2.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reator.iqads.ro/PUMAT7/" TargetMode="External"/><Relationship Id="rId7" Type="http://schemas.openxmlformats.org/officeDocument/2006/relationships/image" Target="../media/image152.jpeg"/><Relationship Id="rId2" Type="http://schemas.openxmlformats.org/officeDocument/2006/relationships/image" Target="../media/image150.jpeg"/><Relationship Id="rId1" Type="http://schemas.openxmlformats.org/officeDocument/2006/relationships/slideLayout" Target="../slideLayouts/slideLayout41.xml"/><Relationship Id="rId6" Type="http://schemas.openxmlformats.org/officeDocument/2006/relationships/image" Target="../media/image151.jpeg"/><Relationship Id="rId5" Type="http://schemas.openxmlformats.org/officeDocument/2006/relationships/image" Target="../media/image68.png"/><Relationship Id="rId4" Type="http://schemas.openxmlformats.org/officeDocument/2006/relationships/hyperlink" Target="http://creator.iqads.ro/PUMAT7/inscrieri"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s://www.puma.com/social/news/puma-t7-etno-shake-by-lana" TargetMode="External"/><Relationship Id="rId7" Type="http://schemas.openxmlformats.org/officeDocument/2006/relationships/image" Target="../media/image155.png"/><Relationship Id="rId2" Type="http://schemas.openxmlformats.org/officeDocument/2006/relationships/hyperlink" Target="http://www.hypestreet.ro/interviu-lana-fashion-designer/2011/05/19/" TargetMode="External"/><Relationship Id="rId1" Type="http://schemas.openxmlformats.org/officeDocument/2006/relationships/slideLayout" Target="../slideLayouts/slideLayout36.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hyperlink" Target="http://www.youtube.com/watch?v=vSufuUu_eus&amp;feature=youtu.be" TargetMode="External"/><Relationship Id="rId9" Type="http://schemas.openxmlformats.org/officeDocument/2006/relationships/image" Target="../media/image157.jpeg"/></Relationships>
</file>

<file path=ppt/slides/_rels/slide3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www.skizzoskillz.ro/" TargetMode="External"/><Relationship Id="rId7" Type="http://schemas.openxmlformats.org/officeDocument/2006/relationships/image" Target="../media/image161.png"/><Relationship Id="rId2" Type="http://schemas.openxmlformats.org/officeDocument/2006/relationships/hyperlink" Target="http://www.corvincristian.com/en/" TargetMode="External"/><Relationship Id="rId1" Type="http://schemas.openxmlformats.org/officeDocument/2006/relationships/slideLayout" Target="../slideLayouts/slideLayout3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hyperlink" Target="http://www.cinemagia.ro/actori/paul-negoescu-29627/"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2.jpe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1.png"/><Relationship Id="rId2" Type="http://schemas.openxmlformats.org/officeDocument/2006/relationships/image" Target="../media/image163.png"/><Relationship Id="rId1" Type="http://schemas.openxmlformats.org/officeDocument/2006/relationships/slideLayout" Target="../slideLayouts/slideLayout41.xml"/><Relationship Id="rId6" Type="http://schemas.openxmlformats.org/officeDocument/2006/relationships/image" Target="../media/image167.png"/><Relationship Id="rId11" Type="http://schemas.openxmlformats.org/officeDocument/2006/relationships/image" Target="../media/image68.png"/><Relationship Id="rId5" Type="http://schemas.openxmlformats.org/officeDocument/2006/relationships/image" Target="../media/image166.png"/><Relationship Id="rId10" Type="http://schemas.openxmlformats.org/officeDocument/2006/relationships/hyperlink" Target="http://www.thecreator.ro/theloginpage/" TargetMode="External"/><Relationship Id="rId4" Type="http://schemas.openxmlformats.org/officeDocument/2006/relationships/image" Target="../media/image165.png"/><Relationship Id="rId9" Type="http://schemas.openxmlformats.org/officeDocument/2006/relationships/image" Target="../media/image170.png"/></Relationships>
</file>

<file path=ppt/slides/_rels/slide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6.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35.xml.rels><?xml version="1.0" encoding="UTF-8" standalone="yes"?>
<Relationships xmlns="http://schemas.openxmlformats.org/package/2006/relationships"><Relationship Id="rId8" Type="http://schemas.openxmlformats.org/officeDocument/2006/relationships/hyperlink" Target="http://creator.iqads.ro/NescafeDolceGusto/inscrieri" TargetMode="External"/><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41.xml"/><Relationship Id="rId6" Type="http://schemas.openxmlformats.org/officeDocument/2006/relationships/image" Target="../media/image182.jpeg"/><Relationship Id="rId11" Type="http://schemas.openxmlformats.org/officeDocument/2006/relationships/image" Target="../media/image184.png"/><Relationship Id="rId5" Type="http://schemas.openxmlformats.org/officeDocument/2006/relationships/image" Target="../media/image181.jpeg"/><Relationship Id="rId10" Type="http://schemas.openxmlformats.org/officeDocument/2006/relationships/image" Target="../media/image68.png"/><Relationship Id="rId4" Type="http://schemas.openxmlformats.org/officeDocument/2006/relationships/image" Target="../media/image180.jpeg"/><Relationship Id="rId9" Type="http://schemas.openxmlformats.org/officeDocument/2006/relationships/hyperlink" Target="http://www.iqads.ro/podcast_26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6.xml"/><Relationship Id="rId5" Type="http://schemas.openxmlformats.org/officeDocument/2006/relationships/image" Target="../media/image188.jpeg"/><Relationship Id="rId4" Type="http://schemas.openxmlformats.org/officeDocument/2006/relationships/image" Target="../media/image187.png"/></Relationships>
</file>

<file path=ppt/slides/_rels/slide37.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9.jpeg"/><Relationship Id="rId7" Type="http://schemas.openxmlformats.org/officeDocument/2006/relationships/hyperlink" Target="http://www.iqads.ro/podcast_428"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creator.iqads.ro/Bergenbier/inscrieri" TargetMode="External"/><Relationship Id="rId5" Type="http://schemas.openxmlformats.org/officeDocument/2006/relationships/image" Target="../media/image68.png"/><Relationship Id="rId4" Type="http://schemas.openxmlformats.org/officeDocument/2006/relationships/image" Target="../media/image190.jpeg"/></Relationships>
</file>

<file path=ppt/slides/_rels/slide3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jpeg"/><Relationship Id="rId7" Type="http://schemas.openxmlformats.org/officeDocument/2006/relationships/image" Target="../media/image197.pn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99.jpeg"/><Relationship Id="rId7" Type="http://schemas.openxmlformats.org/officeDocument/2006/relationships/image" Target="../media/image20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iqads.ro/podcast_419" TargetMode="External"/><Relationship Id="rId5" Type="http://schemas.openxmlformats.org/officeDocument/2006/relationships/hyperlink" Target="http://creator.iqads.ro/DoveMen/inscrieri" TargetMode="Externa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hyperlink" Target="http://www.thecreator.ro/"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www.thecreator.ro/Bran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04.jpe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hyperlink" Target="http://www.iqads.ro/podcast_387" TargetMode="External"/><Relationship Id="rId4" Type="http://schemas.openxmlformats.org/officeDocument/2006/relationships/hyperlink" Target="http://creator.iqads.ro/TatuajeleDesperados/inscrier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09.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hyperlink" Target="http://www.iqads.ro/podcast_387" TargetMode="External"/><Relationship Id="rId4" Type="http://schemas.openxmlformats.org/officeDocument/2006/relationships/hyperlink" Target="http://creator.iqads.ro/Desperados/inscrieri"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13.pn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hyperlink" Target="http://creator.iqads.ro/avon/inscrieri" TargetMode="External"/><Relationship Id="rId5" Type="http://schemas.openxmlformats.org/officeDocument/2006/relationships/hyperlink" Target="http://www.thecreator.ro/avon/inscrieri" TargetMode="External"/><Relationship Id="rId4" Type="http://schemas.openxmlformats.org/officeDocument/2006/relationships/hyperlink" Target="http://creator.iqads.ro/av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iqads.ro/mediacontinut/prezentari/PUMA_T7_Creative_Competition-The_Creator_Follow-up_EN.pdf" TargetMode="External"/><Relationship Id="rId2" Type="http://schemas.openxmlformats.org/officeDocument/2006/relationships/hyperlink" Target="http://www.iqads.ro/mediacontinut/prezentari/PUMA_T7_Creative_Competition-The_Creator_Follow-up_RO.pdf" TargetMode="External"/><Relationship Id="rId1" Type="http://schemas.openxmlformats.org/officeDocument/2006/relationships/slideLayout" Target="../slideLayouts/slideLayout70.xml"/><Relationship Id="rId4" Type="http://schemas.openxmlformats.org/officeDocument/2006/relationships/image" Target="../media/image216.png"/></Relationships>
</file>

<file path=ppt/slides/_rels/slide48.xml.rels><?xml version="1.0" encoding="UTF-8" standalone="yes"?>
<Relationships xmlns="http://schemas.openxmlformats.org/package/2006/relationships"><Relationship Id="rId8" Type="http://schemas.openxmlformats.org/officeDocument/2006/relationships/hyperlink" Target="http://www.iqads.ro/calendar/puma_t7_the_creative_factory_inscrieri.html" TargetMode="External"/><Relationship Id="rId3" Type="http://schemas.openxmlformats.org/officeDocument/2006/relationships/hyperlink" Target="http://www.iqads.ro/ad_21978/" TargetMode="External"/><Relationship Id="rId7" Type="http://schemas.openxmlformats.org/officeDocument/2006/relationships/hyperlink" Target="http://www.iqads.ro/demo/puma_t7_branding_1_inscrieri.html" TargetMode="External"/><Relationship Id="rId2" Type="http://schemas.openxmlformats.org/officeDocument/2006/relationships/hyperlink" Target="http://creator.iqads.ro/PUMAT7" TargetMode="External"/><Relationship Id="rId1" Type="http://schemas.openxmlformats.org/officeDocument/2006/relationships/slideLayout" Target="../slideLayouts/slideLayout70.xml"/><Relationship Id="rId6" Type="http://schemas.openxmlformats.org/officeDocument/2006/relationships/hyperlink" Target="http://www.iqads.ro/newsletters/view/86" TargetMode="External"/><Relationship Id="rId5" Type="http://schemas.openxmlformats.org/officeDocument/2006/relationships/hyperlink" Target="http://www.iqads.ro/newsletters/view/84" TargetMode="External"/><Relationship Id="rId4" Type="http://schemas.openxmlformats.org/officeDocument/2006/relationships/hyperlink" Target="http://www.iqads.ro/newsletters/view/77"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plus.google.com/113348919785355708407/posts?hl=ro" TargetMode="External"/><Relationship Id="rId3" Type="http://schemas.openxmlformats.org/officeDocument/2006/relationships/hyperlink" Target="https://www.facebook.com/IQads.ro" TargetMode="External"/><Relationship Id="rId7" Type="http://schemas.openxmlformats.org/officeDocument/2006/relationships/hyperlink" Target="https://plus.google.com/105476144703939089361/posts?hl=ro" TargetMode="External"/><Relationship Id="rId2" Type="http://schemas.openxmlformats.org/officeDocument/2006/relationships/hyperlink" Target="https://www.facebook.com/IQads" TargetMode="External"/><Relationship Id="rId1" Type="http://schemas.openxmlformats.org/officeDocument/2006/relationships/slideLayout" Target="../slideLayouts/slideLayout70.xml"/><Relationship Id="rId6" Type="http://schemas.openxmlformats.org/officeDocument/2006/relationships/hyperlink" Target="https://www.facebook.com/Competitiile.TheCreator" TargetMode="External"/><Relationship Id="rId11" Type="http://schemas.openxmlformats.org/officeDocument/2006/relationships/hyperlink" Target="https://www.facebook.com/events/217205705014037/" TargetMode="External"/><Relationship Id="rId5" Type="http://schemas.openxmlformats.org/officeDocument/2006/relationships/hyperlink" Target="https://twitter.com/iqadsnews" TargetMode="External"/><Relationship Id="rId10" Type="http://schemas.openxmlformats.org/officeDocument/2006/relationships/hyperlink" Target="https://www.facebook.com/media/set/?set=a.239033266159413.58500.105155819547159&amp;type=1" TargetMode="External"/><Relationship Id="rId4" Type="http://schemas.openxmlformats.org/officeDocument/2006/relationships/hyperlink" Target="https://twitter.com/iqads" TargetMode="External"/><Relationship Id="rId9" Type="http://schemas.openxmlformats.org/officeDocument/2006/relationships/hyperlink" Target="https://www.facebook.com/media/set/?set=a.224338537628886.55506.105155819547159&amp;type=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3" Type="http://schemas.openxmlformats.org/officeDocument/2006/relationships/hyperlink" Target="http://www.iqads.ro/a_16658/" TargetMode="External"/><Relationship Id="rId2" Type="http://schemas.openxmlformats.org/officeDocument/2006/relationships/hyperlink" Target="http://www.iqads.ro/a_16577/" TargetMode="External"/><Relationship Id="rId1" Type="http://schemas.openxmlformats.org/officeDocument/2006/relationships/slideLayout" Target="../slideLayouts/slideLayout70.xml"/><Relationship Id="rId6" Type="http://schemas.openxmlformats.org/officeDocument/2006/relationships/hyperlink" Target="http://www.iqads.ro/a_20048/" TargetMode="External"/><Relationship Id="rId5" Type="http://schemas.openxmlformats.org/officeDocument/2006/relationships/hyperlink" Target="http://www.iqads.ro/a_16714/" TargetMode="External"/><Relationship Id="rId4" Type="http://schemas.openxmlformats.org/officeDocument/2006/relationships/hyperlink" Target="http://www.iqads.ro/a_16691/"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www.iqads.ro/calendar/puma_t7_the_creative_factory_votare.html" TargetMode="External"/><Relationship Id="rId3" Type="http://schemas.openxmlformats.org/officeDocument/2006/relationships/hyperlink" Target="http://www.iqads.ro/ad_21981" TargetMode="External"/><Relationship Id="rId7" Type="http://schemas.openxmlformats.org/officeDocument/2006/relationships/hyperlink" Target="http://www.iqads.ro/demo/puma_t7_branding_2_vot.html" TargetMode="External"/><Relationship Id="rId2" Type="http://schemas.openxmlformats.org/officeDocument/2006/relationships/hyperlink" Target="http://creator.iqads.ro/PUMAT7" TargetMode="External"/><Relationship Id="rId1" Type="http://schemas.openxmlformats.org/officeDocument/2006/relationships/slideLayout" Target="../slideLayouts/slideLayout70.xml"/><Relationship Id="rId6" Type="http://schemas.openxmlformats.org/officeDocument/2006/relationships/hyperlink" Target="http://www.iqads.ro/newsletters/view/88" TargetMode="External"/><Relationship Id="rId5" Type="http://schemas.openxmlformats.org/officeDocument/2006/relationships/hyperlink" Target="http://www.iqads.ro/newsletters/view/91" TargetMode="External"/><Relationship Id="rId4" Type="http://schemas.openxmlformats.org/officeDocument/2006/relationships/hyperlink" Target="http://www.iqads.ro/newsletters/view/87"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plus.google.com/113348919785355708407/posts?hl=ro" TargetMode="External"/><Relationship Id="rId3" Type="http://schemas.openxmlformats.org/officeDocument/2006/relationships/hyperlink" Target="https://www.facebook.com/IQads.ro" TargetMode="External"/><Relationship Id="rId7" Type="http://schemas.openxmlformats.org/officeDocument/2006/relationships/hyperlink" Target="https://plus.google.com/105476144703939089361/posts?hl=ro" TargetMode="External"/><Relationship Id="rId2" Type="http://schemas.openxmlformats.org/officeDocument/2006/relationships/hyperlink" Target="https://www.facebook.com/IQads" TargetMode="External"/><Relationship Id="rId1" Type="http://schemas.openxmlformats.org/officeDocument/2006/relationships/slideLayout" Target="../slideLayouts/slideLayout70.xml"/><Relationship Id="rId6" Type="http://schemas.openxmlformats.org/officeDocument/2006/relationships/hyperlink" Target="https://www.facebook.com/Competitiile.TheCreator" TargetMode="External"/><Relationship Id="rId11" Type="http://schemas.openxmlformats.org/officeDocument/2006/relationships/hyperlink" Target="https://www.facebook.com/events/265778596812714/" TargetMode="External"/><Relationship Id="rId5" Type="http://schemas.openxmlformats.org/officeDocument/2006/relationships/hyperlink" Target="https://twitter.com/iqadsnews" TargetMode="External"/><Relationship Id="rId10" Type="http://schemas.openxmlformats.org/officeDocument/2006/relationships/hyperlink" Target="https://www.facebook.com/media/set/?set=a.239033266159413.58500.105155819547159&amp;type=1" TargetMode="External"/><Relationship Id="rId4" Type="http://schemas.openxmlformats.org/officeDocument/2006/relationships/hyperlink" Target="https://twitter.com/iqads" TargetMode="External"/><Relationship Id="rId9" Type="http://schemas.openxmlformats.org/officeDocument/2006/relationships/hyperlink" Target="https://www.facebook.com/media/set/?set=a.224338537628886.55506.105155819547159&amp;type=3"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iqads.ro/a_16658/" TargetMode="External"/><Relationship Id="rId2" Type="http://schemas.openxmlformats.org/officeDocument/2006/relationships/hyperlink" Target="http://www.iqads.ro/a_20065/" TargetMode="External"/><Relationship Id="rId1" Type="http://schemas.openxmlformats.org/officeDocument/2006/relationships/slideLayout" Target="../slideLayouts/slideLayout70.xml"/><Relationship Id="rId4" Type="http://schemas.openxmlformats.org/officeDocument/2006/relationships/hyperlink" Target="http://www.iqads.ro/a_20049/"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plus.google.com/105476144703939089361/posts?hl=ro" TargetMode="External"/><Relationship Id="rId3" Type="http://schemas.openxmlformats.org/officeDocument/2006/relationships/hyperlink" Target="https://www.facebook.com/IQads" TargetMode="External"/><Relationship Id="rId7" Type="http://schemas.openxmlformats.org/officeDocument/2006/relationships/hyperlink" Target="https://www.facebook.com/Competitiile.TheCreator" TargetMode="External"/><Relationship Id="rId12" Type="http://schemas.openxmlformats.org/officeDocument/2006/relationships/hyperlink" Target="http://www.iqads.ro/a_20188/" TargetMode="External"/><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hyperlink" Target="https://twitter.com/iqadsnews" TargetMode="External"/><Relationship Id="rId11" Type="http://schemas.openxmlformats.org/officeDocument/2006/relationships/hyperlink" Target="http://www.iqads.ro/a_20186/" TargetMode="External"/><Relationship Id="rId5" Type="http://schemas.openxmlformats.org/officeDocument/2006/relationships/hyperlink" Target="https://twitter.com/iqads" TargetMode="External"/><Relationship Id="rId10" Type="http://schemas.openxmlformats.org/officeDocument/2006/relationships/hyperlink" Target="http://www.iqads.ro/a_20169/" TargetMode="External"/><Relationship Id="rId4" Type="http://schemas.openxmlformats.org/officeDocument/2006/relationships/hyperlink" Target="https://www.facebook.com/IQads.ro" TargetMode="External"/><Relationship Id="rId9" Type="http://schemas.openxmlformats.org/officeDocument/2006/relationships/hyperlink" Target="https://plus.google.com/113348919785355708407/posts?hl=ro"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adjob.ro/" TargetMode="External"/><Relationship Id="rId13" Type="http://schemas.openxmlformats.org/officeDocument/2006/relationships/hyperlink" Target="http://www.bffestival.ro/" TargetMode="External"/><Relationship Id="rId18" Type="http://schemas.openxmlformats.org/officeDocument/2006/relationships/hyperlink" Target="http://cupaagentiilor.iqads.ro/gatit/" TargetMode="External"/><Relationship Id="rId3" Type="http://schemas.openxmlformats.org/officeDocument/2006/relationships/hyperlink" Target="http://maps.google.com/maps?f=q&amp;source=s_q&amp;hl=en&amp;geocode=&amp;q=aleea+alexandru,+9,+bucharest+romania&amp;sll=37.0625,-95.677068&amp;sspn=34.861942,86.572266&amp;ie=UTF8&amp;hq=&amp;hnear=Aleea+Alexandru,+Sector+4,+Bucuresti,+Romania&amp;ll=44.456636,26.089826&amp;spn=0.007673,0.021136&amp;z=16&amp;iwloc=A" TargetMode="External"/><Relationship Id="rId21" Type="http://schemas.openxmlformats.org/officeDocument/2006/relationships/hyperlink" Target="http://adplay.ro/" TargetMode="External"/><Relationship Id="rId7" Type="http://schemas.openxmlformats.org/officeDocument/2006/relationships/hyperlink" Target="http://blog.iqads.ro/" TargetMode="External"/><Relationship Id="rId12" Type="http://schemas.openxmlformats.org/officeDocument/2006/relationships/hyperlink" Target="http://research.smark.ro/" TargetMode="External"/><Relationship Id="rId17" Type="http://schemas.openxmlformats.org/officeDocument/2006/relationships/hyperlink" Target="http://cupaagentiilor.ro/" TargetMode="External"/><Relationship Id="rId2" Type="http://schemas.openxmlformats.org/officeDocument/2006/relationships/hyperlink" Target="http://blueidea.ro/" TargetMode="External"/><Relationship Id="rId16" Type="http://schemas.openxmlformats.org/officeDocument/2006/relationships/hyperlink" Target="http://bestads.ro/" TargetMode="External"/><Relationship Id="rId20" Type="http://schemas.openxmlformats.org/officeDocument/2006/relationships/hyperlink" Target="http://iqadskadett.ro/" TargetMode="External"/><Relationship Id="rId1" Type="http://schemas.openxmlformats.org/officeDocument/2006/relationships/slideLayout" Target="../slideLayouts/slideLayout94.xml"/><Relationship Id="rId6" Type="http://schemas.openxmlformats.org/officeDocument/2006/relationships/hyperlink" Target="http://smark.ro/" TargetMode="External"/><Relationship Id="rId11" Type="http://schemas.openxmlformats.org/officeDocument/2006/relationships/hyperlink" Target="http://catalog.iqads.ro/" TargetMode="External"/><Relationship Id="rId5" Type="http://schemas.openxmlformats.org/officeDocument/2006/relationships/hyperlink" Target="http://iqads.ro/" TargetMode="External"/><Relationship Id="rId15" Type="http://schemas.openxmlformats.org/officeDocument/2006/relationships/hyperlink" Target="http://adbreak.ro/" TargetMode="External"/><Relationship Id="rId23" Type="http://schemas.openxmlformats.org/officeDocument/2006/relationships/image" Target="../media/image217.png"/><Relationship Id="rId10" Type="http://schemas.openxmlformats.org/officeDocument/2006/relationships/hyperlink" Target="http://calendar.iqads.ro/" TargetMode="External"/><Relationship Id="rId19" Type="http://schemas.openxmlformats.org/officeDocument/2006/relationships/hyperlink" Target="http://knowhow.smark.ro/" TargetMode="External"/><Relationship Id="rId4" Type="http://schemas.openxmlformats.org/officeDocument/2006/relationships/hyperlink" Target="http://foursquare.com/venue/15272031" TargetMode="External"/><Relationship Id="rId9" Type="http://schemas.openxmlformats.org/officeDocument/2006/relationships/hyperlink" Target="http://www.smark.ro/MkJob" TargetMode="External"/><Relationship Id="rId14" Type="http://schemas.openxmlformats.org/officeDocument/2006/relationships/hyperlink" Target="http://adfel.ro/" TargetMode="External"/><Relationship Id="rId22" Type="http://schemas.openxmlformats.org/officeDocument/2006/relationships/hyperlink" Target="http://thecreator.r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thecreator.ro/brand"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8050" y="0"/>
            <a:ext cx="23717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6" descr="C:\PROIECTE\BUSINESS\BLUE IDEA\Proiecte\The Creator\Nescafe Dolce Gusto Design Competition\JOBS\99.Rezultate\montaj\inscrieri\10\inscriere_055_piccolo_laborator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 y="3375025"/>
            <a:ext cx="29337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C:\PROIECTE\BUSINESS\Blue Idea\Vanzari\Clienti\Ongoing\_Pachete\_Pachete sales\The Creator\large-0XT.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48500" y="547688"/>
            <a:ext cx="2133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PROIECTE\BUSINESS\Blue Idea\Vanzari\Clienti\Ongoing\_Pachete\_Pachete sales\The Creator\large-0X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48500" y="0"/>
            <a:ext cx="2133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21025" y="3446463"/>
            <a:ext cx="2840038" cy="20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61063" y="3417888"/>
            <a:ext cx="322103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7" descr="C:\PROIECTE\BUSINESS\Blue Idea\Vanzari\Clienti\Ongoing\_Pachete\_Pachete sales\The Creator\Top 5 Yahoo\large-0ek.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450" y="0"/>
            <a:ext cx="4718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Rectangle 2"/>
          <p:cNvSpPr>
            <a:spLocks noChangeArrowheads="1"/>
          </p:cNvSpPr>
          <p:nvPr/>
        </p:nvSpPr>
        <p:spPr bwMode="auto">
          <a:xfrm>
            <a:off x="1498600" y="5449888"/>
            <a:ext cx="7632700" cy="1390650"/>
          </a:xfrm>
          <a:prstGeom prst="rect">
            <a:avLst/>
          </a:prstGeom>
          <a:solidFill>
            <a:srgbClr val="88BC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9431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2000" dirty="0">
                <a:solidFill>
                  <a:schemeClr val="tx2"/>
                </a:solidFill>
              </a:rPr>
              <a:t>Competiții de creație pentru</a:t>
            </a:r>
            <a:br>
              <a:rPr lang="ro-RO" sz="2000" dirty="0">
                <a:solidFill>
                  <a:schemeClr val="tx2"/>
                </a:solidFill>
              </a:rPr>
            </a:br>
            <a:r>
              <a:rPr lang="ro-RO" sz="2000" dirty="0">
                <a:solidFill>
                  <a:schemeClr val="tx2"/>
                </a:solidFill>
              </a:rPr>
              <a:t>cea mai importantă comunitate creativă </a:t>
            </a:r>
            <a:br>
              <a:rPr lang="ro-RO" sz="2000" dirty="0">
                <a:solidFill>
                  <a:schemeClr val="tx2"/>
                </a:solidFill>
              </a:rPr>
            </a:br>
            <a:r>
              <a:rPr lang="ro-RO" sz="2000" dirty="0">
                <a:solidFill>
                  <a:schemeClr val="tx2"/>
                </a:solidFill>
              </a:rPr>
              <a:t>din România</a:t>
            </a:r>
            <a:endParaRPr lang="en-US" sz="2000" dirty="0">
              <a:solidFill>
                <a:schemeClr val="tx2"/>
              </a:solidFill>
            </a:endParaRPr>
          </a:p>
        </p:txBody>
      </p:sp>
      <p:pic>
        <p:nvPicPr>
          <p:cNvPr id="74762" name="Picture 2" descr="C:\PROIECTE\BUSINESS\Blue Idea\All-in-One\Logos\_Blue Idea\The Creator\logo_the_creator_500x50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828800" y="5451475"/>
            <a:ext cx="13525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1" descr="C:\PROIECTE\BUSINESS\Blue Idea\All-in-One\Logos\_Blue_Idea\_IQads\IQads_logo.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305800" y="6322294"/>
            <a:ext cx="607554"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TextBox 11"/>
          <p:cNvSpPr txBox="1">
            <a:spLocks noChangeArrowheads="1"/>
          </p:cNvSpPr>
          <p:nvPr/>
        </p:nvSpPr>
        <p:spPr bwMode="auto">
          <a:xfrm>
            <a:off x="7391400" y="6309206"/>
            <a:ext cx="98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sz="1200" dirty="0" smtClean="0">
                <a:latin typeface="+mj-lt"/>
              </a:rPr>
              <a:t>powered by</a:t>
            </a:r>
            <a:endParaRPr lang="en-US" sz="1200" dirty="0">
              <a:latin typeface="+mj-lt"/>
            </a:endParaRPr>
          </a:p>
        </p:txBody>
      </p:sp>
    </p:spTree>
    <p:extLst>
      <p:ext uri="{BB962C8B-B14F-4D97-AF65-F5344CB8AC3E}">
        <p14:creationId xmlns:p14="http://schemas.microsoft.com/office/powerpoint/2010/main" val="3463818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fade">
                                      <p:cBhvr>
                                        <p:cTn id="7" dur="500"/>
                                        <p:tgtEl>
                                          <p:spTgt spid="21513"/>
                                        </p:tgtEl>
                                      </p:cBhvr>
                                    </p:animEffect>
                                  </p:childTnLst>
                                </p:cTn>
                              </p:par>
                              <p:par>
                                <p:cTn id="8" presetID="10" presetClass="entr" presetSubtype="0" fill="hold" nodeType="withEffect">
                                  <p:stCondLst>
                                    <p:cond delay="600"/>
                                  </p:stCondLst>
                                  <p:childTnLst>
                                    <p:set>
                                      <p:cBhvr>
                                        <p:cTn id="9" dur="1" fill="hold">
                                          <p:stCondLst>
                                            <p:cond delay="0"/>
                                          </p:stCondLst>
                                        </p:cTn>
                                        <p:tgtEl>
                                          <p:spTgt spid="21514"/>
                                        </p:tgtEl>
                                        <p:attrNameLst>
                                          <p:attrName>style.visibility</p:attrName>
                                        </p:attrNameLst>
                                      </p:cBhvr>
                                      <p:to>
                                        <p:strVal val="visible"/>
                                      </p:to>
                                    </p:set>
                                    <p:animEffect transition="in" filter="fade">
                                      <p:cBhvr>
                                        <p:cTn id="10" dur="500"/>
                                        <p:tgtEl>
                                          <p:spTgt spid="21514"/>
                                        </p:tgtEl>
                                      </p:cBhvr>
                                    </p:animEffect>
                                  </p:childTnLst>
                                </p:cTn>
                              </p:par>
                              <p:par>
                                <p:cTn id="11" presetID="10" presetClass="entr" presetSubtype="0" fill="hold" nodeType="withEffect">
                                  <p:stCondLst>
                                    <p:cond delay="800"/>
                                  </p:stCondLst>
                                  <p:childTnLst>
                                    <p:set>
                                      <p:cBhvr>
                                        <p:cTn id="12" dur="1" fill="hold">
                                          <p:stCondLst>
                                            <p:cond delay="0"/>
                                          </p:stCondLst>
                                        </p:cTn>
                                        <p:tgtEl>
                                          <p:spTgt spid="21511"/>
                                        </p:tgtEl>
                                        <p:attrNameLst>
                                          <p:attrName>style.visibility</p:attrName>
                                        </p:attrNameLst>
                                      </p:cBhvr>
                                      <p:to>
                                        <p:strVal val="visible"/>
                                      </p:to>
                                    </p:set>
                                    <p:animEffect transition="in" filter="fade">
                                      <p:cBhvr>
                                        <p:cTn id="13" dur="500"/>
                                        <p:tgtEl>
                                          <p:spTgt spid="21511"/>
                                        </p:tgtEl>
                                      </p:cBhvr>
                                    </p:animEffect>
                                  </p:childTnLst>
                                </p:cTn>
                              </p:par>
                              <p:par>
                                <p:cTn id="14" presetID="10" presetClass="entr" presetSubtype="0" fill="hold" nodeType="withEffect">
                                  <p:stCondLst>
                                    <p:cond delay="1000"/>
                                  </p:stCondLst>
                                  <p:childTnLst>
                                    <p:set>
                                      <p:cBhvr>
                                        <p:cTn id="15" dur="1" fill="hold">
                                          <p:stCondLst>
                                            <p:cond delay="0"/>
                                          </p:stCondLst>
                                        </p:cTn>
                                        <p:tgtEl>
                                          <p:spTgt spid="21510"/>
                                        </p:tgtEl>
                                        <p:attrNameLst>
                                          <p:attrName>style.visibility</p:attrName>
                                        </p:attrNameLst>
                                      </p:cBhvr>
                                      <p:to>
                                        <p:strVal val="visible"/>
                                      </p:to>
                                    </p:set>
                                    <p:animEffect transition="in" filter="fade">
                                      <p:cBhvr>
                                        <p:cTn id="16" dur="500"/>
                                        <p:tgtEl>
                                          <p:spTgt spid="21510"/>
                                        </p:tgtEl>
                                      </p:cBhvr>
                                    </p:animEffect>
                                  </p:childTnLst>
                                </p:cTn>
                              </p:par>
                              <p:par>
                                <p:cTn id="17" presetID="10" presetClass="entr" presetSubtype="0" fill="hold" nodeType="withEffect">
                                  <p:stCondLst>
                                    <p:cond delay="1200"/>
                                  </p:stCondLst>
                                  <p:childTnLst>
                                    <p:set>
                                      <p:cBhvr>
                                        <p:cTn id="18" dur="1" fill="hold">
                                          <p:stCondLst>
                                            <p:cond delay="0"/>
                                          </p:stCondLst>
                                        </p:cTn>
                                        <p:tgtEl>
                                          <p:spTgt spid="21509"/>
                                        </p:tgtEl>
                                        <p:attrNameLst>
                                          <p:attrName>style.visibility</p:attrName>
                                        </p:attrNameLst>
                                      </p:cBhvr>
                                      <p:to>
                                        <p:strVal val="visible"/>
                                      </p:to>
                                    </p:set>
                                    <p:animEffect transition="in" filter="fade">
                                      <p:cBhvr>
                                        <p:cTn id="19" dur="500"/>
                                        <p:tgtEl>
                                          <p:spTgt spid="21509"/>
                                        </p:tgtEl>
                                      </p:cBhvr>
                                    </p:animEffect>
                                  </p:childTnLst>
                                </p:cTn>
                              </p:par>
                              <p:par>
                                <p:cTn id="20" presetID="10" presetClass="entr" presetSubtype="0" fill="hold" nodeType="withEffect">
                                  <p:stCondLst>
                                    <p:cond delay="1400"/>
                                  </p:stCondLst>
                                  <p:childTnLst>
                                    <p:set>
                                      <p:cBhvr>
                                        <p:cTn id="21" dur="1" fill="hold">
                                          <p:stCondLst>
                                            <p:cond delay="0"/>
                                          </p:stCondLst>
                                        </p:cTn>
                                        <p:tgtEl>
                                          <p:spTgt spid="21508"/>
                                        </p:tgtEl>
                                        <p:attrNameLst>
                                          <p:attrName>style.visibility</p:attrName>
                                        </p:attrNameLst>
                                      </p:cBhvr>
                                      <p:to>
                                        <p:strVal val="visible"/>
                                      </p:to>
                                    </p:set>
                                    <p:animEffect transition="in" filter="fade">
                                      <p:cBhvr>
                                        <p:cTn id="22" dur="500"/>
                                        <p:tgtEl>
                                          <p:spTgt spid="21508"/>
                                        </p:tgtEl>
                                      </p:cBhvr>
                                    </p:animEffect>
                                  </p:childTnLst>
                                </p:cTn>
                              </p:par>
                              <p:par>
                                <p:cTn id="23" presetID="10" presetClass="entr" presetSubtype="0" fill="hold" nodeType="withEffect">
                                  <p:stCondLst>
                                    <p:cond delay="1600"/>
                                  </p:stCondLst>
                                  <p:childTnLst>
                                    <p:set>
                                      <p:cBhvr>
                                        <p:cTn id="24" dur="1" fill="hold">
                                          <p:stCondLst>
                                            <p:cond delay="0"/>
                                          </p:stCondLst>
                                        </p:cTn>
                                        <p:tgtEl>
                                          <p:spTgt spid="21512"/>
                                        </p:tgtEl>
                                        <p:attrNameLst>
                                          <p:attrName>style.visibility</p:attrName>
                                        </p:attrNameLst>
                                      </p:cBhvr>
                                      <p:to>
                                        <p:strVal val="visible"/>
                                      </p:to>
                                    </p:set>
                                    <p:animEffect transition="in" filter="fade">
                                      <p:cBhvr>
                                        <p:cTn id="25"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aphicFrame>
        <p:nvGraphicFramePr>
          <p:cNvPr id="4" name="Chart 3"/>
          <p:cNvGraphicFramePr/>
          <p:nvPr>
            <p:extLst>
              <p:ext uri="{D42A27DB-BD31-4B8C-83A1-F6EECF244321}">
                <p14:modId xmlns:p14="http://schemas.microsoft.com/office/powerpoint/2010/main" val="1447585086"/>
              </p:ext>
            </p:extLst>
          </p:nvPr>
        </p:nvGraphicFramePr>
        <p:xfrm>
          <a:off x="990600" y="762000"/>
          <a:ext cx="7344816"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989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aphicFrame>
        <p:nvGraphicFramePr>
          <p:cNvPr id="4" name="Chart 3"/>
          <p:cNvGraphicFramePr/>
          <p:nvPr>
            <p:extLst>
              <p:ext uri="{D42A27DB-BD31-4B8C-83A1-F6EECF244321}">
                <p14:modId xmlns:p14="http://schemas.microsoft.com/office/powerpoint/2010/main" val="1429335403"/>
              </p:ext>
            </p:extLst>
          </p:nvPr>
        </p:nvGraphicFramePr>
        <p:xfrm>
          <a:off x="381000" y="762000"/>
          <a:ext cx="8352928" cy="54726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259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aphicFrame>
        <p:nvGraphicFramePr>
          <p:cNvPr id="4" name="Chart 3"/>
          <p:cNvGraphicFramePr/>
          <p:nvPr>
            <p:extLst>
              <p:ext uri="{D42A27DB-BD31-4B8C-83A1-F6EECF244321}">
                <p14:modId xmlns:p14="http://schemas.microsoft.com/office/powerpoint/2010/main" val="1640678004"/>
              </p:ext>
            </p:extLst>
          </p:nvPr>
        </p:nvGraphicFramePr>
        <p:xfrm>
          <a:off x="838200" y="685800"/>
          <a:ext cx="7848872"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327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apezoid 26"/>
          <p:cNvSpPr/>
          <p:nvPr/>
        </p:nvSpPr>
        <p:spPr>
          <a:xfrm rot="16200000">
            <a:off x="245269" y="2331244"/>
            <a:ext cx="2720975" cy="3208337"/>
          </a:xfrm>
          <a:prstGeom prst="trapezoid">
            <a:avLst>
              <a:gd name="adj" fmla="val 952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prstClr val="white"/>
              </a:solidFill>
            </a:endParaRPr>
          </a:p>
        </p:txBody>
      </p:sp>
      <p:sp>
        <p:nvSpPr>
          <p:cNvPr id="38" name="Trapezoid 37"/>
          <p:cNvSpPr/>
          <p:nvPr/>
        </p:nvSpPr>
        <p:spPr>
          <a:xfrm rot="16200000">
            <a:off x="3881438" y="966787"/>
            <a:ext cx="4591050" cy="5934075"/>
          </a:xfrm>
          <a:prstGeom prst="trapezoid">
            <a:avLst>
              <a:gd name="adj" fmla="val 2037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prstClr val="white"/>
              </a:solidFill>
            </a:endParaRPr>
          </a:p>
        </p:txBody>
      </p:sp>
      <p:sp>
        <p:nvSpPr>
          <p:cNvPr id="84996" name="Rectangle 4"/>
          <p:cNvSpPr>
            <a:spLocks noChangeArrowheads="1"/>
          </p:cNvSpPr>
          <p:nvPr/>
        </p:nvSpPr>
        <p:spPr bwMode="auto">
          <a:xfrm>
            <a:off x="4516438" y="1800225"/>
            <a:ext cx="46101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ro-RO" sz="2400" b="1">
              <a:solidFill>
                <a:srgbClr val="000000"/>
              </a:solidFill>
              <a:latin typeface="Trebuchet MS" panose="020B0603020202020204" pitchFamily="34" charset="0"/>
            </a:endParaRPr>
          </a:p>
          <a:p>
            <a:pPr algn="ctr">
              <a:spcBef>
                <a:spcPct val="0"/>
              </a:spcBef>
              <a:buFontTx/>
              <a:buNone/>
            </a:pPr>
            <a:endParaRPr lang="ro-RO" b="1">
              <a:solidFill>
                <a:srgbClr val="000000"/>
              </a:solidFill>
              <a:latin typeface="Trebuchet MS" panose="020B0603020202020204" pitchFamily="34" charset="0"/>
            </a:endParaRPr>
          </a:p>
          <a:p>
            <a:pPr algn="ctr">
              <a:spcBef>
                <a:spcPct val="0"/>
              </a:spcBef>
              <a:buFontTx/>
              <a:buNone/>
            </a:pPr>
            <a:endParaRPr lang="en-US" b="1">
              <a:solidFill>
                <a:srgbClr val="000000"/>
              </a:solidFill>
              <a:latin typeface="Trebuchet MS" panose="020B0603020202020204" pitchFamily="34" charset="0"/>
            </a:endParaRPr>
          </a:p>
          <a:p>
            <a:pPr algn="ctr">
              <a:spcBef>
                <a:spcPct val="0"/>
              </a:spcBef>
              <a:buFontTx/>
              <a:buNone/>
            </a:pPr>
            <a:r>
              <a:rPr lang="ro-RO" b="1">
                <a:solidFill>
                  <a:srgbClr val="000000"/>
                </a:solidFill>
                <a:latin typeface="Trebuchet MS" panose="020B0603020202020204" pitchFamily="34" charset="0"/>
              </a:rPr>
              <a:t>Promovarea votului</a:t>
            </a:r>
          </a:p>
          <a:p>
            <a:pPr algn="ctr">
              <a:spcBef>
                <a:spcPct val="0"/>
              </a:spcBef>
              <a:buFontTx/>
              <a:buNone/>
            </a:pPr>
            <a:r>
              <a:rPr lang="ro-RO" sz="1400" b="1">
                <a:solidFill>
                  <a:srgbClr val="404040"/>
                </a:solidFill>
                <a:latin typeface="Trebuchet MS" panose="020B0603020202020204" pitchFamily="34" charset="0"/>
              </a:rPr>
              <a:t>campanie media: </a:t>
            </a:r>
            <a:r>
              <a:rPr lang="ro-RO" sz="1400">
                <a:solidFill>
                  <a:srgbClr val="404040"/>
                </a:solidFill>
                <a:latin typeface="Trebuchet MS" panose="020B0603020202020204" pitchFamily="34" charset="0"/>
              </a:rPr>
              <a:t>bannere: 500k afişări, branding</a:t>
            </a:r>
          </a:p>
          <a:p>
            <a:pPr algn="ctr">
              <a:spcBef>
                <a:spcPct val="0"/>
              </a:spcBef>
              <a:buFontTx/>
              <a:buNone/>
            </a:pPr>
            <a:r>
              <a:rPr lang="ro-RO" sz="1400" b="1">
                <a:solidFill>
                  <a:srgbClr val="404040"/>
                </a:solidFill>
                <a:latin typeface="Trebuchet MS" panose="020B0603020202020204" pitchFamily="34" charset="0"/>
              </a:rPr>
              <a:t>comunitatea IQads:</a:t>
            </a:r>
            <a:r>
              <a:rPr lang="en-US" sz="1400" b="1">
                <a:solidFill>
                  <a:srgbClr val="404040"/>
                </a:solidFill>
                <a:latin typeface="Trebuchet MS" panose="020B0603020202020204" pitchFamily="34" charset="0"/>
              </a:rPr>
              <a:t> </a:t>
            </a:r>
            <a:r>
              <a:rPr lang="en-US" sz="1400">
                <a:solidFill>
                  <a:srgbClr val="404040"/>
                </a:solidFill>
                <a:latin typeface="Trebuchet MS" panose="020B0603020202020204" pitchFamily="34" charset="0"/>
              </a:rPr>
              <a:t>newslettere, 29k membri activi</a:t>
            </a:r>
            <a:endParaRPr lang="ro-RO" sz="1400">
              <a:solidFill>
                <a:srgbClr val="404040"/>
              </a:solidFill>
              <a:latin typeface="Trebuchet MS" panose="020B0603020202020204" pitchFamily="34" charset="0"/>
            </a:endParaRPr>
          </a:p>
          <a:p>
            <a:pPr algn="ctr">
              <a:spcBef>
                <a:spcPct val="0"/>
              </a:spcBef>
              <a:buFontTx/>
              <a:buNone/>
            </a:pPr>
            <a:r>
              <a:rPr lang="ro-RO" sz="1400" b="1">
                <a:solidFill>
                  <a:srgbClr val="404040"/>
                </a:solidFill>
                <a:latin typeface="Trebuchet MS" panose="020B0603020202020204" pitchFamily="34" charset="0"/>
              </a:rPr>
              <a:t>social media</a:t>
            </a:r>
            <a:r>
              <a:rPr lang="en-US" sz="1400" b="1">
                <a:solidFill>
                  <a:srgbClr val="404040"/>
                </a:solidFill>
                <a:latin typeface="Trebuchet MS" panose="020B0603020202020204" pitchFamily="34" charset="0"/>
              </a:rPr>
              <a:t>: </a:t>
            </a:r>
            <a:r>
              <a:rPr lang="en-US" sz="1400">
                <a:solidFill>
                  <a:srgbClr val="404040"/>
                </a:solidFill>
                <a:latin typeface="Trebuchet MS" panose="020B0603020202020204" pitchFamily="34" charset="0"/>
              </a:rPr>
              <a:t>updates, peste 10k fans &amp; friends</a:t>
            </a:r>
            <a:endParaRPr lang="ro-RO" sz="1400">
              <a:solidFill>
                <a:srgbClr val="404040"/>
              </a:solidFill>
              <a:latin typeface="Trebuchet MS" panose="020B0603020202020204" pitchFamily="34" charset="0"/>
            </a:endParaRPr>
          </a:p>
          <a:p>
            <a:pPr algn="ctr">
              <a:spcBef>
                <a:spcPct val="0"/>
              </a:spcBef>
              <a:buFontTx/>
              <a:buNone/>
            </a:pPr>
            <a:r>
              <a:rPr lang="ro-RO" sz="1400" b="1">
                <a:solidFill>
                  <a:srgbClr val="404040"/>
                </a:solidFill>
                <a:latin typeface="Trebuchet MS" panose="020B0603020202020204" pitchFamily="34" charset="0"/>
              </a:rPr>
              <a:t>PR</a:t>
            </a:r>
            <a:r>
              <a:rPr lang="en-US" sz="1400" b="1">
                <a:solidFill>
                  <a:srgbClr val="404040"/>
                </a:solidFill>
                <a:latin typeface="Trebuchet MS" panose="020B0603020202020204" pitchFamily="34" charset="0"/>
              </a:rPr>
              <a:t>, buzz</a:t>
            </a:r>
            <a:endParaRPr lang="ro-RO" sz="1400" b="1">
              <a:solidFill>
                <a:srgbClr val="404040"/>
              </a:solidFill>
              <a:latin typeface="Trebuchet MS" panose="020B0603020202020204" pitchFamily="34" charset="0"/>
            </a:endParaRPr>
          </a:p>
          <a:p>
            <a:pPr algn="ctr">
              <a:spcBef>
                <a:spcPct val="0"/>
              </a:spcBef>
              <a:buFontTx/>
              <a:buNone/>
            </a:pPr>
            <a:r>
              <a:rPr lang="ro-RO" sz="1400" b="1">
                <a:solidFill>
                  <a:srgbClr val="404040"/>
                </a:solidFill>
                <a:latin typeface="Trebuchet MS" panose="020B0603020202020204" pitchFamily="34" charset="0"/>
              </a:rPr>
              <a:t>la final, promovarea câştigătorilor:</a:t>
            </a:r>
            <a:br>
              <a:rPr lang="ro-RO" sz="1400" b="1">
                <a:solidFill>
                  <a:srgbClr val="404040"/>
                </a:solidFill>
                <a:latin typeface="Trebuchet MS" panose="020B0603020202020204" pitchFamily="34" charset="0"/>
              </a:rPr>
            </a:br>
            <a:r>
              <a:rPr lang="ro-RO" sz="1400">
                <a:solidFill>
                  <a:srgbClr val="404040"/>
                </a:solidFill>
                <a:latin typeface="Trebuchet MS" panose="020B0603020202020204" pitchFamily="34" charset="0"/>
              </a:rPr>
              <a:t>conţinut editorial, propagare oficială pe reţele sociale</a:t>
            </a:r>
            <a:endParaRPr lang="en-US" sz="1400">
              <a:solidFill>
                <a:srgbClr val="404040"/>
              </a:solidFill>
              <a:latin typeface="Trebuchet MS" panose="020B0603020202020204" pitchFamily="34" charset="0"/>
            </a:endParaRPr>
          </a:p>
          <a:p>
            <a:pPr algn="ctr">
              <a:spcBef>
                <a:spcPct val="0"/>
              </a:spcBef>
              <a:buFontTx/>
              <a:buNone/>
            </a:pPr>
            <a:endParaRPr lang="en-US" sz="1400" b="1">
              <a:solidFill>
                <a:srgbClr val="808080"/>
              </a:solidFill>
              <a:latin typeface="Trebuchet MS" panose="020B0603020202020204" pitchFamily="34" charset="0"/>
            </a:endParaRPr>
          </a:p>
          <a:p>
            <a:pPr algn="ctr">
              <a:spcBef>
                <a:spcPct val="0"/>
              </a:spcBef>
              <a:buFontTx/>
              <a:buNone/>
            </a:pPr>
            <a:r>
              <a:rPr lang="ro-RO" b="1">
                <a:solidFill>
                  <a:srgbClr val="000000"/>
                </a:solidFill>
                <a:latin typeface="Trebuchet MS" panose="020B0603020202020204" pitchFamily="34" charset="0"/>
              </a:rPr>
              <a:t>Superbu</a:t>
            </a:r>
            <a:r>
              <a:rPr lang="en-US" b="1">
                <a:solidFill>
                  <a:srgbClr val="000000"/>
                </a:solidFill>
                <a:latin typeface="Trebuchet MS" panose="020B0603020202020204" pitchFamily="34" charset="0"/>
              </a:rPr>
              <a:t>zz generat de concuren</a:t>
            </a:r>
            <a:r>
              <a:rPr lang="ro-RO" b="1">
                <a:solidFill>
                  <a:srgbClr val="000000"/>
                </a:solidFill>
                <a:latin typeface="Trebuchet MS" panose="020B0603020202020204" pitchFamily="34" charset="0"/>
              </a:rPr>
              <a:t>ţi</a:t>
            </a:r>
          </a:p>
          <a:p>
            <a:pPr algn="ctr">
              <a:spcBef>
                <a:spcPct val="0"/>
              </a:spcBef>
              <a:buFontTx/>
              <a:buNone/>
            </a:pPr>
            <a:r>
              <a:rPr lang="ro-RO" sz="1400" b="1">
                <a:solidFill>
                  <a:srgbClr val="404040"/>
                </a:solidFill>
                <a:latin typeface="Trebuchet MS" panose="020B0603020202020204" pitchFamily="34" charset="0"/>
              </a:rPr>
              <a:t>Propagarea creaţiilor finaliste de către concurenţi</a:t>
            </a:r>
          </a:p>
          <a:p>
            <a:pPr algn="ctr">
              <a:spcBef>
                <a:spcPct val="0"/>
              </a:spcBef>
              <a:buFontTx/>
              <a:buNone/>
            </a:pPr>
            <a:r>
              <a:rPr lang="en-US" sz="1400" b="1">
                <a:solidFill>
                  <a:srgbClr val="404040"/>
                </a:solidFill>
                <a:latin typeface="Trebuchet MS" panose="020B0603020202020204" pitchFamily="34" charset="0"/>
              </a:rPr>
              <a:t>“</a:t>
            </a:r>
            <a:r>
              <a:rPr lang="ro-RO" sz="1400" b="1">
                <a:solidFill>
                  <a:srgbClr val="404040"/>
                </a:solidFill>
                <a:latin typeface="Trebuchet MS" panose="020B0603020202020204" pitchFamily="34" charset="0"/>
              </a:rPr>
              <a:t>Campanie electorală</a:t>
            </a:r>
            <a:r>
              <a:rPr lang="en-US" sz="1400" b="1">
                <a:solidFill>
                  <a:srgbClr val="404040"/>
                </a:solidFill>
                <a:latin typeface="Trebuchet MS" panose="020B0603020202020204" pitchFamily="34" charset="0"/>
              </a:rPr>
              <a:t>”</a:t>
            </a:r>
            <a:r>
              <a:rPr lang="ro-RO" sz="1400" b="1">
                <a:solidFill>
                  <a:srgbClr val="404040"/>
                </a:solidFill>
                <a:latin typeface="Trebuchet MS" panose="020B0603020202020204" pitchFamily="34" charset="0"/>
              </a:rPr>
              <a:t> pentru fiecare înscriere</a:t>
            </a:r>
          </a:p>
          <a:p>
            <a:pPr algn="ctr">
              <a:spcBef>
                <a:spcPct val="0"/>
              </a:spcBef>
              <a:buFontTx/>
              <a:buNone/>
            </a:pPr>
            <a:endParaRPr lang="ro-RO" sz="1400">
              <a:solidFill>
                <a:srgbClr val="808080"/>
              </a:solidFill>
              <a:latin typeface="Trebuchet MS" panose="020B0603020202020204" pitchFamily="34" charset="0"/>
            </a:endParaRPr>
          </a:p>
          <a:p>
            <a:pPr algn="ctr">
              <a:spcBef>
                <a:spcPct val="0"/>
              </a:spcBef>
              <a:buFontTx/>
              <a:buNone/>
            </a:pPr>
            <a:r>
              <a:rPr lang="ro-RO" sz="2400" b="1">
                <a:solidFill>
                  <a:srgbClr val="000000"/>
                </a:solidFill>
                <a:latin typeface="Trebuchet MS" panose="020B0603020202020204" pitchFamily="34" charset="0"/>
              </a:rPr>
              <a:t>	</a:t>
            </a:r>
          </a:p>
          <a:p>
            <a:pPr algn="ctr">
              <a:spcBef>
                <a:spcPct val="0"/>
              </a:spcBef>
              <a:buFontTx/>
              <a:buNone/>
            </a:pPr>
            <a:endParaRPr lang="en-US" sz="1400" b="1">
              <a:solidFill>
                <a:srgbClr val="808080"/>
              </a:solidFill>
              <a:latin typeface="Trebuchet MS" panose="020B0603020202020204" pitchFamily="34" charset="0"/>
            </a:endParaRPr>
          </a:p>
        </p:txBody>
      </p:sp>
      <p:sp>
        <p:nvSpPr>
          <p:cNvPr id="54277" name="Rectangle 4"/>
          <p:cNvSpPr>
            <a:spLocks noChangeArrowheads="1"/>
          </p:cNvSpPr>
          <p:nvPr/>
        </p:nvSpPr>
        <p:spPr bwMode="auto">
          <a:xfrm>
            <a:off x="9525" y="6229350"/>
            <a:ext cx="9134475" cy="628650"/>
          </a:xfrm>
          <a:prstGeom prst="rect">
            <a:avLst/>
          </a:prstGeom>
          <a:solidFill>
            <a:schemeClr val="bg1">
              <a:lumMod val="85000"/>
            </a:schemeClr>
          </a:solidFill>
          <a:ln>
            <a:noFill/>
          </a:ln>
        </p:spPr>
        <p:txBody>
          <a:bodyPr anchor="ctr"/>
          <a:lstStyle/>
          <a:p>
            <a:pPr algn="ctr">
              <a:defRPr/>
            </a:pPr>
            <a:r>
              <a:rPr lang="en-US" b="1" dirty="0">
                <a:solidFill>
                  <a:srgbClr val="FF0000"/>
                </a:solidFill>
                <a:latin typeface="Trebuchet MS" pitchFamily="34" charset="0"/>
                <a:cs typeface="Arial" charset="0"/>
              </a:rPr>
              <a:t>brand</a:t>
            </a:r>
            <a:r>
              <a:rPr lang="ro-RO" b="1" dirty="0">
                <a:solidFill>
                  <a:srgbClr val="FF0000"/>
                </a:solidFill>
                <a:latin typeface="Trebuchet MS" pitchFamily="34" charset="0"/>
                <a:cs typeface="Arial" charset="0"/>
              </a:rPr>
              <a:t>ed</a:t>
            </a:r>
            <a:r>
              <a:rPr lang="en-US" b="1" dirty="0">
                <a:solidFill>
                  <a:srgbClr val="FF0000"/>
                </a:solidFill>
                <a:latin typeface="Trebuchet MS" pitchFamily="34" charset="0"/>
                <a:cs typeface="Arial" charset="0"/>
              </a:rPr>
              <a:t> </a:t>
            </a:r>
            <a:r>
              <a:rPr lang="ro-RO" b="1" dirty="0">
                <a:solidFill>
                  <a:srgbClr val="FF0000"/>
                </a:solidFill>
                <a:latin typeface="Trebuchet MS" pitchFamily="34" charset="0"/>
                <a:cs typeface="Arial" charset="0"/>
              </a:rPr>
              <a:t>reach pentru campanie </a:t>
            </a:r>
            <a:r>
              <a:rPr lang="en-US" b="1" dirty="0">
                <a:solidFill>
                  <a:srgbClr val="FF0000"/>
                </a:solidFill>
                <a:latin typeface="Trebuchet MS" pitchFamily="34" charset="0"/>
                <a:cs typeface="Arial" charset="0"/>
              </a:rPr>
              <a:t>+ buzz:</a:t>
            </a:r>
            <a:r>
              <a:rPr lang="ro-RO" b="1" dirty="0">
                <a:solidFill>
                  <a:srgbClr val="FF0000"/>
                </a:solidFill>
                <a:latin typeface="Trebuchet MS" pitchFamily="34" charset="0"/>
                <a:cs typeface="Arial" charset="0"/>
              </a:rPr>
              <a:t> </a:t>
            </a:r>
            <a:r>
              <a:rPr lang="en-US" b="1" dirty="0">
                <a:solidFill>
                  <a:srgbClr val="FF0000"/>
                </a:solidFill>
                <a:latin typeface="Trebuchet MS" pitchFamily="34" charset="0"/>
                <a:cs typeface="Arial" charset="0"/>
              </a:rPr>
              <a:t> </a:t>
            </a:r>
            <a:r>
              <a:rPr lang="ro-RO" b="1" dirty="0">
                <a:solidFill>
                  <a:srgbClr val="FF0000"/>
                </a:solidFill>
                <a:latin typeface="Trebuchet MS" pitchFamily="34" charset="0"/>
                <a:cs typeface="Arial" charset="0"/>
              </a:rPr>
              <a:t>peste 5</a:t>
            </a:r>
            <a:r>
              <a:rPr lang="en-US" b="1" dirty="0">
                <a:solidFill>
                  <a:srgbClr val="FF0000"/>
                </a:solidFill>
                <a:latin typeface="Trebuchet MS" pitchFamily="34" charset="0"/>
                <a:cs typeface="Arial" charset="0"/>
              </a:rPr>
              <a:t>0</a:t>
            </a:r>
            <a:r>
              <a:rPr lang="ro-RO" b="1" dirty="0">
                <a:solidFill>
                  <a:srgbClr val="FF0000"/>
                </a:solidFill>
                <a:latin typeface="Trebuchet MS" pitchFamily="34" charset="0"/>
                <a:cs typeface="Arial" charset="0"/>
              </a:rPr>
              <a:t>0.000</a:t>
            </a:r>
            <a:r>
              <a:rPr lang="en-US" b="1" dirty="0">
                <a:solidFill>
                  <a:srgbClr val="FF0000"/>
                </a:solidFill>
                <a:latin typeface="Trebuchet MS" pitchFamily="34" charset="0"/>
                <a:cs typeface="Arial" charset="0"/>
              </a:rPr>
              <a:t> </a:t>
            </a:r>
            <a:r>
              <a:rPr lang="en-US" b="1" dirty="0" err="1">
                <a:solidFill>
                  <a:srgbClr val="FF0000"/>
                </a:solidFill>
                <a:latin typeface="Trebuchet MS" pitchFamily="34" charset="0"/>
                <a:cs typeface="Arial" charset="0"/>
              </a:rPr>
              <a:t>oameni</a:t>
            </a:r>
            <a:endParaRPr lang="ro-RO" b="1" dirty="0">
              <a:solidFill>
                <a:srgbClr val="FF0000"/>
              </a:solidFill>
              <a:latin typeface="Trebuchet MS" pitchFamily="34" charset="0"/>
              <a:cs typeface="Arial" charset="0"/>
            </a:endParaRPr>
          </a:p>
        </p:txBody>
      </p:sp>
      <p:sp>
        <p:nvSpPr>
          <p:cNvPr id="84998" name="Rectangle 4"/>
          <p:cNvSpPr>
            <a:spLocks noChangeArrowheads="1"/>
          </p:cNvSpPr>
          <p:nvPr/>
        </p:nvSpPr>
        <p:spPr bwMode="auto">
          <a:xfrm>
            <a:off x="190500" y="2728913"/>
            <a:ext cx="46101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o-RO" b="1" dirty="0">
                <a:solidFill>
                  <a:srgbClr val="000000"/>
                </a:solidFill>
                <a:latin typeface="Trebuchet MS" panose="020B0603020202020204" pitchFamily="34" charset="0"/>
              </a:rPr>
              <a:t>Promovarea înscrierilor</a:t>
            </a:r>
          </a:p>
          <a:p>
            <a:pPr algn="ctr">
              <a:spcBef>
                <a:spcPct val="0"/>
              </a:spcBef>
              <a:buFontTx/>
              <a:buNone/>
            </a:pPr>
            <a:r>
              <a:rPr lang="ro-RO" sz="1400" b="1" dirty="0">
                <a:solidFill>
                  <a:srgbClr val="404040"/>
                </a:solidFill>
                <a:latin typeface="Trebuchet MS" panose="020B0603020202020204" pitchFamily="34" charset="0"/>
              </a:rPr>
              <a:t>campanie media: </a:t>
            </a:r>
            <a:r>
              <a:rPr lang="ro-RO" sz="1400" dirty="0">
                <a:solidFill>
                  <a:srgbClr val="404040"/>
                </a:solidFill>
                <a:latin typeface="Trebuchet MS" panose="020B0603020202020204" pitchFamily="34" charset="0"/>
              </a:rPr>
              <a:t>bannere: 500k </a:t>
            </a:r>
            <a:r>
              <a:rPr lang="ro-RO" sz="1400" dirty="0" err="1">
                <a:solidFill>
                  <a:srgbClr val="404040"/>
                </a:solidFill>
                <a:latin typeface="Trebuchet MS" panose="020B0603020202020204" pitchFamily="34" charset="0"/>
              </a:rPr>
              <a:t>afişări</a:t>
            </a:r>
            <a:r>
              <a:rPr lang="ro-RO" sz="1400" dirty="0">
                <a:solidFill>
                  <a:srgbClr val="404040"/>
                </a:solidFill>
                <a:latin typeface="Trebuchet MS" panose="020B0603020202020204" pitchFamily="34" charset="0"/>
              </a:rPr>
              <a:t>, </a:t>
            </a:r>
            <a:r>
              <a:rPr lang="ro-RO" sz="1400" dirty="0" err="1">
                <a:solidFill>
                  <a:srgbClr val="404040"/>
                </a:solidFill>
                <a:latin typeface="Trebuchet MS" panose="020B0603020202020204" pitchFamily="34" charset="0"/>
              </a:rPr>
              <a:t>branding</a:t>
            </a:r>
            <a:endParaRPr lang="ro-RO" sz="1400" dirty="0">
              <a:solidFill>
                <a:srgbClr val="404040"/>
              </a:solidFill>
              <a:latin typeface="Trebuchet MS" panose="020B0603020202020204" pitchFamily="34" charset="0"/>
            </a:endParaRPr>
          </a:p>
          <a:p>
            <a:pPr algn="ctr">
              <a:spcBef>
                <a:spcPct val="0"/>
              </a:spcBef>
              <a:buFontTx/>
              <a:buNone/>
            </a:pPr>
            <a:r>
              <a:rPr lang="ro-RO" sz="1400" b="1" dirty="0">
                <a:solidFill>
                  <a:srgbClr val="404040"/>
                </a:solidFill>
                <a:latin typeface="Trebuchet MS" panose="020B0603020202020204" pitchFamily="34" charset="0"/>
              </a:rPr>
              <a:t>comunitatea IQads:</a:t>
            </a:r>
            <a:r>
              <a:rPr lang="en-US" sz="1400" b="1" dirty="0">
                <a:solidFill>
                  <a:srgbClr val="404040"/>
                </a:solidFill>
                <a:latin typeface="Trebuchet MS" panose="020B0603020202020204" pitchFamily="34" charset="0"/>
              </a:rPr>
              <a:t> </a:t>
            </a:r>
            <a:r>
              <a:rPr lang="en-US" sz="1400" dirty="0" err="1">
                <a:solidFill>
                  <a:srgbClr val="404040"/>
                </a:solidFill>
                <a:latin typeface="Trebuchet MS" panose="020B0603020202020204" pitchFamily="34" charset="0"/>
              </a:rPr>
              <a:t>newslettere</a:t>
            </a:r>
            <a:r>
              <a:rPr lang="en-US" sz="1400" dirty="0">
                <a:solidFill>
                  <a:srgbClr val="404040"/>
                </a:solidFill>
                <a:latin typeface="Trebuchet MS" panose="020B0603020202020204" pitchFamily="34" charset="0"/>
              </a:rPr>
              <a:t>, 29k </a:t>
            </a:r>
            <a:r>
              <a:rPr lang="en-US" sz="1400" dirty="0" err="1">
                <a:solidFill>
                  <a:srgbClr val="404040"/>
                </a:solidFill>
                <a:latin typeface="Trebuchet MS" panose="020B0603020202020204" pitchFamily="34" charset="0"/>
              </a:rPr>
              <a:t>membri</a:t>
            </a:r>
            <a:r>
              <a:rPr lang="en-US" sz="1400" dirty="0">
                <a:solidFill>
                  <a:srgbClr val="404040"/>
                </a:solidFill>
                <a:latin typeface="Trebuchet MS" panose="020B0603020202020204" pitchFamily="34" charset="0"/>
              </a:rPr>
              <a:t> </a:t>
            </a:r>
            <a:r>
              <a:rPr lang="en-US" sz="1400" dirty="0" err="1">
                <a:solidFill>
                  <a:srgbClr val="404040"/>
                </a:solidFill>
                <a:latin typeface="Trebuchet MS" panose="020B0603020202020204" pitchFamily="34" charset="0"/>
              </a:rPr>
              <a:t>activi</a:t>
            </a:r>
            <a:endParaRPr lang="ro-RO" sz="1400" dirty="0">
              <a:solidFill>
                <a:srgbClr val="404040"/>
              </a:solidFill>
              <a:latin typeface="Trebuchet MS" panose="020B0603020202020204" pitchFamily="34" charset="0"/>
            </a:endParaRPr>
          </a:p>
          <a:p>
            <a:pPr algn="ctr">
              <a:spcBef>
                <a:spcPct val="0"/>
              </a:spcBef>
              <a:buFontTx/>
              <a:buNone/>
            </a:pPr>
            <a:r>
              <a:rPr lang="ro-RO" sz="1400" b="1" dirty="0">
                <a:solidFill>
                  <a:srgbClr val="404040"/>
                </a:solidFill>
                <a:latin typeface="Trebuchet MS" panose="020B0603020202020204" pitchFamily="34" charset="0"/>
              </a:rPr>
              <a:t>social media</a:t>
            </a:r>
            <a:r>
              <a:rPr lang="en-US" sz="1400" b="1" dirty="0">
                <a:solidFill>
                  <a:srgbClr val="404040"/>
                </a:solidFill>
                <a:latin typeface="Trebuchet MS" panose="020B0603020202020204" pitchFamily="34" charset="0"/>
              </a:rPr>
              <a:t>: </a:t>
            </a:r>
            <a:r>
              <a:rPr lang="en-US" sz="1400" dirty="0">
                <a:solidFill>
                  <a:srgbClr val="404040"/>
                </a:solidFill>
                <a:latin typeface="Trebuchet MS" panose="020B0603020202020204" pitchFamily="34" charset="0"/>
              </a:rPr>
              <a:t>updates, </a:t>
            </a:r>
            <a:r>
              <a:rPr lang="en-US" sz="1400" dirty="0" smtClean="0">
                <a:solidFill>
                  <a:srgbClr val="404040"/>
                </a:solidFill>
                <a:latin typeface="Trebuchet MS" panose="020B0603020202020204" pitchFamily="34" charset="0"/>
              </a:rPr>
              <a:t>1</a:t>
            </a:r>
            <a:r>
              <a:rPr lang="ro-RO" sz="1400" dirty="0" smtClean="0">
                <a:solidFill>
                  <a:srgbClr val="404040"/>
                </a:solidFill>
                <a:latin typeface="Trebuchet MS" panose="020B0603020202020204" pitchFamily="34" charset="0"/>
              </a:rPr>
              <a:t>2</a:t>
            </a:r>
            <a:r>
              <a:rPr lang="en-US" sz="1400" dirty="0" smtClean="0">
                <a:solidFill>
                  <a:srgbClr val="404040"/>
                </a:solidFill>
                <a:latin typeface="Trebuchet MS" panose="020B0603020202020204" pitchFamily="34" charset="0"/>
              </a:rPr>
              <a:t>0k </a:t>
            </a:r>
            <a:r>
              <a:rPr lang="en-US" sz="1400" dirty="0">
                <a:solidFill>
                  <a:srgbClr val="404040"/>
                </a:solidFill>
                <a:latin typeface="Trebuchet MS" panose="020B0603020202020204" pitchFamily="34" charset="0"/>
              </a:rPr>
              <a:t>fans &amp; friends</a:t>
            </a:r>
            <a:endParaRPr lang="ro-RO" sz="1400" dirty="0">
              <a:solidFill>
                <a:srgbClr val="404040"/>
              </a:solidFill>
              <a:latin typeface="Trebuchet MS" panose="020B0603020202020204" pitchFamily="34" charset="0"/>
            </a:endParaRPr>
          </a:p>
          <a:p>
            <a:pPr algn="ctr">
              <a:spcBef>
                <a:spcPct val="0"/>
              </a:spcBef>
              <a:buFontTx/>
              <a:buNone/>
            </a:pPr>
            <a:r>
              <a:rPr lang="ro-RO" sz="1400" b="1" dirty="0">
                <a:solidFill>
                  <a:srgbClr val="404040"/>
                </a:solidFill>
                <a:latin typeface="Trebuchet MS" panose="020B0603020202020204" pitchFamily="34" charset="0"/>
              </a:rPr>
              <a:t>PR</a:t>
            </a:r>
            <a:r>
              <a:rPr lang="en-US" sz="1400" b="1" dirty="0">
                <a:solidFill>
                  <a:srgbClr val="404040"/>
                </a:solidFill>
                <a:latin typeface="Trebuchet MS" panose="020B0603020202020204" pitchFamily="34" charset="0"/>
              </a:rPr>
              <a:t>, buzz</a:t>
            </a:r>
          </a:p>
          <a:p>
            <a:pPr algn="ctr">
              <a:spcBef>
                <a:spcPct val="0"/>
              </a:spcBef>
              <a:buFontTx/>
              <a:buNone/>
            </a:pPr>
            <a:endParaRPr lang="en-US" sz="1400" b="1" dirty="0">
              <a:solidFill>
                <a:srgbClr val="808080"/>
              </a:solidFill>
              <a:latin typeface="Trebuchet MS" panose="020B0603020202020204" pitchFamily="34" charset="0"/>
            </a:endParaRPr>
          </a:p>
          <a:p>
            <a:pPr algn="ctr">
              <a:spcBef>
                <a:spcPct val="0"/>
              </a:spcBef>
              <a:buFontTx/>
              <a:buNone/>
            </a:pPr>
            <a:r>
              <a:rPr lang="en-US" b="1" dirty="0">
                <a:solidFill>
                  <a:srgbClr val="000000"/>
                </a:solidFill>
                <a:latin typeface="Trebuchet MS" panose="020B0603020202020204" pitchFamily="34" charset="0"/>
              </a:rPr>
              <a:t>Buzz </a:t>
            </a:r>
            <a:r>
              <a:rPr lang="en-US" b="1" dirty="0" err="1">
                <a:solidFill>
                  <a:srgbClr val="000000"/>
                </a:solidFill>
                <a:latin typeface="Trebuchet MS" panose="020B0603020202020204" pitchFamily="34" charset="0"/>
              </a:rPr>
              <a:t>generat</a:t>
            </a:r>
            <a:r>
              <a:rPr lang="en-US" b="1" dirty="0">
                <a:solidFill>
                  <a:srgbClr val="000000"/>
                </a:solidFill>
                <a:latin typeface="Trebuchet MS" panose="020B0603020202020204" pitchFamily="34" charset="0"/>
              </a:rPr>
              <a:t> de </a:t>
            </a:r>
            <a:r>
              <a:rPr lang="en-US" b="1" dirty="0" err="1">
                <a:solidFill>
                  <a:srgbClr val="000000"/>
                </a:solidFill>
                <a:latin typeface="Trebuchet MS" panose="020B0603020202020204" pitchFamily="34" charset="0"/>
              </a:rPr>
              <a:t>concuren</a:t>
            </a:r>
            <a:r>
              <a:rPr lang="ro-RO" b="1" dirty="0" err="1">
                <a:solidFill>
                  <a:srgbClr val="000000"/>
                </a:solidFill>
                <a:latin typeface="Trebuchet MS" panose="020B0603020202020204" pitchFamily="34" charset="0"/>
              </a:rPr>
              <a:t>ţi</a:t>
            </a:r>
            <a:endParaRPr lang="ro-RO" b="1" dirty="0">
              <a:solidFill>
                <a:srgbClr val="000000"/>
              </a:solidFill>
              <a:latin typeface="Trebuchet MS" panose="020B0603020202020204" pitchFamily="34" charset="0"/>
            </a:endParaRPr>
          </a:p>
          <a:p>
            <a:pPr algn="ctr">
              <a:spcBef>
                <a:spcPct val="0"/>
              </a:spcBef>
              <a:buFontTx/>
              <a:buNone/>
            </a:pPr>
            <a:r>
              <a:rPr lang="en-US" sz="1400" b="1" dirty="0" err="1">
                <a:solidFill>
                  <a:srgbClr val="404040"/>
                </a:solidFill>
                <a:latin typeface="Trebuchet MS" panose="020B0603020202020204" pitchFamily="34" charset="0"/>
              </a:rPr>
              <a:t>retele</a:t>
            </a:r>
            <a:r>
              <a:rPr lang="en-US" sz="1400" b="1" dirty="0">
                <a:solidFill>
                  <a:srgbClr val="404040"/>
                </a:solidFill>
                <a:latin typeface="Trebuchet MS" panose="020B0603020202020204" pitchFamily="34" charset="0"/>
              </a:rPr>
              <a:t> </a:t>
            </a:r>
            <a:r>
              <a:rPr lang="en-US" sz="1400" b="1" dirty="0" err="1">
                <a:solidFill>
                  <a:srgbClr val="404040"/>
                </a:solidFill>
                <a:latin typeface="Trebuchet MS" panose="020B0603020202020204" pitchFamily="34" charset="0"/>
              </a:rPr>
              <a:t>sociale</a:t>
            </a:r>
            <a:r>
              <a:rPr lang="en-US" sz="1400" b="1" dirty="0">
                <a:solidFill>
                  <a:srgbClr val="404040"/>
                </a:solidFill>
                <a:latin typeface="Trebuchet MS" panose="020B0603020202020204" pitchFamily="34" charset="0"/>
              </a:rPr>
              <a:t>, </a:t>
            </a:r>
            <a:r>
              <a:rPr lang="en-US" sz="1400" b="1" dirty="0" err="1">
                <a:solidFill>
                  <a:srgbClr val="404040"/>
                </a:solidFill>
                <a:latin typeface="Trebuchet MS" panose="020B0603020202020204" pitchFamily="34" charset="0"/>
              </a:rPr>
              <a:t>bloguri</a:t>
            </a:r>
            <a:r>
              <a:rPr lang="en-US" sz="1400" b="1" dirty="0">
                <a:solidFill>
                  <a:srgbClr val="404040"/>
                </a:solidFill>
                <a:latin typeface="Trebuchet MS" panose="020B0603020202020204" pitchFamily="34" charset="0"/>
              </a:rPr>
              <a:t>, </a:t>
            </a:r>
            <a:r>
              <a:rPr lang="en-US" sz="1400" b="1" dirty="0" err="1">
                <a:solidFill>
                  <a:srgbClr val="404040"/>
                </a:solidFill>
                <a:latin typeface="Trebuchet MS" panose="020B0603020202020204" pitchFamily="34" charset="0"/>
              </a:rPr>
              <a:t>prieteni</a:t>
            </a:r>
            <a:endParaRPr lang="en-US" sz="1400" b="1" dirty="0">
              <a:solidFill>
                <a:srgbClr val="404040"/>
              </a:solidFill>
              <a:latin typeface="Trebuchet MS" panose="020B0603020202020204" pitchFamily="34" charset="0"/>
            </a:endParaRPr>
          </a:p>
        </p:txBody>
      </p:sp>
      <p:sp>
        <p:nvSpPr>
          <p:cNvPr id="84999" name="TextBox 14"/>
          <p:cNvSpPr txBox="1">
            <a:spLocks noChangeArrowheads="1"/>
          </p:cNvSpPr>
          <p:nvPr/>
        </p:nvSpPr>
        <p:spPr bwMode="auto">
          <a:xfrm>
            <a:off x="533400" y="486951"/>
            <a:ext cx="7165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sz="1800" dirty="0" smtClean="0">
                <a:solidFill>
                  <a:srgbClr val="000000"/>
                </a:solidFill>
              </a:rPr>
              <a:t>8 săptămâni: </a:t>
            </a:r>
            <a:r>
              <a:rPr lang="ro-RO" sz="1400" dirty="0" smtClean="0">
                <a:solidFill>
                  <a:srgbClr val="A6A6A6"/>
                </a:solidFill>
              </a:rPr>
              <a:t>Lucrările </a:t>
            </a:r>
            <a:r>
              <a:rPr lang="ro-RO" sz="1400" dirty="0">
                <a:solidFill>
                  <a:srgbClr val="A6A6A6"/>
                </a:solidFill>
              </a:rPr>
              <a:t>finaliste sunt publicate pe măsura </a:t>
            </a:r>
            <a:r>
              <a:rPr lang="ro-RO" sz="1400" dirty="0" smtClean="0">
                <a:solidFill>
                  <a:srgbClr val="A6A6A6"/>
                </a:solidFill>
              </a:rPr>
              <a:t>aprobării</a:t>
            </a:r>
            <a:endParaRPr lang="ro-RO" sz="1800" dirty="0">
              <a:solidFill>
                <a:srgbClr val="A6A6A6"/>
              </a:solidFill>
            </a:endParaRPr>
          </a:p>
        </p:txBody>
      </p:sp>
      <p:sp>
        <p:nvSpPr>
          <p:cNvPr id="85000" name="TextBox 15"/>
          <p:cNvSpPr txBox="1">
            <a:spLocks noChangeArrowheads="1"/>
          </p:cNvSpPr>
          <p:nvPr/>
        </p:nvSpPr>
        <p:spPr bwMode="auto">
          <a:xfrm>
            <a:off x="1257302" y="1325706"/>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sz="1800" dirty="0" smtClean="0">
                <a:solidFill>
                  <a:srgbClr val="000000"/>
                </a:solidFill>
              </a:rPr>
              <a:t>8 săptămâni: </a:t>
            </a:r>
            <a:r>
              <a:rPr lang="ro-RO" sz="1400" dirty="0" smtClean="0">
                <a:solidFill>
                  <a:srgbClr val="A6A6A6"/>
                </a:solidFill>
              </a:rPr>
              <a:t>Recomandat: </a:t>
            </a:r>
            <a:r>
              <a:rPr lang="ro-RO" sz="1400" dirty="0" err="1" smtClean="0">
                <a:solidFill>
                  <a:srgbClr val="A6A6A6"/>
                </a:solidFill>
              </a:rPr>
              <a:t>Profesionişti</a:t>
            </a:r>
            <a:r>
              <a:rPr lang="ro-RO" sz="1400" dirty="0" smtClean="0">
                <a:solidFill>
                  <a:srgbClr val="A6A6A6"/>
                </a:solidFill>
              </a:rPr>
              <a:t> </a:t>
            </a:r>
            <a:r>
              <a:rPr lang="ro-RO" sz="1400" dirty="0">
                <a:solidFill>
                  <a:srgbClr val="A6A6A6"/>
                </a:solidFill>
              </a:rPr>
              <a:t>(70%), Public (30%)</a:t>
            </a:r>
            <a:endParaRPr lang="en-US" sz="1400" dirty="0">
              <a:solidFill>
                <a:srgbClr val="A6A6A6"/>
              </a:solidFill>
            </a:endParaRPr>
          </a:p>
        </p:txBody>
      </p:sp>
      <p:sp>
        <p:nvSpPr>
          <p:cNvPr id="85001" name="TextBox 10"/>
          <p:cNvSpPr txBox="1">
            <a:spLocks noChangeArrowheads="1"/>
          </p:cNvSpPr>
          <p:nvPr/>
        </p:nvSpPr>
        <p:spPr bwMode="auto">
          <a:xfrm>
            <a:off x="7391400" y="617538"/>
            <a:ext cx="1585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sz="1800">
                <a:solidFill>
                  <a:srgbClr val="000000"/>
                </a:solidFill>
              </a:rPr>
              <a:t>1 săptămână</a:t>
            </a:r>
          </a:p>
          <a:p>
            <a:pPr algn="ctr" eaLnBrk="1" hangingPunct="1">
              <a:spcBef>
                <a:spcPct val="0"/>
              </a:spcBef>
              <a:buFontTx/>
              <a:buNone/>
            </a:pPr>
            <a:r>
              <a:rPr lang="ro-RO" sz="1400">
                <a:solidFill>
                  <a:srgbClr val="A6A6A6"/>
                </a:solidFill>
              </a:rPr>
              <a:t>Promovarea câştigătorilor</a:t>
            </a:r>
          </a:p>
        </p:txBody>
      </p:sp>
      <p:sp>
        <p:nvSpPr>
          <p:cNvPr id="20" name="Pentagon 19"/>
          <p:cNvSpPr/>
          <p:nvPr/>
        </p:nvSpPr>
        <p:spPr>
          <a:xfrm>
            <a:off x="323850" y="115888"/>
            <a:ext cx="7267574" cy="409575"/>
          </a:xfrm>
          <a:prstGeom prst="homePlat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o-RO" sz="1400" b="1">
                <a:solidFill>
                  <a:srgbClr val="FFFFFF"/>
                </a:solidFill>
                <a:latin typeface="Tahoma" pitchFamily="34" charset="0"/>
                <a:cs typeface="Tahoma" pitchFamily="34" charset="0"/>
              </a:rPr>
              <a:t>ÎNSCRIEREA LUCRĂRILOR</a:t>
            </a:r>
          </a:p>
        </p:txBody>
      </p:sp>
      <p:sp>
        <p:nvSpPr>
          <p:cNvPr id="22" name="Chevron 8"/>
          <p:cNvSpPr/>
          <p:nvPr/>
        </p:nvSpPr>
        <p:spPr>
          <a:xfrm>
            <a:off x="7505700" y="131763"/>
            <a:ext cx="1233488" cy="388937"/>
          </a:xfrm>
          <a:custGeom>
            <a:avLst/>
            <a:gdLst>
              <a:gd name="connsiteX0" fmla="*/ 0 w 1187624"/>
              <a:gd name="connsiteY0" fmla="*/ 0 h 504056"/>
              <a:gd name="connsiteX1" fmla="*/ 935596 w 1187624"/>
              <a:gd name="connsiteY1" fmla="*/ 0 h 504056"/>
              <a:gd name="connsiteX2" fmla="*/ 1187624 w 1187624"/>
              <a:gd name="connsiteY2" fmla="*/ 252028 h 504056"/>
              <a:gd name="connsiteX3" fmla="*/ 935596 w 1187624"/>
              <a:gd name="connsiteY3" fmla="*/ 504056 h 504056"/>
              <a:gd name="connsiteX4" fmla="*/ 0 w 1187624"/>
              <a:gd name="connsiteY4" fmla="*/ 504056 h 504056"/>
              <a:gd name="connsiteX5" fmla="*/ 252028 w 1187624"/>
              <a:gd name="connsiteY5" fmla="*/ 252028 h 504056"/>
              <a:gd name="connsiteX6" fmla="*/ 0 w 1187624"/>
              <a:gd name="connsiteY6" fmla="*/ 0 h 504056"/>
              <a:gd name="connsiteX0" fmla="*/ 0 w 1187624"/>
              <a:gd name="connsiteY0" fmla="*/ 0 h 504056"/>
              <a:gd name="connsiteX1" fmla="*/ 1171570 w 1187624"/>
              <a:gd name="connsiteY1" fmla="*/ 0 h 504056"/>
              <a:gd name="connsiteX2" fmla="*/ 1187624 w 1187624"/>
              <a:gd name="connsiteY2" fmla="*/ 252028 h 504056"/>
              <a:gd name="connsiteX3" fmla="*/ 935596 w 1187624"/>
              <a:gd name="connsiteY3" fmla="*/ 504056 h 504056"/>
              <a:gd name="connsiteX4" fmla="*/ 0 w 1187624"/>
              <a:gd name="connsiteY4" fmla="*/ 504056 h 504056"/>
              <a:gd name="connsiteX5" fmla="*/ 252028 w 1187624"/>
              <a:gd name="connsiteY5" fmla="*/ 252028 h 504056"/>
              <a:gd name="connsiteX6" fmla="*/ 0 w 1187624"/>
              <a:gd name="connsiteY6" fmla="*/ 0 h 504056"/>
              <a:gd name="connsiteX0" fmla="*/ 0 w 1187624"/>
              <a:gd name="connsiteY0" fmla="*/ 0 h 518804"/>
              <a:gd name="connsiteX1" fmla="*/ 1171570 w 1187624"/>
              <a:gd name="connsiteY1" fmla="*/ 0 h 518804"/>
              <a:gd name="connsiteX2" fmla="*/ 1187624 w 1187624"/>
              <a:gd name="connsiteY2" fmla="*/ 252028 h 518804"/>
              <a:gd name="connsiteX3" fmla="*/ 1186319 w 1187624"/>
              <a:gd name="connsiteY3" fmla="*/ 518804 h 518804"/>
              <a:gd name="connsiteX4" fmla="*/ 0 w 1187624"/>
              <a:gd name="connsiteY4" fmla="*/ 504056 h 518804"/>
              <a:gd name="connsiteX5" fmla="*/ 252028 w 1187624"/>
              <a:gd name="connsiteY5" fmla="*/ 252028 h 518804"/>
              <a:gd name="connsiteX6" fmla="*/ 0 w 1187624"/>
              <a:gd name="connsiteY6" fmla="*/ 0 h 518804"/>
              <a:gd name="connsiteX0" fmla="*/ 0 w 1186319"/>
              <a:gd name="connsiteY0" fmla="*/ 0 h 518804"/>
              <a:gd name="connsiteX1" fmla="*/ 1171570 w 1186319"/>
              <a:gd name="connsiteY1" fmla="*/ 0 h 518804"/>
              <a:gd name="connsiteX2" fmla="*/ 1186319 w 1186319"/>
              <a:gd name="connsiteY2" fmla="*/ 518804 h 518804"/>
              <a:gd name="connsiteX3" fmla="*/ 0 w 1186319"/>
              <a:gd name="connsiteY3" fmla="*/ 504056 h 518804"/>
              <a:gd name="connsiteX4" fmla="*/ 252028 w 1186319"/>
              <a:gd name="connsiteY4" fmla="*/ 252028 h 518804"/>
              <a:gd name="connsiteX5" fmla="*/ 0 w 1186319"/>
              <a:gd name="connsiteY5" fmla="*/ 0 h 518804"/>
              <a:gd name="connsiteX0" fmla="*/ 0 w 1186319"/>
              <a:gd name="connsiteY0" fmla="*/ 0 h 518804"/>
              <a:gd name="connsiteX1" fmla="*/ 1171570 w 1186319"/>
              <a:gd name="connsiteY1" fmla="*/ 0 h 518804"/>
              <a:gd name="connsiteX2" fmla="*/ 1186319 w 1186319"/>
              <a:gd name="connsiteY2" fmla="*/ 518804 h 518804"/>
              <a:gd name="connsiteX3" fmla="*/ 0 w 1186319"/>
              <a:gd name="connsiteY3" fmla="*/ 504056 h 518804"/>
              <a:gd name="connsiteX4" fmla="*/ 252028 w 1186319"/>
              <a:gd name="connsiteY4" fmla="*/ 252028 h 518804"/>
              <a:gd name="connsiteX5" fmla="*/ 0 w 1186319"/>
              <a:gd name="connsiteY5" fmla="*/ 0 h 518804"/>
              <a:gd name="connsiteX0" fmla="*/ 0 w 1171571"/>
              <a:gd name="connsiteY0" fmla="*/ 0 h 518804"/>
              <a:gd name="connsiteX1" fmla="*/ 1171570 w 1171571"/>
              <a:gd name="connsiteY1" fmla="*/ 0 h 518804"/>
              <a:gd name="connsiteX2" fmla="*/ 1171571 w 1171571"/>
              <a:gd name="connsiteY2" fmla="*/ 518804 h 518804"/>
              <a:gd name="connsiteX3" fmla="*/ 0 w 1171571"/>
              <a:gd name="connsiteY3" fmla="*/ 504056 h 518804"/>
              <a:gd name="connsiteX4" fmla="*/ 252028 w 1171571"/>
              <a:gd name="connsiteY4" fmla="*/ 252028 h 518804"/>
              <a:gd name="connsiteX5" fmla="*/ 0 w 1171571"/>
              <a:gd name="connsiteY5" fmla="*/ 0 h 518804"/>
              <a:gd name="connsiteX0" fmla="*/ 0 w 1171571"/>
              <a:gd name="connsiteY0" fmla="*/ 0 h 518804"/>
              <a:gd name="connsiteX1" fmla="*/ 1171570 w 1171571"/>
              <a:gd name="connsiteY1" fmla="*/ 0 h 518804"/>
              <a:gd name="connsiteX2" fmla="*/ 1171571 w 1171571"/>
              <a:gd name="connsiteY2" fmla="*/ 518804 h 518804"/>
              <a:gd name="connsiteX3" fmla="*/ 0 w 1171571"/>
              <a:gd name="connsiteY3" fmla="*/ 504056 h 518804"/>
              <a:gd name="connsiteX4" fmla="*/ 252028 w 1171571"/>
              <a:gd name="connsiteY4" fmla="*/ 252028 h 518804"/>
              <a:gd name="connsiteX5" fmla="*/ 0 w 1171571"/>
              <a:gd name="connsiteY5" fmla="*/ 0 h 518804"/>
              <a:gd name="connsiteX0" fmla="*/ 0 w 2028901"/>
              <a:gd name="connsiteY0" fmla="*/ 0 h 518804"/>
              <a:gd name="connsiteX1" fmla="*/ 2028901 w 2028901"/>
              <a:gd name="connsiteY1" fmla="*/ 18637 h 518804"/>
              <a:gd name="connsiteX2" fmla="*/ 1171571 w 2028901"/>
              <a:gd name="connsiteY2" fmla="*/ 518804 h 518804"/>
              <a:gd name="connsiteX3" fmla="*/ 0 w 2028901"/>
              <a:gd name="connsiteY3" fmla="*/ 504056 h 518804"/>
              <a:gd name="connsiteX4" fmla="*/ 252028 w 2028901"/>
              <a:gd name="connsiteY4" fmla="*/ 252028 h 518804"/>
              <a:gd name="connsiteX5" fmla="*/ 0 w 2028901"/>
              <a:gd name="connsiteY5" fmla="*/ 0 h 518804"/>
              <a:gd name="connsiteX0" fmla="*/ 0 w 1730699"/>
              <a:gd name="connsiteY0" fmla="*/ 0 h 518804"/>
              <a:gd name="connsiteX1" fmla="*/ 1730699 w 1730699"/>
              <a:gd name="connsiteY1" fmla="*/ 18637 h 518804"/>
              <a:gd name="connsiteX2" fmla="*/ 1171571 w 1730699"/>
              <a:gd name="connsiteY2" fmla="*/ 518804 h 518804"/>
              <a:gd name="connsiteX3" fmla="*/ 0 w 1730699"/>
              <a:gd name="connsiteY3" fmla="*/ 504056 h 518804"/>
              <a:gd name="connsiteX4" fmla="*/ 252028 w 1730699"/>
              <a:gd name="connsiteY4" fmla="*/ 252028 h 518804"/>
              <a:gd name="connsiteX5" fmla="*/ 0 w 1730699"/>
              <a:gd name="connsiteY5" fmla="*/ 0 h 518804"/>
              <a:gd name="connsiteX0" fmla="*/ 0 w 1954350"/>
              <a:gd name="connsiteY0" fmla="*/ 18638 h 537442"/>
              <a:gd name="connsiteX1" fmla="*/ 1954350 w 1954350"/>
              <a:gd name="connsiteY1" fmla="*/ 0 h 537442"/>
              <a:gd name="connsiteX2" fmla="*/ 1171571 w 1954350"/>
              <a:gd name="connsiteY2" fmla="*/ 537442 h 537442"/>
              <a:gd name="connsiteX3" fmla="*/ 0 w 1954350"/>
              <a:gd name="connsiteY3" fmla="*/ 522694 h 537442"/>
              <a:gd name="connsiteX4" fmla="*/ 252028 w 1954350"/>
              <a:gd name="connsiteY4" fmla="*/ 270666 h 537442"/>
              <a:gd name="connsiteX5" fmla="*/ 0 w 1954350"/>
              <a:gd name="connsiteY5" fmla="*/ 18638 h 537442"/>
              <a:gd name="connsiteX0" fmla="*/ 0 w 1972990"/>
              <a:gd name="connsiteY0" fmla="*/ 18638 h 522695"/>
              <a:gd name="connsiteX1" fmla="*/ 1954350 w 1972990"/>
              <a:gd name="connsiteY1" fmla="*/ 0 h 522695"/>
              <a:gd name="connsiteX2" fmla="*/ 1972990 w 1972990"/>
              <a:gd name="connsiteY2" fmla="*/ 518804 h 522695"/>
              <a:gd name="connsiteX3" fmla="*/ 0 w 1972990"/>
              <a:gd name="connsiteY3" fmla="*/ 522694 h 522695"/>
              <a:gd name="connsiteX4" fmla="*/ 252028 w 1972990"/>
              <a:gd name="connsiteY4" fmla="*/ 270666 h 522695"/>
              <a:gd name="connsiteX5" fmla="*/ 0 w 1972990"/>
              <a:gd name="connsiteY5" fmla="*/ 18638 h 522695"/>
              <a:gd name="connsiteX0" fmla="*/ 0 w 1972990"/>
              <a:gd name="connsiteY0" fmla="*/ 18638 h 556078"/>
              <a:gd name="connsiteX1" fmla="*/ 1954350 w 1972990"/>
              <a:gd name="connsiteY1" fmla="*/ 0 h 556078"/>
              <a:gd name="connsiteX2" fmla="*/ 1972990 w 1972990"/>
              <a:gd name="connsiteY2" fmla="*/ 556078 h 556078"/>
              <a:gd name="connsiteX3" fmla="*/ 0 w 1972990"/>
              <a:gd name="connsiteY3" fmla="*/ 522694 h 556078"/>
              <a:gd name="connsiteX4" fmla="*/ 252028 w 1972990"/>
              <a:gd name="connsiteY4" fmla="*/ 270666 h 556078"/>
              <a:gd name="connsiteX5" fmla="*/ 0 w 1972990"/>
              <a:gd name="connsiteY5" fmla="*/ 18638 h 556078"/>
              <a:gd name="connsiteX0" fmla="*/ 0 w 1991627"/>
              <a:gd name="connsiteY0" fmla="*/ 18638 h 574716"/>
              <a:gd name="connsiteX1" fmla="*/ 1954350 w 1991627"/>
              <a:gd name="connsiteY1" fmla="*/ 0 h 574716"/>
              <a:gd name="connsiteX2" fmla="*/ 1991627 w 1991627"/>
              <a:gd name="connsiteY2" fmla="*/ 574716 h 574716"/>
              <a:gd name="connsiteX3" fmla="*/ 0 w 1991627"/>
              <a:gd name="connsiteY3" fmla="*/ 522694 h 574716"/>
              <a:gd name="connsiteX4" fmla="*/ 252028 w 1991627"/>
              <a:gd name="connsiteY4" fmla="*/ 270666 h 574716"/>
              <a:gd name="connsiteX5" fmla="*/ 0 w 1991627"/>
              <a:gd name="connsiteY5" fmla="*/ 18638 h 574716"/>
              <a:gd name="connsiteX0" fmla="*/ 0 w 1972990"/>
              <a:gd name="connsiteY0" fmla="*/ 18638 h 593354"/>
              <a:gd name="connsiteX1" fmla="*/ 1954350 w 1972990"/>
              <a:gd name="connsiteY1" fmla="*/ 0 h 593354"/>
              <a:gd name="connsiteX2" fmla="*/ 1972990 w 1972990"/>
              <a:gd name="connsiteY2" fmla="*/ 593354 h 593354"/>
              <a:gd name="connsiteX3" fmla="*/ 0 w 1972990"/>
              <a:gd name="connsiteY3" fmla="*/ 522694 h 593354"/>
              <a:gd name="connsiteX4" fmla="*/ 252028 w 1972990"/>
              <a:gd name="connsiteY4" fmla="*/ 270666 h 593354"/>
              <a:gd name="connsiteX5" fmla="*/ 0 w 1972990"/>
              <a:gd name="connsiteY5" fmla="*/ 18638 h 593354"/>
              <a:gd name="connsiteX0" fmla="*/ 0 w 1954353"/>
              <a:gd name="connsiteY0" fmla="*/ 18638 h 556079"/>
              <a:gd name="connsiteX1" fmla="*/ 1954350 w 1954353"/>
              <a:gd name="connsiteY1" fmla="*/ 0 h 556079"/>
              <a:gd name="connsiteX2" fmla="*/ 1954353 w 1954353"/>
              <a:gd name="connsiteY2" fmla="*/ 556079 h 556079"/>
              <a:gd name="connsiteX3" fmla="*/ 0 w 1954353"/>
              <a:gd name="connsiteY3" fmla="*/ 522694 h 556079"/>
              <a:gd name="connsiteX4" fmla="*/ 252028 w 1954353"/>
              <a:gd name="connsiteY4" fmla="*/ 270666 h 556079"/>
              <a:gd name="connsiteX5" fmla="*/ 0 w 1954353"/>
              <a:gd name="connsiteY5" fmla="*/ 18638 h 556079"/>
              <a:gd name="connsiteX0" fmla="*/ 0 w 1954353"/>
              <a:gd name="connsiteY0" fmla="*/ 18638 h 522695"/>
              <a:gd name="connsiteX1" fmla="*/ 1954350 w 1954353"/>
              <a:gd name="connsiteY1" fmla="*/ 0 h 522695"/>
              <a:gd name="connsiteX2" fmla="*/ 1954353 w 1954353"/>
              <a:gd name="connsiteY2" fmla="*/ 500167 h 522695"/>
              <a:gd name="connsiteX3" fmla="*/ 0 w 1954353"/>
              <a:gd name="connsiteY3" fmla="*/ 522694 h 522695"/>
              <a:gd name="connsiteX4" fmla="*/ 252028 w 1954353"/>
              <a:gd name="connsiteY4" fmla="*/ 270666 h 522695"/>
              <a:gd name="connsiteX5" fmla="*/ 0 w 1954353"/>
              <a:gd name="connsiteY5" fmla="*/ 18638 h 522695"/>
              <a:gd name="connsiteX0" fmla="*/ 0 w 1954350"/>
              <a:gd name="connsiteY0" fmla="*/ 18638 h 537442"/>
              <a:gd name="connsiteX1" fmla="*/ 1954350 w 1954350"/>
              <a:gd name="connsiteY1" fmla="*/ 0 h 537442"/>
              <a:gd name="connsiteX2" fmla="*/ 1898440 w 1954350"/>
              <a:gd name="connsiteY2" fmla="*/ 537442 h 537442"/>
              <a:gd name="connsiteX3" fmla="*/ 0 w 1954350"/>
              <a:gd name="connsiteY3" fmla="*/ 522694 h 537442"/>
              <a:gd name="connsiteX4" fmla="*/ 252028 w 1954350"/>
              <a:gd name="connsiteY4" fmla="*/ 270666 h 537442"/>
              <a:gd name="connsiteX5" fmla="*/ 0 w 1954350"/>
              <a:gd name="connsiteY5" fmla="*/ 18638 h 537442"/>
              <a:gd name="connsiteX0" fmla="*/ 0 w 1954353"/>
              <a:gd name="connsiteY0" fmla="*/ 18638 h 537442"/>
              <a:gd name="connsiteX1" fmla="*/ 1954350 w 1954353"/>
              <a:gd name="connsiteY1" fmla="*/ 0 h 537442"/>
              <a:gd name="connsiteX2" fmla="*/ 1954353 w 1954353"/>
              <a:gd name="connsiteY2" fmla="*/ 537442 h 537442"/>
              <a:gd name="connsiteX3" fmla="*/ 0 w 1954353"/>
              <a:gd name="connsiteY3" fmla="*/ 522694 h 537442"/>
              <a:gd name="connsiteX4" fmla="*/ 252028 w 1954353"/>
              <a:gd name="connsiteY4" fmla="*/ 270666 h 537442"/>
              <a:gd name="connsiteX5" fmla="*/ 0 w 1954353"/>
              <a:gd name="connsiteY5" fmla="*/ 18638 h 537442"/>
              <a:gd name="connsiteX0" fmla="*/ 0 w 1954353"/>
              <a:gd name="connsiteY0" fmla="*/ 18638 h 556079"/>
              <a:gd name="connsiteX1" fmla="*/ 1954350 w 1954353"/>
              <a:gd name="connsiteY1" fmla="*/ 0 h 556079"/>
              <a:gd name="connsiteX2" fmla="*/ 1954353 w 1954353"/>
              <a:gd name="connsiteY2" fmla="*/ 556079 h 556079"/>
              <a:gd name="connsiteX3" fmla="*/ 0 w 1954353"/>
              <a:gd name="connsiteY3" fmla="*/ 522694 h 556079"/>
              <a:gd name="connsiteX4" fmla="*/ 252028 w 1954353"/>
              <a:gd name="connsiteY4" fmla="*/ 270666 h 556079"/>
              <a:gd name="connsiteX5" fmla="*/ 0 w 1954353"/>
              <a:gd name="connsiteY5" fmla="*/ 18638 h 556079"/>
              <a:gd name="connsiteX0" fmla="*/ 0 w 1991627"/>
              <a:gd name="connsiteY0" fmla="*/ 18638 h 537442"/>
              <a:gd name="connsiteX1" fmla="*/ 1954350 w 1991627"/>
              <a:gd name="connsiteY1" fmla="*/ 0 h 537442"/>
              <a:gd name="connsiteX2" fmla="*/ 1991627 w 1991627"/>
              <a:gd name="connsiteY2" fmla="*/ 537442 h 537442"/>
              <a:gd name="connsiteX3" fmla="*/ 0 w 1991627"/>
              <a:gd name="connsiteY3" fmla="*/ 522694 h 537442"/>
              <a:gd name="connsiteX4" fmla="*/ 252028 w 1991627"/>
              <a:gd name="connsiteY4" fmla="*/ 270666 h 537442"/>
              <a:gd name="connsiteX5" fmla="*/ 0 w 1991627"/>
              <a:gd name="connsiteY5" fmla="*/ 18638 h 537442"/>
              <a:gd name="connsiteX0" fmla="*/ 0 w 1954353"/>
              <a:gd name="connsiteY0" fmla="*/ 18638 h 556079"/>
              <a:gd name="connsiteX1" fmla="*/ 1954350 w 1954353"/>
              <a:gd name="connsiteY1" fmla="*/ 0 h 556079"/>
              <a:gd name="connsiteX2" fmla="*/ 1954353 w 1954353"/>
              <a:gd name="connsiteY2" fmla="*/ 556079 h 556079"/>
              <a:gd name="connsiteX3" fmla="*/ 0 w 1954353"/>
              <a:gd name="connsiteY3" fmla="*/ 522694 h 556079"/>
              <a:gd name="connsiteX4" fmla="*/ 252028 w 1954353"/>
              <a:gd name="connsiteY4" fmla="*/ 270666 h 556079"/>
              <a:gd name="connsiteX5" fmla="*/ 0 w 1954353"/>
              <a:gd name="connsiteY5" fmla="*/ 18638 h 556079"/>
              <a:gd name="connsiteX0" fmla="*/ 0 w 1954353"/>
              <a:gd name="connsiteY0" fmla="*/ 1829 h 539270"/>
              <a:gd name="connsiteX1" fmla="*/ 743791 w 1954353"/>
              <a:gd name="connsiteY1" fmla="*/ 1532 h 539270"/>
              <a:gd name="connsiteX2" fmla="*/ 1954353 w 1954353"/>
              <a:gd name="connsiteY2" fmla="*/ 539270 h 539270"/>
              <a:gd name="connsiteX3" fmla="*/ 0 w 1954353"/>
              <a:gd name="connsiteY3" fmla="*/ 505885 h 539270"/>
              <a:gd name="connsiteX4" fmla="*/ 252028 w 1954353"/>
              <a:gd name="connsiteY4" fmla="*/ 253857 h 539270"/>
              <a:gd name="connsiteX5" fmla="*/ 0 w 1954353"/>
              <a:gd name="connsiteY5" fmla="*/ 1829 h 539270"/>
              <a:gd name="connsiteX0" fmla="*/ 0 w 743794"/>
              <a:gd name="connsiteY0" fmla="*/ 1829 h 505885"/>
              <a:gd name="connsiteX1" fmla="*/ 743791 w 743794"/>
              <a:gd name="connsiteY1" fmla="*/ 1532 h 505885"/>
              <a:gd name="connsiteX2" fmla="*/ 743794 w 743794"/>
              <a:gd name="connsiteY2" fmla="*/ 502587 h 505885"/>
              <a:gd name="connsiteX3" fmla="*/ 0 w 743794"/>
              <a:gd name="connsiteY3" fmla="*/ 505885 h 505885"/>
              <a:gd name="connsiteX4" fmla="*/ 252028 w 743794"/>
              <a:gd name="connsiteY4" fmla="*/ 253857 h 505885"/>
              <a:gd name="connsiteX5" fmla="*/ 0 w 743794"/>
              <a:gd name="connsiteY5" fmla="*/ 1829 h 505885"/>
              <a:gd name="connsiteX0" fmla="*/ 0 w 1275703"/>
              <a:gd name="connsiteY0" fmla="*/ 297 h 504353"/>
              <a:gd name="connsiteX1" fmla="*/ 1275703 w 1275703"/>
              <a:gd name="connsiteY1" fmla="*/ 0 h 504353"/>
              <a:gd name="connsiteX2" fmla="*/ 743794 w 1275703"/>
              <a:gd name="connsiteY2" fmla="*/ 501055 h 504353"/>
              <a:gd name="connsiteX3" fmla="*/ 0 w 1275703"/>
              <a:gd name="connsiteY3" fmla="*/ 504353 h 504353"/>
              <a:gd name="connsiteX4" fmla="*/ 252028 w 1275703"/>
              <a:gd name="connsiteY4" fmla="*/ 252325 h 504353"/>
              <a:gd name="connsiteX5" fmla="*/ 0 w 1275703"/>
              <a:gd name="connsiteY5" fmla="*/ 297 h 504353"/>
              <a:gd name="connsiteX0" fmla="*/ 0 w 1275706"/>
              <a:gd name="connsiteY0" fmla="*/ 297 h 519396"/>
              <a:gd name="connsiteX1" fmla="*/ 1275703 w 1275706"/>
              <a:gd name="connsiteY1" fmla="*/ 0 h 519396"/>
              <a:gd name="connsiteX2" fmla="*/ 1275706 w 1275706"/>
              <a:gd name="connsiteY2" fmla="*/ 519396 h 519396"/>
              <a:gd name="connsiteX3" fmla="*/ 0 w 1275706"/>
              <a:gd name="connsiteY3" fmla="*/ 504353 h 519396"/>
              <a:gd name="connsiteX4" fmla="*/ 252028 w 1275706"/>
              <a:gd name="connsiteY4" fmla="*/ 252325 h 519396"/>
              <a:gd name="connsiteX5" fmla="*/ 0 w 1275706"/>
              <a:gd name="connsiteY5" fmla="*/ 297 h 519396"/>
              <a:gd name="connsiteX0" fmla="*/ 0 w 1275706"/>
              <a:gd name="connsiteY0" fmla="*/ 297 h 537739"/>
              <a:gd name="connsiteX1" fmla="*/ 1275703 w 1275706"/>
              <a:gd name="connsiteY1" fmla="*/ 0 h 537739"/>
              <a:gd name="connsiteX2" fmla="*/ 1275706 w 1275706"/>
              <a:gd name="connsiteY2" fmla="*/ 537739 h 537739"/>
              <a:gd name="connsiteX3" fmla="*/ 0 w 1275706"/>
              <a:gd name="connsiteY3" fmla="*/ 504353 h 537739"/>
              <a:gd name="connsiteX4" fmla="*/ 252028 w 1275706"/>
              <a:gd name="connsiteY4" fmla="*/ 252325 h 537739"/>
              <a:gd name="connsiteX5" fmla="*/ 0 w 1275706"/>
              <a:gd name="connsiteY5" fmla="*/ 297 h 537739"/>
              <a:gd name="connsiteX0" fmla="*/ 0 w 1275706"/>
              <a:gd name="connsiteY0" fmla="*/ 297 h 537739"/>
              <a:gd name="connsiteX1" fmla="*/ 1275703 w 1275706"/>
              <a:gd name="connsiteY1" fmla="*/ 0 h 537739"/>
              <a:gd name="connsiteX2" fmla="*/ 1275706 w 1275706"/>
              <a:gd name="connsiteY2" fmla="*/ 537739 h 537739"/>
              <a:gd name="connsiteX3" fmla="*/ 0 w 1275706"/>
              <a:gd name="connsiteY3" fmla="*/ 504353 h 537739"/>
              <a:gd name="connsiteX4" fmla="*/ 252028 w 1275706"/>
              <a:gd name="connsiteY4" fmla="*/ 252325 h 537739"/>
              <a:gd name="connsiteX5" fmla="*/ 0 w 1275706"/>
              <a:gd name="connsiteY5" fmla="*/ 297 h 537739"/>
              <a:gd name="connsiteX0" fmla="*/ 0 w 1275706"/>
              <a:gd name="connsiteY0" fmla="*/ 297 h 545153"/>
              <a:gd name="connsiteX1" fmla="*/ 1275703 w 1275706"/>
              <a:gd name="connsiteY1" fmla="*/ 0 h 545153"/>
              <a:gd name="connsiteX2" fmla="*/ 1275706 w 1275706"/>
              <a:gd name="connsiteY2" fmla="*/ 537739 h 545153"/>
              <a:gd name="connsiteX3" fmla="*/ 0 w 1275706"/>
              <a:gd name="connsiteY3" fmla="*/ 504353 h 545153"/>
              <a:gd name="connsiteX4" fmla="*/ 252028 w 1275706"/>
              <a:gd name="connsiteY4" fmla="*/ 252325 h 545153"/>
              <a:gd name="connsiteX5" fmla="*/ 0 w 1275706"/>
              <a:gd name="connsiteY5" fmla="*/ 297 h 545153"/>
              <a:gd name="connsiteX0" fmla="*/ 0 w 1275706"/>
              <a:gd name="connsiteY0" fmla="*/ 297 h 545153"/>
              <a:gd name="connsiteX1" fmla="*/ 1275703 w 1275706"/>
              <a:gd name="connsiteY1" fmla="*/ 0 h 545153"/>
              <a:gd name="connsiteX2" fmla="*/ 1275706 w 1275706"/>
              <a:gd name="connsiteY2" fmla="*/ 537739 h 545153"/>
              <a:gd name="connsiteX3" fmla="*/ 0 w 1275706"/>
              <a:gd name="connsiteY3" fmla="*/ 504353 h 545153"/>
              <a:gd name="connsiteX4" fmla="*/ 252028 w 1275706"/>
              <a:gd name="connsiteY4" fmla="*/ 252325 h 545153"/>
              <a:gd name="connsiteX5" fmla="*/ 0 w 1275706"/>
              <a:gd name="connsiteY5" fmla="*/ 297 h 545153"/>
              <a:gd name="connsiteX0" fmla="*/ 0 w 1275706"/>
              <a:gd name="connsiteY0" fmla="*/ 297 h 545153"/>
              <a:gd name="connsiteX1" fmla="*/ 1275703 w 1275706"/>
              <a:gd name="connsiteY1" fmla="*/ 0 h 545153"/>
              <a:gd name="connsiteX2" fmla="*/ 1275706 w 1275706"/>
              <a:gd name="connsiteY2" fmla="*/ 537739 h 545153"/>
              <a:gd name="connsiteX3" fmla="*/ 0 w 1275706"/>
              <a:gd name="connsiteY3" fmla="*/ 504353 h 545153"/>
              <a:gd name="connsiteX4" fmla="*/ 252028 w 1275706"/>
              <a:gd name="connsiteY4" fmla="*/ 252325 h 545153"/>
              <a:gd name="connsiteX5" fmla="*/ 0 w 1275706"/>
              <a:gd name="connsiteY5" fmla="*/ 297 h 545153"/>
              <a:gd name="connsiteX0" fmla="*/ 0 w 1294049"/>
              <a:gd name="connsiteY0" fmla="*/ 297 h 516612"/>
              <a:gd name="connsiteX1" fmla="*/ 1275703 w 1294049"/>
              <a:gd name="connsiteY1" fmla="*/ 0 h 516612"/>
              <a:gd name="connsiteX2" fmla="*/ 1294049 w 1294049"/>
              <a:gd name="connsiteY2" fmla="*/ 501056 h 516612"/>
              <a:gd name="connsiteX3" fmla="*/ 0 w 1294049"/>
              <a:gd name="connsiteY3" fmla="*/ 504353 h 516612"/>
              <a:gd name="connsiteX4" fmla="*/ 252028 w 1294049"/>
              <a:gd name="connsiteY4" fmla="*/ 252325 h 516612"/>
              <a:gd name="connsiteX5" fmla="*/ 0 w 1294049"/>
              <a:gd name="connsiteY5" fmla="*/ 297 h 516612"/>
              <a:gd name="connsiteX0" fmla="*/ 0 w 1279002"/>
              <a:gd name="connsiteY0" fmla="*/ 297 h 526943"/>
              <a:gd name="connsiteX1" fmla="*/ 1275703 w 1279002"/>
              <a:gd name="connsiteY1" fmla="*/ 0 h 526943"/>
              <a:gd name="connsiteX2" fmla="*/ 1279002 w 1279002"/>
              <a:gd name="connsiteY2" fmla="*/ 516101 h 526943"/>
              <a:gd name="connsiteX3" fmla="*/ 0 w 1279002"/>
              <a:gd name="connsiteY3" fmla="*/ 504353 h 526943"/>
              <a:gd name="connsiteX4" fmla="*/ 252028 w 1279002"/>
              <a:gd name="connsiteY4" fmla="*/ 252325 h 526943"/>
              <a:gd name="connsiteX5" fmla="*/ 0 w 1279002"/>
              <a:gd name="connsiteY5" fmla="*/ 297 h 526943"/>
              <a:gd name="connsiteX0" fmla="*/ 0 w 1279002"/>
              <a:gd name="connsiteY0" fmla="*/ 297 h 526943"/>
              <a:gd name="connsiteX1" fmla="*/ 1275703 w 1279002"/>
              <a:gd name="connsiteY1" fmla="*/ 0 h 526943"/>
              <a:gd name="connsiteX2" fmla="*/ 1279002 w 1279002"/>
              <a:gd name="connsiteY2" fmla="*/ 516101 h 526943"/>
              <a:gd name="connsiteX3" fmla="*/ 0 w 1279002"/>
              <a:gd name="connsiteY3" fmla="*/ 504353 h 526943"/>
              <a:gd name="connsiteX4" fmla="*/ 252028 w 1279002"/>
              <a:gd name="connsiteY4" fmla="*/ 252325 h 526943"/>
              <a:gd name="connsiteX5" fmla="*/ 0 w 1279002"/>
              <a:gd name="connsiteY5" fmla="*/ 297 h 526943"/>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344208"/>
              <a:gd name="connsiteY0" fmla="*/ 0 h 517429"/>
              <a:gd name="connsiteX1" fmla="*/ 1344208 w 1344208"/>
              <a:gd name="connsiteY1" fmla="*/ 12178 h 517429"/>
              <a:gd name="connsiteX2" fmla="*/ 1279002 w 1344208"/>
              <a:gd name="connsiteY2" fmla="*/ 515804 h 517429"/>
              <a:gd name="connsiteX3" fmla="*/ 0 w 1344208"/>
              <a:gd name="connsiteY3" fmla="*/ 504056 h 517429"/>
              <a:gd name="connsiteX4" fmla="*/ 252028 w 1344208"/>
              <a:gd name="connsiteY4" fmla="*/ 252028 h 517429"/>
              <a:gd name="connsiteX5" fmla="*/ 0 w 1344208"/>
              <a:gd name="connsiteY5" fmla="*/ 0 h 517429"/>
              <a:gd name="connsiteX0" fmla="*/ 0 w 1344208"/>
              <a:gd name="connsiteY0" fmla="*/ 0 h 517429"/>
              <a:gd name="connsiteX1" fmla="*/ 1344208 w 1344208"/>
              <a:gd name="connsiteY1" fmla="*/ 12178 h 517429"/>
              <a:gd name="connsiteX2" fmla="*/ 1339895 w 1344208"/>
              <a:gd name="connsiteY2" fmla="*/ 515804 h 517429"/>
              <a:gd name="connsiteX3" fmla="*/ 0 w 1344208"/>
              <a:gd name="connsiteY3" fmla="*/ 504056 h 517429"/>
              <a:gd name="connsiteX4" fmla="*/ 252028 w 1344208"/>
              <a:gd name="connsiteY4" fmla="*/ 252028 h 517429"/>
              <a:gd name="connsiteX5" fmla="*/ 0 w 1344208"/>
              <a:gd name="connsiteY5" fmla="*/ 0 h 517429"/>
              <a:gd name="connsiteX0" fmla="*/ 0 w 1344208"/>
              <a:gd name="connsiteY0" fmla="*/ 0 h 508758"/>
              <a:gd name="connsiteX1" fmla="*/ 1344208 w 1344208"/>
              <a:gd name="connsiteY1" fmla="*/ 12178 h 508758"/>
              <a:gd name="connsiteX2" fmla="*/ 1332283 w 1344208"/>
              <a:gd name="connsiteY2" fmla="*/ 499170 h 508758"/>
              <a:gd name="connsiteX3" fmla="*/ 0 w 1344208"/>
              <a:gd name="connsiteY3" fmla="*/ 504056 h 508758"/>
              <a:gd name="connsiteX4" fmla="*/ 252028 w 1344208"/>
              <a:gd name="connsiteY4" fmla="*/ 252028 h 508758"/>
              <a:gd name="connsiteX5" fmla="*/ 0 w 1344208"/>
              <a:gd name="connsiteY5" fmla="*/ 0 h 508758"/>
              <a:gd name="connsiteX0" fmla="*/ 0 w 1344208"/>
              <a:gd name="connsiteY0" fmla="*/ 0 h 514159"/>
              <a:gd name="connsiteX1" fmla="*/ 1344208 w 1344208"/>
              <a:gd name="connsiteY1" fmla="*/ 12178 h 514159"/>
              <a:gd name="connsiteX2" fmla="*/ 1332283 w 1344208"/>
              <a:gd name="connsiteY2" fmla="*/ 511645 h 514159"/>
              <a:gd name="connsiteX3" fmla="*/ 0 w 1344208"/>
              <a:gd name="connsiteY3" fmla="*/ 504056 h 514159"/>
              <a:gd name="connsiteX4" fmla="*/ 252028 w 1344208"/>
              <a:gd name="connsiteY4" fmla="*/ 252028 h 514159"/>
              <a:gd name="connsiteX5" fmla="*/ 0 w 1344208"/>
              <a:gd name="connsiteY5" fmla="*/ 0 h 514159"/>
              <a:gd name="connsiteX0" fmla="*/ 0 w 1344208"/>
              <a:gd name="connsiteY0" fmla="*/ 0 h 514159"/>
              <a:gd name="connsiteX1" fmla="*/ 1344208 w 1344208"/>
              <a:gd name="connsiteY1" fmla="*/ 12178 h 514159"/>
              <a:gd name="connsiteX2" fmla="*/ 1343701 w 1344208"/>
              <a:gd name="connsiteY2" fmla="*/ 511646 h 514159"/>
              <a:gd name="connsiteX3" fmla="*/ 0 w 1344208"/>
              <a:gd name="connsiteY3" fmla="*/ 504056 h 514159"/>
              <a:gd name="connsiteX4" fmla="*/ 252028 w 1344208"/>
              <a:gd name="connsiteY4" fmla="*/ 252028 h 514159"/>
              <a:gd name="connsiteX5" fmla="*/ 0 w 1344208"/>
              <a:gd name="connsiteY5" fmla="*/ 0 h 514159"/>
              <a:gd name="connsiteX0" fmla="*/ 0 w 1408907"/>
              <a:gd name="connsiteY0" fmla="*/ 0 h 514159"/>
              <a:gd name="connsiteX1" fmla="*/ 1408907 w 1408907"/>
              <a:gd name="connsiteY1" fmla="*/ 16336 h 514159"/>
              <a:gd name="connsiteX2" fmla="*/ 1343701 w 1408907"/>
              <a:gd name="connsiteY2" fmla="*/ 511646 h 514159"/>
              <a:gd name="connsiteX3" fmla="*/ 0 w 1408907"/>
              <a:gd name="connsiteY3" fmla="*/ 504056 h 514159"/>
              <a:gd name="connsiteX4" fmla="*/ 252028 w 1408907"/>
              <a:gd name="connsiteY4" fmla="*/ 252028 h 514159"/>
              <a:gd name="connsiteX5" fmla="*/ 0 w 1408907"/>
              <a:gd name="connsiteY5" fmla="*/ 0 h 514159"/>
              <a:gd name="connsiteX0" fmla="*/ 0 w 1408907"/>
              <a:gd name="connsiteY0" fmla="*/ 0 h 508759"/>
              <a:gd name="connsiteX1" fmla="*/ 1408907 w 1408907"/>
              <a:gd name="connsiteY1" fmla="*/ 16336 h 508759"/>
              <a:gd name="connsiteX2" fmla="*/ 1404594 w 1408907"/>
              <a:gd name="connsiteY2" fmla="*/ 499170 h 508759"/>
              <a:gd name="connsiteX3" fmla="*/ 0 w 1408907"/>
              <a:gd name="connsiteY3" fmla="*/ 504056 h 508759"/>
              <a:gd name="connsiteX4" fmla="*/ 252028 w 1408907"/>
              <a:gd name="connsiteY4" fmla="*/ 252028 h 508759"/>
              <a:gd name="connsiteX5" fmla="*/ 0 w 1408907"/>
              <a:gd name="connsiteY5" fmla="*/ 0 h 508759"/>
              <a:gd name="connsiteX0" fmla="*/ 0 w 1477412"/>
              <a:gd name="connsiteY0" fmla="*/ 0 h 508759"/>
              <a:gd name="connsiteX1" fmla="*/ 1477412 w 1477412"/>
              <a:gd name="connsiteY1" fmla="*/ 16336 h 508759"/>
              <a:gd name="connsiteX2" fmla="*/ 1404594 w 1477412"/>
              <a:gd name="connsiteY2" fmla="*/ 499170 h 508759"/>
              <a:gd name="connsiteX3" fmla="*/ 0 w 1477412"/>
              <a:gd name="connsiteY3" fmla="*/ 504056 h 508759"/>
              <a:gd name="connsiteX4" fmla="*/ 252028 w 1477412"/>
              <a:gd name="connsiteY4" fmla="*/ 252028 h 508759"/>
              <a:gd name="connsiteX5" fmla="*/ 0 w 1477412"/>
              <a:gd name="connsiteY5" fmla="*/ 0 h 508759"/>
              <a:gd name="connsiteX0" fmla="*/ 0 w 1478807"/>
              <a:gd name="connsiteY0" fmla="*/ 0 h 510679"/>
              <a:gd name="connsiteX1" fmla="*/ 1477412 w 1478807"/>
              <a:gd name="connsiteY1" fmla="*/ 16336 h 510679"/>
              <a:gd name="connsiteX2" fmla="*/ 1478807 w 1478807"/>
              <a:gd name="connsiteY2" fmla="*/ 505409 h 510679"/>
              <a:gd name="connsiteX3" fmla="*/ 0 w 1478807"/>
              <a:gd name="connsiteY3" fmla="*/ 504056 h 510679"/>
              <a:gd name="connsiteX4" fmla="*/ 252028 w 1478807"/>
              <a:gd name="connsiteY4" fmla="*/ 252028 h 510679"/>
              <a:gd name="connsiteX5" fmla="*/ 0 w 1478807"/>
              <a:gd name="connsiteY5" fmla="*/ 0 h 51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807" h="510679">
                <a:moveTo>
                  <a:pt x="0" y="0"/>
                </a:moveTo>
                <a:lnTo>
                  <a:pt x="1477412" y="16336"/>
                </a:lnTo>
                <a:cubicBezTo>
                  <a:pt x="1477412" y="189271"/>
                  <a:pt x="1477157" y="247358"/>
                  <a:pt x="1478807" y="505409"/>
                </a:cubicBezTo>
                <a:cubicBezTo>
                  <a:pt x="1478444" y="509901"/>
                  <a:pt x="425235" y="515185"/>
                  <a:pt x="0" y="504056"/>
                </a:cubicBezTo>
                <a:lnTo>
                  <a:pt x="252028" y="252028"/>
                </a:lnTo>
                <a:lnTo>
                  <a:pt x="0" y="0"/>
                </a:lnTo>
                <a:close/>
              </a:path>
            </a:pathLst>
          </a:cu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300" b="1">
                <a:solidFill>
                  <a:prstClr val="white"/>
                </a:solidFill>
                <a:latin typeface="Tahoma" pitchFamily="34" charset="0"/>
                <a:ea typeface="Tahoma" pitchFamily="34" charset="0"/>
                <a:cs typeface="Tahoma" pitchFamily="34" charset="0"/>
              </a:rPr>
              <a:t>  </a:t>
            </a:r>
            <a:r>
              <a:rPr lang="ro-RO" sz="1300" b="1">
                <a:solidFill>
                  <a:prstClr val="white"/>
                </a:solidFill>
                <a:latin typeface="Tahoma" pitchFamily="34" charset="0"/>
                <a:ea typeface="Tahoma" pitchFamily="34" charset="0"/>
                <a:cs typeface="Tahoma" pitchFamily="34" charset="0"/>
              </a:rPr>
              <a:t>    TOP</a:t>
            </a:r>
            <a:endParaRPr lang="ro-RO" sz="1400" b="1">
              <a:solidFill>
                <a:prstClr val="white"/>
              </a:solidFill>
              <a:latin typeface="Tahoma" pitchFamily="34" charset="0"/>
              <a:ea typeface="Tahoma" pitchFamily="34" charset="0"/>
              <a:cs typeface="Tahoma" pitchFamily="34" charset="0"/>
            </a:endParaRPr>
          </a:p>
        </p:txBody>
      </p:sp>
      <p:sp>
        <p:nvSpPr>
          <p:cNvPr id="13" name="Rectangle 4"/>
          <p:cNvSpPr>
            <a:spLocks noChangeArrowheads="1"/>
          </p:cNvSpPr>
          <p:nvPr/>
        </p:nvSpPr>
        <p:spPr bwMode="auto">
          <a:xfrm rot="16200000">
            <a:off x="-1114424" y="3798887"/>
            <a:ext cx="2468562" cy="252413"/>
          </a:xfrm>
          <a:prstGeom prst="rect">
            <a:avLst/>
          </a:prstGeom>
          <a:solidFill>
            <a:schemeClr val="bg1">
              <a:lumMod val="85000"/>
            </a:schemeClr>
          </a:solidFill>
          <a:ln>
            <a:noFill/>
          </a:ln>
        </p:spPr>
        <p:txBody>
          <a:bodyPr anchor="ctr"/>
          <a:lstStyle/>
          <a:p>
            <a:pPr algn="ctr">
              <a:defRPr/>
            </a:pPr>
            <a:r>
              <a:rPr lang="ro-RO" sz="1500" b="1">
                <a:solidFill>
                  <a:srgbClr val="0070C0"/>
                </a:solidFill>
                <a:latin typeface="Trebuchet MS" pitchFamily="34" charset="0"/>
                <a:cs typeface="Arial" charset="0"/>
              </a:rPr>
              <a:t>amploarea </a:t>
            </a:r>
            <a:r>
              <a:rPr lang="en-US" sz="1500" b="1">
                <a:solidFill>
                  <a:srgbClr val="0070C0"/>
                </a:solidFill>
                <a:latin typeface="Trebuchet MS" pitchFamily="34" charset="0"/>
                <a:cs typeface="Arial" charset="0"/>
              </a:rPr>
              <a:t>promov</a:t>
            </a:r>
            <a:r>
              <a:rPr lang="ro-RO" sz="1500" b="1">
                <a:solidFill>
                  <a:srgbClr val="0070C0"/>
                </a:solidFill>
                <a:latin typeface="Trebuchet MS" pitchFamily="34" charset="0"/>
                <a:cs typeface="Arial" charset="0"/>
              </a:rPr>
              <a:t>ării</a:t>
            </a:r>
          </a:p>
        </p:txBody>
      </p:sp>
      <p:sp>
        <p:nvSpPr>
          <p:cNvPr id="14" name="Chevron 13"/>
          <p:cNvSpPr/>
          <p:nvPr/>
        </p:nvSpPr>
        <p:spPr>
          <a:xfrm>
            <a:off x="308035" y="891763"/>
            <a:ext cx="7267575" cy="398463"/>
          </a:xfrm>
          <a:prstGeom prst="chevron">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o-RO" sz="1400" b="1">
                <a:solidFill>
                  <a:prstClr val="white"/>
                </a:solidFill>
                <a:latin typeface="Tahoma" pitchFamily="34" charset="0"/>
                <a:ea typeface="Tahoma" pitchFamily="34" charset="0"/>
                <a:cs typeface="Tahoma" pitchFamily="34" charset="0"/>
              </a:rPr>
              <a:t>VOTING PUBLIC  </a:t>
            </a:r>
            <a:r>
              <a:rPr lang="en-US" sz="1400" b="1">
                <a:solidFill>
                  <a:prstClr val="white"/>
                </a:solidFill>
                <a:latin typeface="Tahoma" pitchFamily="34" charset="0"/>
                <a:ea typeface="Tahoma" pitchFamily="34" charset="0"/>
                <a:cs typeface="Tahoma" pitchFamily="34" charset="0"/>
              </a:rPr>
              <a:t>+ PROFI</a:t>
            </a:r>
            <a:endParaRPr lang="ro-RO" sz="1400" b="1">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0867717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ro-RO" sz="2000" b="1" smtClean="0"/>
              <a:t>Reach Facebook: </a:t>
            </a:r>
            <a:r>
              <a:rPr lang="ro-RO" sz="2000" smtClean="0"/>
              <a:t>Viralizarea lucrărilor înscrise</a:t>
            </a:r>
          </a:p>
        </p:txBody>
      </p:sp>
      <p:sp>
        <p:nvSpPr>
          <p:cNvPr id="86019" name="Content Placeholder 2"/>
          <p:cNvSpPr>
            <a:spLocks noGrp="1"/>
          </p:cNvSpPr>
          <p:nvPr>
            <p:ph idx="1"/>
          </p:nvPr>
        </p:nvSpPr>
        <p:spPr>
          <a:xfrm>
            <a:off x="485775" y="990600"/>
            <a:ext cx="8658225" cy="5486400"/>
          </a:xfrm>
        </p:spPr>
        <p:txBody>
          <a:bodyPr/>
          <a:lstStyle/>
          <a:p>
            <a:pPr marL="0" indent="0">
              <a:buFontTx/>
              <a:buNone/>
            </a:pPr>
            <a:r>
              <a:rPr lang="en-US" sz="1600" smtClean="0"/>
              <a:t>Estimarea promov</a:t>
            </a:r>
            <a:r>
              <a:rPr lang="ro-RO" sz="1600" smtClean="0"/>
              <a:t>ării virale a brandului via Facebook, generată de propagarea intensivă a filmelor de către participanţi, prin Like dat creaţiilor pe FB, care vor fi astfel afişate pe wall-ul prietenilor, împreună cu brandingul aferent</a:t>
            </a:r>
            <a:r>
              <a:rPr lang="en-US" sz="1600" smtClean="0"/>
              <a:t>:</a:t>
            </a:r>
            <a:endParaRPr lang="ro-RO" sz="1600" smtClean="0"/>
          </a:p>
          <a:p>
            <a:pPr marL="0" indent="0">
              <a:buFontTx/>
              <a:buNone/>
            </a:pPr>
            <a:endParaRPr lang="ro-RO" sz="1600" b="1" smtClean="0"/>
          </a:p>
          <a:p>
            <a:pPr marL="0" indent="0">
              <a:buFontTx/>
              <a:buNone/>
            </a:pPr>
            <a:r>
              <a:rPr lang="ro-RO" sz="1600" b="1" smtClean="0">
                <a:solidFill>
                  <a:srgbClr val="00B0F0"/>
                </a:solidFill>
              </a:rPr>
              <a:t>Pentru competiţiile de design</a:t>
            </a:r>
          </a:p>
          <a:p>
            <a:pPr marL="0" indent="0">
              <a:buFontTx/>
              <a:buNone/>
            </a:pPr>
            <a:r>
              <a:rPr lang="ro-RO" sz="1600" smtClean="0"/>
              <a:t>(</a:t>
            </a:r>
            <a:r>
              <a:rPr lang="en-US" sz="1600" smtClean="0"/>
              <a:t>un total de minim 15</a:t>
            </a:r>
            <a:r>
              <a:rPr lang="ro-RO" sz="1600" smtClean="0"/>
              <a:t>0 </a:t>
            </a:r>
            <a:r>
              <a:rPr lang="en-US" sz="1600" smtClean="0"/>
              <a:t>de </a:t>
            </a:r>
            <a:r>
              <a:rPr lang="ro-RO" sz="1600" smtClean="0"/>
              <a:t>inscrieri finaliste în competiţia brand-ului)  x </a:t>
            </a:r>
          </a:p>
          <a:p>
            <a:pPr marL="0" indent="0">
              <a:buFontTx/>
              <a:buNone/>
            </a:pPr>
            <a:r>
              <a:rPr lang="ro-RO" sz="1600" smtClean="0"/>
              <a:t>(o medie de 15 Likes on Facebook /fiecare film finalist)  x</a:t>
            </a:r>
            <a:endParaRPr lang="en-US" sz="1600" smtClean="0"/>
          </a:p>
          <a:p>
            <a:pPr marL="0" indent="0">
              <a:buFontTx/>
              <a:buNone/>
            </a:pPr>
            <a:r>
              <a:rPr lang="ro-RO" sz="1600" smtClean="0"/>
              <a:t>(o medie de 300 de prieteni ai celui care dă Like, care vor vedea în mod organic filmul branded pe Wall-ul lor) x </a:t>
            </a:r>
            <a:r>
              <a:rPr lang="en-US" sz="1600" smtClean="0"/>
              <a:t/>
            </a:r>
            <a:br>
              <a:rPr lang="en-US" sz="1600" smtClean="0"/>
            </a:br>
            <a:r>
              <a:rPr lang="ro-RO" sz="1600" smtClean="0"/>
              <a:t>(o rată de intersecţie de </a:t>
            </a:r>
            <a:r>
              <a:rPr lang="en-US" sz="1600" smtClean="0"/>
              <a:t>66</a:t>
            </a:r>
            <a:r>
              <a:rPr lang="ro-RO" sz="1600" smtClean="0"/>
              <a:t>% între prietenii celor care dau Like– prieteni comuni, se repeta)</a:t>
            </a:r>
          </a:p>
          <a:p>
            <a:pPr marL="0" indent="0">
              <a:buFontTx/>
              <a:buNone/>
            </a:pPr>
            <a:r>
              <a:rPr lang="ro-RO" sz="1600" smtClean="0"/>
              <a:t>-----------------------------------</a:t>
            </a:r>
            <a:r>
              <a:rPr lang="en-US" sz="1600" smtClean="0"/>
              <a:t/>
            </a:r>
            <a:br>
              <a:rPr lang="en-US" sz="1600" smtClean="0"/>
            </a:br>
            <a:r>
              <a:rPr lang="en-US" sz="1600" smtClean="0"/>
              <a:t>= aproximativ </a:t>
            </a:r>
            <a:r>
              <a:rPr lang="ro-RO" sz="1600" b="1" smtClean="0"/>
              <a:t>450.000 persoane care află de brand în asociere cu competiţia, via FB</a:t>
            </a:r>
          </a:p>
          <a:p>
            <a:pPr marL="0" indent="0">
              <a:buFontTx/>
              <a:buNone/>
            </a:pPr>
            <a:endParaRPr lang="ro-RO" sz="16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250825" y="407988"/>
            <a:ext cx="7140575" cy="457200"/>
          </a:xfrm>
        </p:spPr>
        <p:txBody>
          <a:bodyPr/>
          <a:lstStyle/>
          <a:p>
            <a:r>
              <a:rPr lang="en-US" sz="2400" b="1" smtClean="0"/>
              <a:t>Reach</a:t>
            </a:r>
            <a:r>
              <a:rPr lang="ro-RO" sz="2400" b="1" smtClean="0"/>
              <a:t> total</a:t>
            </a:r>
            <a:r>
              <a:rPr lang="en-US" sz="2400" smtClean="0"/>
              <a:t>: estimarea virali</a:t>
            </a:r>
            <a:r>
              <a:rPr lang="ro-RO" sz="2400" smtClean="0"/>
              <a:t>zării pe Facebook / design</a:t>
            </a:r>
          </a:p>
        </p:txBody>
      </p:sp>
      <p:sp>
        <p:nvSpPr>
          <p:cNvPr id="87043" name="Content Placeholder 2"/>
          <p:cNvSpPr>
            <a:spLocks noGrp="1"/>
          </p:cNvSpPr>
          <p:nvPr>
            <p:ph idx="1"/>
          </p:nvPr>
        </p:nvSpPr>
        <p:spPr/>
        <p:txBody>
          <a:bodyPr/>
          <a:lstStyle/>
          <a:p>
            <a:r>
              <a:rPr lang="en-US" sz="2000" smtClean="0"/>
              <a:t>Estimarea promov</a:t>
            </a:r>
            <a:r>
              <a:rPr lang="ro-RO" sz="2000" smtClean="0"/>
              <a:t>ării virale a brandului via Facebook, generată de propagarea organică a înscrierilor din competiţie, cu branding</a:t>
            </a:r>
          </a:p>
          <a:p>
            <a:r>
              <a:rPr lang="ro-RO" sz="2000" smtClean="0"/>
              <a:t>Creaţiile sunt promovate intensiv de către participanţi, prin Share pe FB</a:t>
            </a:r>
          </a:p>
          <a:p>
            <a:r>
              <a:rPr lang="ro-RO" sz="2000" smtClean="0"/>
              <a:t>Creaţiile vor fi astfel propagate pe pe wall-urile prietenilor celor care dau Share, împreună cu numele brandului şi layoutul branded al înscrierii</a:t>
            </a:r>
          </a:p>
          <a:p>
            <a:pPr>
              <a:buFontTx/>
              <a:buNone/>
            </a:pPr>
            <a:endParaRPr lang="en-US" sz="2000" smtClean="0"/>
          </a:p>
          <a:p>
            <a:pPr>
              <a:buFontTx/>
              <a:buNone/>
            </a:pPr>
            <a:r>
              <a:rPr lang="ro-RO" sz="2000" b="1" smtClean="0">
                <a:solidFill>
                  <a:srgbClr val="00B0F0"/>
                </a:solidFill>
              </a:rPr>
              <a:t>150 </a:t>
            </a:r>
            <a:r>
              <a:rPr lang="en-US" sz="2000" b="1" smtClean="0">
                <a:solidFill>
                  <a:srgbClr val="00B0F0"/>
                </a:solidFill>
              </a:rPr>
              <a:t>de </a:t>
            </a:r>
            <a:r>
              <a:rPr lang="ro-RO" sz="2000" b="1" smtClean="0">
                <a:solidFill>
                  <a:srgbClr val="00B0F0"/>
                </a:solidFill>
              </a:rPr>
              <a:t>finaliste   </a:t>
            </a:r>
            <a:r>
              <a:rPr lang="ro-RO" sz="2000" smtClean="0"/>
              <a:t>în competiţia de brand (în medie) </a:t>
            </a:r>
            <a:r>
              <a:rPr lang="ro-RO" sz="2000" b="1" smtClean="0">
                <a:solidFill>
                  <a:srgbClr val="00B050"/>
                </a:solidFill>
              </a:rPr>
              <a:t>x</a:t>
            </a:r>
            <a:r>
              <a:rPr lang="ro-RO" sz="2000" smtClean="0">
                <a:solidFill>
                  <a:srgbClr val="00B050"/>
                </a:solidFill>
              </a:rPr>
              <a:t> </a:t>
            </a:r>
          </a:p>
          <a:p>
            <a:pPr>
              <a:buFontTx/>
              <a:buNone/>
            </a:pPr>
            <a:r>
              <a:rPr lang="ro-RO" sz="2000" b="1" smtClean="0">
                <a:solidFill>
                  <a:srgbClr val="00B0F0"/>
                </a:solidFill>
              </a:rPr>
              <a:t>25 de Share-uri </a:t>
            </a:r>
            <a:r>
              <a:rPr lang="en-US" sz="2000" b="1" smtClean="0">
                <a:solidFill>
                  <a:srgbClr val="00B0F0"/>
                </a:solidFill>
              </a:rPr>
              <a:t>/ finalist</a:t>
            </a:r>
            <a:r>
              <a:rPr lang="ro-RO" sz="2000" b="1" smtClean="0">
                <a:solidFill>
                  <a:srgbClr val="00B0F0"/>
                </a:solidFill>
              </a:rPr>
              <a:t>ă  </a:t>
            </a:r>
            <a:r>
              <a:rPr lang="ro-RO" sz="2000" smtClean="0"/>
              <a:t>pe Facebook (în medie)  </a:t>
            </a:r>
            <a:r>
              <a:rPr lang="ro-RO" sz="2000" b="1" smtClean="0">
                <a:solidFill>
                  <a:srgbClr val="00B050"/>
                </a:solidFill>
              </a:rPr>
              <a:t>x</a:t>
            </a:r>
            <a:endParaRPr lang="en-US" sz="2000" b="1" smtClean="0">
              <a:solidFill>
                <a:srgbClr val="00B050"/>
              </a:solidFill>
            </a:endParaRPr>
          </a:p>
          <a:p>
            <a:pPr>
              <a:buFontTx/>
              <a:buNone/>
            </a:pPr>
            <a:r>
              <a:rPr lang="ro-RO" sz="2000" b="1" smtClean="0">
                <a:solidFill>
                  <a:srgbClr val="00B0F0"/>
                </a:solidFill>
              </a:rPr>
              <a:t>300 de prieteni </a:t>
            </a:r>
            <a:r>
              <a:rPr lang="ro-RO" sz="2000" smtClean="0"/>
              <a:t>ai celui care a dat Share (în medie)  </a:t>
            </a:r>
            <a:r>
              <a:rPr lang="ro-RO" sz="2000" b="1" smtClean="0">
                <a:solidFill>
                  <a:srgbClr val="00B050"/>
                </a:solidFill>
              </a:rPr>
              <a:t>x</a:t>
            </a:r>
            <a:r>
              <a:rPr lang="ro-RO" sz="2000" smtClean="0"/>
              <a:t/>
            </a:r>
            <a:br>
              <a:rPr lang="ro-RO" sz="2000" smtClean="0"/>
            </a:br>
            <a:r>
              <a:rPr lang="ro-RO" sz="2000" smtClean="0"/>
              <a:t>                             </a:t>
            </a:r>
            <a:r>
              <a:rPr lang="ro-RO" sz="1400" smtClean="0"/>
              <a:t>(văd lucrarea branded peWall-ul lor, via Share-ul prietenilor)   </a:t>
            </a:r>
            <a:r>
              <a:rPr lang="en-US" sz="2000" smtClean="0"/>
              <a:t/>
            </a:r>
            <a:br>
              <a:rPr lang="en-US" sz="2000" smtClean="0"/>
            </a:br>
            <a:r>
              <a:rPr lang="ro-RO" sz="2000" b="1" smtClean="0">
                <a:solidFill>
                  <a:srgbClr val="00B0F0"/>
                </a:solidFill>
              </a:rPr>
              <a:t>60% rata de intersecţie </a:t>
            </a:r>
            <a:r>
              <a:rPr lang="ro-RO" sz="2000" smtClean="0"/>
              <a:t>(între prietenii comuni ai celor care dau Share</a:t>
            </a:r>
            <a:r>
              <a:rPr lang="en-US" sz="2000" smtClean="0"/>
              <a:t>)</a:t>
            </a:r>
            <a:endParaRPr lang="ro-RO" sz="2000" smtClean="0"/>
          </a:p>
          <a:p>
            <a:pPr>
              <a:buFontTx/>
              <a:buNone/>
            </a:pPr>
            <a:r>
              <a:rPr lang="ro-RO" sz="2000" smtClean="0"/>
              <a:t>-----------------------------------</a:t>
            </a:r>
            <a:r>
              <a:rPr lang="en-US" sz="2000" smtClean="0"/>
              <a:t/>
            </a:r>
            <a:br>
              <a:rPr lang="en-US" sz="2000" smtClean="0"/>
            </a:br>
            <a:r>
              <a:rPr lang="en-US" sz="2000" b="1" smtClean="0">
                <a:solidFill>
                  <a:srgbClr val="88BCE6"/>
                </a:solidFill>
              </a:rPr>
              <a:t>= </a:t>
            </a:r>
            <a:r>
              <a:rPr lang="ro-RO" sz="2000" b="1" smtClean="0">
                <a:solidFill>
                  <a:srgbClr val="00B0F0"/>
                </a:solidFill>
              </a:rPr>
              <a:t>500.000 persoane </a:t>
            </a:r>
            <a:r>
              <a:rPr lang="ro-RO" sz="2000" b="1" smtClean="0"/>
              <a:t>(aprox.) care află de brand în asociere cu TheCreator, organic, via Facebook</a:t>
            </a:r>
            <a:endParaRPr lang="ro-RO" sz="2000" smtClean="0"/>
          </a:p>
          <a:p>
            <a:endParaRPr lang="ro-RO" sz="2000" b="1" smtClean="0">
              <a:solidFill>
                <a:srgbClr val="00B0F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1"/>
          </p:nvPr>
        </p:nvSpPr>
        <p:spPr>
          <a:xfrm>
            <a:off x="457200" y="1341438"/>
            <a:ext cx="8229600" cy="4967287"/>
          </a:xfrm>
        </p:spPr>
        <p:txBody>
          <a:bodyPr/>
          <a:lstStyle/>
          <a:p>
            <a:pPr marL="0" indent="0" eaLnBrk="1" hangingPunct="1">
              <a:buFontTx/>
              <a:buNone/>
            </a:pPr>
            <a:r>
              <a:rPr lang="ro-RO" sz="1800" b="1" smtClean="0">
                <a:solidFill>
                  <a:srgbClr val="00B0F0"/>
                </a:solidFill>
              </a:rPr>
              <a:t>Via campania media asociată competiţiei, 9 săptămâni:</a:t>
            </a:r>
          </a:p>
          <a:p>
            <a:pPr marL="0" indent="0" eaLnBrk="1" hangingPunct="1"/>
            <a:r>
              <a:rPr lang="en-US" sz="1800" b="1" smtClean="0">
                <a:solidFill>
                  <a:srgbClr val="00B0F0"/>
                </a:solidFill>
              </a:rPr>
              <a:t>Online: </a:t>
            </a:r>
            <a:r>
              <a:rPr lang="ro-RO" sz="1800" smtClean="0">
                <a:solidFill>
                  <a:srgbClr val="00B0F0"/>
                </a:solidFill>
              </a:rPr>
              <a:t>35</a:t>
            </a:r>
            <a:r>
              <a:rPr lang="en-US" sz="1800" smtClean="0">
                <a:solidFill>
                  <a:srgbClr val="00B0F0"/>
                </a:solidFill>
              </a:rPr>
              <a:t>0.000 </a:t>
            </a:r>
            <a:r>
              <a:rPr lang="ro-RO" sz="1800" smtClean="0"/>
              <a:t>oameni </a:t>
            </a:r>
            <a:r>
              <a:rPr lang="en-US" sz="1800" smtClean="0"/>
              <a:t>(via 1.000.000 </a:t>
            </a:r>
            <a:r>
              <a:rPr lang="ro-RO" sz="1800" smtClean="0"/>
              <a:t>afişări de bannere, frecvenţă de 3, newslettere către comunitate şi participanţii la alte ediţii, branding IQads</a:t>
            </a:r>
            <a:r>
              <a:rPr lang="en-US" sz="1800" smtClean="0"/>
              <a:t>)</a:t>
            </a:r>
            <a:endParaRPr lang="ro-RO" sz="1800" smtClean="0"/>
          </a:p>
          <a:p>
            <a:pPr marL="0" indent="0" eaLnBrk="1" hangingPunct="1">
              <a:buFontTx/>
              <a:buNone/>
            </a:pPr>
            <a:endParaRPr lang="ro-RO" sz="1800" smtClean="0"/>
          </a:p>
          <a:p>
            <a:pPr marL="0" indent="0" eaLnBrk="1" hangingPunct="1">
              <a:buFontTx/>
              <a:buNone/>
            </a:pPr>
            <a:r>
              <a:rPr lang="ro-RO" sz="1800" b="1" smtClean="0">
                <a:solidFill>
                  <a:srgbClr val="00B0F0"/>
                </a:solidFill>
              </a:rPr>
              <a:t>Via buzz, viralizare, reţele sociale:</a:t>
            </a:r>
            <a:endParaRPr lang="en-US" sz="1800" b="1" smtClean="0">
              <a:solidFill>
                <a:srgbClr val="00B0F0"/>
              </a:solidFill>
            </a:endParaRPr>
          </a:p>
          <a:p>
            <a:pPr marL="0" indent="0" eaLnBrk="1" hangingPunct="1"/>
            <a:r>
              <a:rPr lang="en-US" sz="1800" b="1" smtClean="0">
                <a:solidFill>
                  <a:srgbClr val="00B0F0"/>
                </a:solidFill>
              </a:rPr>
              <a:t>Buzz: </a:t>
            </a:r>
            <a:r>
              <a:rPr lang="ro-RO" sz="1800" smtClean="0">
                <a:solidFill>
                  <a:srgbClr val="00B0F0"/>
                </a:solidFill>
              </a:rPr>
              <a:t>45</a:t>
            </a:r>
            <a:r>
              <a:rPr lang="en-US" sz="1800" smtClean="0">
                <a:solidFill>
                  <a:srgbClr val="00B0F0"/>
                </a:solidFill>
              </a:rPr>
              <a:t>0.000 </a:t>
            </a:r>
            <a:r>
              <a:rPr lang="ro-RO" sz="1800" smtClean="0"/>
              <a:t>oameni </a:t>
            </a:r>
            <a:r>
              <a:rPr lang="en-US" sz="1800" smtClean="0"/>
              <a:t>(</a:t>
            </a:r>
            <a:r>
              <a:rPr lang="ro-RO" sz="1800" smtClean="0"/>
              <a:t>generată de participanţi, vezi slide anterior</a:t>
            </a:r>
            <a:r>
              <a:rPr lang="en-US" sz="1800" smtClean="0"/>
              <a:t>)</a:t>
            </a:r>
            <a:r>
              <a:rPr lang="ro-RO" sz="1800" smtClean="0"/>
              <a:t/>
            </a:r>
            <a:br>
              <a:rPr lang="ro-RO" sz="1800" smtClean="0"/>
            </a:br>
            <a:r>
              <a:rPr lang="en-US" sz="1800" b="1" smtClean="0">
                <a:solidFill>
                  <a:srgbClr val="00B0F0"/>
                </a:solidFill>
              </a:rPr>
              <a:t>+ PR, news</a:t>
            </a:r>
          </a:p>
          <a:p>
            <a:pPr marL="0" indent="0" eaLnBrk="1" hangingPunct="1">
              <a:buFontTx/>
              <a:buNone/>
            </a:pPr>
            <a:r>
              <a:rPr lang="en-US" sz="1800" smtClean="0"/>
              <a:t>------------------</a:t>
            </a:r>
            <a:endParaRPr lang="ro-RO" sz="1800" smtClean="0"/>
          </a:p>
          <a:p>
            <a:pPr marL="0" indent="0" eaLnBrk="1" hangingPunct="1"/>
            <a:r>
              <a:rPr lang="ro-RO" sz="1800" b="1" smtClean="0">
                <a:solidFill>
                  <a:srgbClr val="00B0F0"/>
                </a:solidFill>
              </a:rPr>
              <a:t>9</a:t>
            </a:r>
            <a:r>
              <a:rPr lang="en-US" sz="1800" b="1" smtClean="0">
                <a:solidFill>
                  <a:srgbClr val="00B0F0"/>
                </a:solidFill>
              </a:rPr>
              <a:t>00</a:t>
            </a:r>
            <a:r>
              <a:rPr lang="ro-RO" sz="1800" b="1" smtClean="0">
                <a:solidFill>
                  <a:srgbClr val="00B0F0"/>
                </a:solidFill>
              </a:rPr>
              <a:t>.000 oameni, </a:t>
            </a:r>
            <a:r>
              <a:rPr lang="ro-RO" sz="1800" smtClean="0"/>
              <a:t>din care scădem o rată de intersecţie de 5</a:t>
            </a:r>
            <a:r>
              <a:rPr lang="en-US" sz="1800" smtClean="0"/>
              <a:t>0</a:t>
            </a:r>
            <a:r>
              <a:rPr lang="ro-RO" sz="1800" smtClean="0"/>
              <a:t>%:</a:t>
            </a:r>
          </a:p>
          <a:p>
            <a:pPr marL="0" indent="0" eaLnBrk="1" hangingPunct="1"/>
            <a:r>
              <a:rPr lang="ro-RO" sz="1800" b="1" smtClean="0">
                <a:solidFill>
                  <a:srgbClr val="00B0F0"/>
                </a:solidFill>
              </a:rPr>
              <a:t>Reach branded total al promovării Staropramen, via competiţie</a:t>
            </a:r>
            <a:r>
              <a:rPr lang="en-US" sz="1800" b="1" smtClean="0">
                <a:solidFill>
                  <a:srgbClr val="00B0F0"/>
                </a:solidFill>
              </a:rPr>
              <a:t>:</a:t>
            </a:r>
            <a:r>
              <a:rPr lang="ro-RO" sz="1800" b="1" smtClean="0">
                <a:solidFill>
                  <a:srgbClr val="00B0F0"/>
                </a:solidFill>
              </a:rPr>
              <a:t/>
            </a:r>
            <a:br>
              <a:rPr lang="ro-RO" sz="1800" b="1" smtClean="0">
                <a:solidFill>
                  <a:srgbClr val="00B0F0"/>
                </a:solidFill>
              </a:rPr>
            </a:br>
            <a:r>
              <a:rPr lang="ro-RO" sz="1800" b="1" smtClean="0">
                <a:solidFill>
                  <a:srgbClr val="00B0F0"/>
                </a:solidFill>
              </a:rPr>
              <a:t>peste</a:t>
            </a:r>
            <a:r>
              <a:rPr lang="en-US" sz="1800" b="1" smtClean="0">
                <a:solidFill>
                  <a:srgbClr val="00B0F0"/>
                </a:solidFill>
              </a:rPr>
              <a:t> </a:t>
            </a:r>
            <a:r>
              <a:rPr lang="ro-RO" sz="1800" b="1" smtClean="0">
                <a:solidFill>
                  <a:srgbClr val="00B0F0"/>
                </a:solidFill>
              </a:rPr>
              <a:t>450</a:t>
            </a:r>
            <a:r>
              <a:rPr lang="en-US" sz="1800" b="1" smtClean="0">
                <a:solidFill>
                  <a:srgbClr val="00B0F0"/>
                </a:solidFill>
              </a:rPr>
              <a:t>.000 </a:t>
            </a:r>
            <a:r>
              <a:rPr lang="ro-RO" sz="1800" b="1" smtClean="0">
                <a:solidFill>
                  <a:srgbClr val="00B0F0"/>
                </a:solidFill>
              </a:rPr>
              <a:t>oameni</a:t>
            </a:r>
            <a:r>
              <a:rPr lang="en-US" sz="1800" smtClean="0">
                <a:solidFill>
                  <a:srgbClr val="00B0F0"/>
                </a:solidFill>
              </a:rPr>
              <a:t>, </a:t>
            </a:r>
            <a:r>
              <a:rPr lang="ro-RO" sz="1800" smtClean="0"/>
              <a:t/>
            </a:r>
            <a:br>
              <a:rPr lang="ro-RO" sz="1800" smtClean="0"/>
            </a:br>
            <a:r>
              <a:rPr lang="ro-RO" sz="1800" smtClean="0"/>
              <a:t>fără cross-uri, într-o campanie de promovare de 2-3 luni</a:t>
            </a:r>
          </a:p>
        </p:txBody>
      </p:sp>
      <p:sp>
        <p:nvSpPr>
          <p:cNvPr id="88067" name="Title 1"/>
          <p:cNvSpPr>
            <a:spLocks noGrp="1"/>
          </p:cNvSpPr>
          <p:nvPr>
            <p:ph type="title"/>
          </p:nvPr>
        </p:nvSpPr>
        <p:spPr>
          <a:xfrm>
            <a:off x="212725" y="322263"/>
            <a:ext cx="8229600" cy="639762"/>
          </a:xfrm>
        </p:spPr>
        <p:txBody>
          <a:bodyPr/>
          <a:lstStyle/>
          <a:p>
            <a:pPr eaLnBrk="1" hangingPunct="1"/>
            <a:r>
              <a:rPr lang="ro-RO" sz="2600" b="1" smtClean="0"/>
              <a:t>R</a:t>
            </a:r>
            <a:r>
              <a:rPr lang="en-US" sz="2600" b="1" smtClean="0"/>
              <a:t>each </a:t>
            </a:r>
            <a:r>
              <a:rPr lang="ro-RO" sz="2600" b="1" smtClean="0"/>
              <a:t>cumulat </a:t>
            </a:r>
            <a:r>
              <a:rPr lang="ro-RO" sz="2600" smtClean="0"/>
              <a:t>al brandului, via competiţie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8050" y="0"/>
            <a:ext cx="23717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6" descr="C:\PROIECTE\BUSINESS\BLUE IDEA\Proiecte\The Creator\Nescafe Dolce Gusto Design Competition\JOBS\99.Rezultate\montaj\inscrieri\10\inscriere_055_piccolo_laborator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 y="3375025"/>
            <a:ext cx="29337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C:\PROIECTE\BUSINESS\Blue Idea\Vanzari\Clienti\Ongoing\_Pachete\_Pachete sales\The Creator\large-0XT.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48500" y="547688"/>
            <a:ext cx="2133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PROIECTE\BUSINESS\Blue Idea\Vanzari\Clienti\Ongoing\_Pachete\_Pachete sales\The Creator\large-0X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48500" y="0"/>
            <a:ext cx="2133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21025" y="3446463"/>
            <a:ext cx="2840038" cy="20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61063" y="3417888"/>
            <a:ext cx="322103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7" descr="C:\PROIECTE\BUSINESS\Blue Idea\Vanzari\Clienti\Ongoing\_Pachete\_Pachete sales\The Creator\Top 5 Yahoo\large-0ek.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450" y="0"/>
            <a:ext cx="4718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Rectangle 2"/>
          <p:cNvSpPr>
            <a:spLocks noChangeArrowheads="1"/>
          </p:cNvSpPr>
          <p:nvPr/>
        </p:nvSpPr>
        <p:spPr bwMode="auto">
          <a:xfrm>
            <a:off x="1498600" y="5449888"/>
            <a:ext cx="7632700" cy="1390650"/>
          </a:xfrm>
          <a:prstGeom prst="rect">
            <a:avLst/>
          </a:prstGeom>
          <a:solidFill>
            <a:srgbClr val="88BC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9431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2000">
                <a:solidFill>
                  <a:schemeClr val="tx2"/>
                </a:solidFill>
              </a:rPr>
              <a:t>Rezultate ale competițiilor anterioare</a:t>
            </a:r>
            <a:br>
              <a:rPr lang="ro-RO" sz="2000">
                <a:solidFill>
                  <a:schemeClr val="tx2"/>
                </a:solidFill>
              </a:rPr>
            </a:br>
            <a:r>
              <a:rPr lang="ro-RO" sz="2000">
                <a:solidFill>
                  <a:schemeClr val="tx2"/>
                </a:solidFill>
              </a:rPr>
              <a:t>The Creator </a:t>
            </a:r>
            <a:endParaRPr lang="en-US" sz="2000">
              <a:solidFill>
                <a:schemeClr val="tx2"/>
              </a:solidFill>
            </a:endParaRPr>
          </a:p>
        </p:txBody>
      </p:sp>
      <p:pic>
        <p:nvPicPr>
          <p:cNvPr id="90122" name="Picture 2" descr="C:\PROIECTE\BUSINESS\Blue Idea\All-in-One\Logos\_Blue Idea\The Creator\logo_the_creator_500x50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828800" y="5451475"/>
            <a:ext cx="13525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C:\PROIECTE\BUSINESS\Blue Idea\All-in-One\Logos\_Blue_Idea\_IQads\IQads_logo.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4450" y="6324600"/>
            <a:ext cx="1384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4" name="TextBox 11"/>
          <p:cNvSpPr txBox="1">
            <a:spLocks noChangeArrowheads="1"/>
          </p:cNvSpPr>
          <p:nvPr/>
        </p:nvSpPr>
        <p:spPr bwMode="auto">
          <a:xfrm>
            <a:off x="88900" y="5916613"/>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sz="1800">
                <a:latin typeface="Arial" panose="020B0604020202020204" pitchFamily="34" charset="0"/>
              </a:rPr>
              <a:t>powered by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fade">
                                      <p:cBhvr>
                                        <p:cTn id="7" dur="500"/>
                                        <p:tgtEl>
                                          <p:spTgt spid="21513"/>
                                        </p:tgtEl>
                                      </p:cBhvr>
                                    </p:animEffect>
                                  </p:childTnLst>
                                </p:cTn>
                              </p:par>
                              <p:par>
                                <p:cTn id="8" presetID="10" presetClass="entr" presetSubtype="0" fill="hold" nodeType="withEffect">
                                  <p:stCondLst>
                                    <p:cond delay="600"/>
                                  </p:stCondLst>
                                  <p:childTnLst>
                                    <p:set>
                                      <p:cBhvr>
                                        <p:cTn id="9" dur="1" fill="hold">
                                          <p:stCondLst>
                                            <p:cond delay="0"/>
                                          </p:stCondLst>
                                        </p:cTn>
                                        <p:tgtEl>
                                          <p:spTgt spid="21514"/>
                                        </p:tgtEl>
                                        <p:attrNameLst>
                                          <p:attrName>style.visibility</p:attrName>
                                        </p:attrNameLst>
                                      </p:cBhvr>
                                      <p:to>
                                        <p:strVal val="visible"/>
                                      </p:to>
                                    </p:set>
                                    <p:animEffect transition="in" filter="fade">
                                      <p:cBhvr>
                                        <p:cTn id="10" dur="500"/>
                                        <p:tgtEl>
                                          <p:spTgt spid="21514"/>
                                        </p:tgtEl>
                                      </p:cBhvr>
                                    </p:animEffect>
                                  </p:childTnLst>
                                </p:cTn>
                              </p:par>
                              <p:par>
                                <p:cTn id="11" presetID="10" presetClass="entr" presetSubtype="0" fill="hold" nodeType="withEffect">
                                  <p:stCondLst>
                                    <p:cond delay="800"/>
                                  </p:stCondLst>
                                  <p:childTnLst>
                                    <p:set>
                                      <p:cBhvr>
                                        <p:cTn id="12" dur="1" fill="hold">
                                          <p:stCondLst>
                                            <p:cond delay="0"/>
                                          </p:stCondLst>
                                        </p:cTn>
                                        <p:tgtEl>
                                          <p:spTgt spid="21511"/>
                                        </p:tgtEl>
                                        <p:attrNameLst>
                                          <p:attrName>style.visibility</p:attrName>
                                        </p:attrNameLst>
                                      </p:cBhvr>
                                      <p:to>
                                        <p:strVal val="visible"/>
                                      </p:to>
                                    </p:set>
                                    <p:animEffect transition="in" filter="fade">
                                      <p:cBhvr>
                                        <p:cTn id="13" dur="500"/>
                                        <p:tgtEl>
                                          <p:spTgt spid="21511"/>
                                        </p:tgtEl>
                                      </p:cBhvr>
                                    </p:animEffect>
                                  </p:childTnLst>
                                </p:cTn>
                              </p:par>
                              <p:par>
                                <p:cTn id="14" presetID="10" presetClass="entr" presetSubtype="0" fill="hold" nodeType="withEffect">
                                  <p:stCondLst>
                                    <p:cond delay="1000"/>
                                  </p:stCondLst>
                                  <p:childTnLst>
                                    <p:set>
                                      <p:cBhvr>
                                        <p:cTn id="15" dur="1" fill="hold">
                                          <p:stCondLst>
                                            <p:cond delay="0"/>
                                          </p:stCondLst>
                                        </p:cTn>
                                        <p:tgtEl>
                                          <p:spTgt spid="21510"/>
                                        </p:tgtEl>
                                        <p:attrNameLst>
                                          <p:attrName>style.visibility</p:attrName>
                                        </p:attrNameLst>
                                      </p:cBhvr>
                                      <p:to>
                                        <p:strVal val="visible"/>
                                      </p:to>
                                    </p:set>
                                    <p:animEffect transition="in" filter="fade">
                                      <p:cBhvr>
                                        <p:cTn id="16" dur="500"/>
                                        <p:tgtEl>
                                          <p:spTgt spid="21510"/>
                                        </p:tgtEl>
                                      </p:cBhvr>
                                    </p:animEffect>
                                  </p:childTnLst>
                                </p:cTn>
                              </p:par>
                              <p:par>
                                <p:cTn id="17" presetID="10" presetClass="entr" presetSubtype="0" fill="hold" nodeType="withEffect">
                                  <p:stCondLst>
                                    <p:cond delay="1200"/>
                                  </p:stCondLst>
                                  <p:childTnLst>
                                    <p:set>
                                      <p:cBhvr>
                                        <p:cTn id="18" dur="1" fill="hold">
                                          <p:stCondLst>
                                            <p:cond delay="0"/>
                                          </p:stCondLst>
                                        </p:cTn>
                                        <p:tgtEl>
                                          <p:spTgt spid="21509"/>
                                        </p:tgtEl>
                                        <p:attrNameLst>
                                          <p:attrName>style.visibility</p:attrName>
                                        </p:attrNameLst>
                                      </p:cBhvr>
                                      <p:to>
                                        <p:strVal val="visible"/>
                                      </p:to>
                                    </p:set>
                                    <p:animEffect transition="in" filter="fade">
                                      <p:cBhvr>
                                        <p:cTn id="19" dur="500"/>
                                        <p:tgtEl>
                                          <p:spTgt spid="21509"/>
                                        </p:tgtEl>
                                      </p:cBhvr>
                                    </p:animEffect>
                                  </p:childTnLst>
                                </p:cTn>
                              </p:par>
                              <p:par>
                                <p:cTn id="20" presetID="10" presetClass="entr" presetSubtype="0" fill="hold" nodeType="withEffect">
                                  <p:stCondLst>
                                    <p:cond delay="1400"/>
                                  </p:stCondLst>
                                  <p:childTnLst>
                                    <p:set>
                                      <p:cBhvr>
                                        <p:cTn id="21" dur="1" fill="hold">
                                          <p:stCondLst>
                                            <p:cond delay="0"/>
                                          </p:stCondLst>
                                        </p:cTn>
                                        <p:tgtEl>
                                          <p:spTgt spid="21508"/>
                                        </p:tgtEl>
                                        <p:attrNameLst>
                                          <p:attrName>style.visibility</p:attrName>
                                        </p:attrNameLst>
                                      </p:cBhvr>
                                      <p:to>
                                        <p:strVal val="visible"/>
                                      </p:to>
                                    </p:set>
                                    <p:animEffect transition="in" filter="fade">
                                      <p:cBhvr>
                                        <p:cTn id="22" dur="500"/>
                                        <p:tgtEl>
                                          <p:spTgt spid="21508"/>
                                        </p:tgtEl>
                                      </p:cBhvr>
                                    </p:animEffect>
                                  </p:childTnLst>
                                </p:cTn>
                              </p:par>
                              <p:par>
                                <p:cTn id="23" presetID="10" presetClass="entr" presetSubtype="0" fill="hold" nodeType="withEffect">
                                  <p:stCondLst>
                                    <p:cond delay="1600"/>
                                  </p:stCondLst>
                                  <p:childTnLst>
                                    <p:set>
                                      <p:cBhvr>
                                        <p:cTn id="24" dur="1" fill="hold">
                                          <p:stCondLst>
                                            <p:cond delay="0"/>
                                          </p:stCondLst>
                                        </p:cTn>
                                        <p:tgtEl>
                                          <p:spTgt spid="21512"/>
                                        </p:tgtEl>
                                        <p:attrNameLst>
                                          <p:attrName>style.visibility</p:attrName>
                                        </p:attrNameLst>
                                      </p:cBhvr>
                                      <p:to>
                                        <p:strVal val="visible"/>
                                      </p:to>
                                    </p:set>
                                    <p:animEffect transition="in" filter="fade">
                                      <p:cBhvr>
                                        <p:cTn id="25"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 name="Picture 27" descr="C:\Users\User\Desktop\creator-thumbs-bulk\25_23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5329237"/>
            <a:ext cx="155257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C:\Users\User\Desktop\creator-thumbs-bulk\25_23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123" y="5519737"/>
            <a:ext cx="13620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C:\Users\User\Desktop\creator-thumbs-bulk\25_23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55" y="5291137"/>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C:\Users\User\Desktop\creator-thumbs-bulk\25_23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167" y="5314950"/>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C:\Users\User\Desktop\creator-thumbs-bulk\25_23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4974" y="1399464"/>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C:\Users\User\Desktop\creator-thumbs-bulk\25_239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558" y="2502231"/>
            <a:ext cx="13811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C:\Users\User\Desktop\creator-thumbs-bulk\25_239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125" y="3883356"/>
            <a:ext cx="13620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C:\Users\User\Desktop\creator-thumbs-bulk\25_24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825" y="5428824"/>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C:\Users\User\Desktop\creator-thumbs-bulk\25_240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6962" y="2819400"/>
            <a:ext cx="16097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C:\Users\User\Desktop\creator-thumbs-bulk\25_240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7259" y="4104656"/>
            <a:ext cx="14954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C:\Users\User\Desktop\creator-thumbs-bulk\25_240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1750" y="5467350"/>
            <a:ext cx="139065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C:\Users\User\Desktop\creator-thumbs-bulk\25_2417.jpg"/>
          <p:cNvPicPr>
            <a:picLocks noChangeAspect="1" noChangeArrowheads="1"/>
          </p:cNvPicPr>
          <p:nvPr/>
        </p:nvPicPr>
        <p:blipFill rotWithShape="1">
          <a:blip r:embed="rId13">
            <a:extLst>
              <a:ext uri="{28A0092B-C50C-407E-A947-70E740481C1C}">
                <a14:useLocalDpi xmlns:a14="http://schemas.microsoft.com/office/drawing/2010/main" val="0"/>
              </a:ext>
            </a:extLst>
          </a:blip>
          <a:srcRect b="23261"/>
          <a:stretch/>
        </p:blipFill>
        <p:spPr bwMode="auto">
          <a:xfrm>
            <a:off x="7772684" y="5783525"/>
            <a:ext cx="1400175" cy="1074475"/>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C:\Users\User\Desktop\creator-thumbs-bulk\25_2421.jpg"/>
          <p:cNvPicPr>
            <a:picLocks noChangeAspect="1" noChangeArrowheads="1"/>
          </p:cNvPicPr>
          <p:nvPr/>
        </p:nvPicPr>
        <p:blipFill rotWithShape="1">
          <a:blip r:embed="rId14">
            <a:extLst>
              <a:ext uri="{28A0092B-C50C-407E-A947-70E740481C1C}">
                <a14:useLocalDpi xmlns:a14="http://schemas.microsoft.com/office/drawing/2010/main" val="0"/>
              </a:ext>
            </a:extLst>
          </a:blip>
          <a:srcRect r="8520"/>
          <a:stretch/>
        </p:blipFill>
        <p:spPr bwMode="auto">
          <a:xfrm>
            <a:off x="7772400" y="4286464"/>
            <a:ext cx="1376718" cy="150495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C:\Users\User\Desktop\creator-thumbs-bulk\25_2423.jpg"/>
          <p:cNvPicPr>
            <a:picLocks noChangeAspect="1" noChangeArrowheads="1"/>
          </p:cNvPicPr>
          <p:nvPr/>
        </p:nvPicPr>
        <p:blipFill rotWithShape="1">
          <a:blip r:embed="rId15">
            <a:extLst>
              <a:ext uri="{28A0092B-C50C-407E-A947-70E740481C1C}">
                <a14:useLocalDpi xmlns:a14="http://schemas.microsoft.com/office/drawing/2010/main" val="0"/>
              </a:ext>
            </a:extLst>
          </a:blip>
          <a:srcRect r="6513"/>
          <a:stretch/>
        </p:blipFill>
        <p:spPr bwMode="auto">
          <a:xfrm>
            <a:off x="7772684" y="2817694"/>
            <a:ext cx="1371316"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C:\Users\User\Desktop\creator-thumbs-bulk\25_2429.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6975" y="1407994"/>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C:\Users\User\Desktop\creator-thumbs-bulk\25_243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86675" y="1399464"/>
            <a:ext cx="145732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descr="C:\Users\User\Desktop\creator-thumbs-bulk\25_2431.jpg"/>
          <p:cNvPicPr>
            <a:picLocks noChangeAspect="1" noChangeArrowheads="1"/>
          </p:cNvPicPr>
          <p:nvPr/>
        </p:nvPicPr>
        <p:blipFill rotWithShape="1">
          <a:blip r:embed="rId18">
            <a:extLst>
              <a:ext uri="{28A0092B-C50C-407E-A947-70E740481C1C}">
                <a14:useLocalDpi xmlns:a14="http://schemas.microsoft.com/office/drawing/2010/main" val="0"/>
              </a:ext>
            </a:extLst>
          </a:blip>
          <a:srcRect r="22410"/>
          <a:stretch/>
        </p:blipFill>
        <p:spPr bwMode="auto">
          <a:xfrm>
            <a:off x="8138899" y="117355"/>
            <a:ext cx="1005101" cy="135901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C:\Users\User\Desktop\creator-thumbs-bulk\25_243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00850" y="123825"/>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descr="C:\Users\User\Desktop\creator-thumbs-bulk\25_2433.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57800" y="128588"/>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C:\Users\User\Desktop\creator-thumbs-bulk\25_2435.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86200" y="104775"/>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47" descr="C:\Users\User\Desktop\creator-thumbs-bulk\25_243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00175" y="5209464"/>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C:\Users\User\Desktop\creator-thumbs-bulk\25_2437.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2875" y="5238039"/>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49" descr="C:\Users\User\Desktop\creator-thumbs-bulk\25_2440.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3825" y="3980739"/>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C:\Users\User\Desktop\creator-thumbs-bulk\25_2450.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250" y="2675814"/>
            <a:ext cx="130492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51" descr="C:\Users\User\Desktop\creator-thumbs-bulk\25_2451.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5250" y="1399464"/>
            <a:ext cx="12763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C:\Users\User\Desktop\creator-thumbs-bulk\25_2452.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57475" y="112594"/>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53" descr="C:\Users\User\Desktop\creator-thumbs-bulk\25_2453.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71600" y="122119"/>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C:\Users\User\Desktop\creator-thumbs-bulk\25_2454.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200" y="112594"/>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2"/>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itle 1"/>
          <p:cNvSpPr>
            <a:spLocks noGrp="1"/>
          </p:cNvSpPr>
          <p:nvPr>
            <p:ph type="title"/>
          </p:nvPr>
        </p:nvSpPr>
        <p:spPr>
          <a:xfrm>
            <a:off x="304800" y="350838"/>
            <a:ext cx="7086600" cy="563562"/>
          </a:xfrm>
        </p:spPr>
        <p:txBody>
          <a:bodyPr/>
          <a:lstStyle/>
          <a:p>
            <a:r>
              <a:rPr lang="ro-RO" sz="2700" smtClean="0"/>
              <a:t>201</a:t>
            </a:r>
            <a:r>
              <a:rPr lang="en-US" sz="2700" smtClean="0"/>
              <a:t>3</a:t>
            </a:r>
            <a:r>
              <a:rPr lang="ro-RO" sz="2700" smtClean="0"/>
              <a:t> / Nokia Lumia Design Competition</a:t>
            </a:r>
          </a:p>
        </p:txBody>
      </p:sp>
      <p:sp>
        <p:nvSpPr>
          <p:cNvPr id="92165" name="Rectangle 1"/>
          <p:cNvSpPr>
            <a:spLocks noChangeArrowheads="1"/>
          </p:cNvSpPr>
          <p:nvPr/>
        </p:nvSpPr>
        <p:spPr bwMode="auto">
          <a:xfrm>
            <a:off x="1524000" y="1143000"/>
            <a:ext cx="5791200" cy="5466112"/>
          </a:xfrm>
          <a:prstGeom prst="rect">
            <a:avLst/>
          </a:prstGeom>
          <a:solidFill>
            <a:srgbClr val="FFFFFF"/>
          </a:solidFill>
          <a:ln>
            <a:noFill/>
          </a:ln>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marL="0" indent="0">
              <a:buNone/>
            </a:pPr>
            <a:r>
              <a:rPr lang="ro-RO" sz="1800" b="1" smtClean="0">
                <a:solidFill>
                  <a:srgbClr val="00B0F0"/>
                </a:solidFill>
                <a:latin typeface="Calibri" panose="020F0502020204030204" pitchFamily="34" charset="0"/>
              </a:rPr>
              <a:t>Descriere</a:t>
            </a:r>
            <a:r>
              <a:rPr lang="ro-RO" sz="1800" b="1">
                <a:solidFill>
                  <a:srgbClr val="00B0F0"/>
                </a:solidFill>
                <a:latin typeface="Calibri" panose="020F0502020204030204" pitchFamily="34" charset="0"/>
              </a:rPr>
              <a:t>:</a:t>
            </a:r>
            <a:r>
              <a:rPr lang="ro-RO" sz="1800">
                <a:latin typeface="Calibri" panose="020F0502020204030204" pitchFamily="34" charset="0"/>
              </a:rPr>
              <a:t> </a:t>
            </a:r>
            <a:r>
              <a:rPr lang="ro-RO" sz="1800" smtClean="0">
                <a:latin typeface="Calibri" panose="020F0502020204030204" pitchFamily="34" charset="0"/>
              </a:rPr>
              <a:t>Nokia a propus tuturor pasionaților de design să se g</a:t>
            </a:r>
            <a:r>
              <a:rPr lang="ro-RO" sz="1800">
                <a:latin typeface="Calibri" panose="020F0502020204030204" pitchFamily="34" charset="0"/>
              </a:rPr>
              <a:t>â</a:t>
            </a:r>
            <a:r>
              <a:rPr lang="it-IT" sz="1800" smtClean="0">
                <a:latin typeface="Calibri" panose="020F0502020204030204" pitchFamily="34" charset="0"/>
              </a:rPr>
              <a:t>nde</a:t>
            </a:r>
            <a:r>
              <a:rPr lang="ro-RO" sz="1800" smtClean="0">
                <a:latin typeface="Calibri" panose="020F0502020204030204" pitchFamily="34" charset="0"/>
              </a:rPr>
              <a:t>ască</a:t>
            </a:r>
            <a:r>
              <a:rPr lang="it-IT" sz="1800" smtClean="0">
                <a:latin typeface="Calibri" panose="020F0502020204030204" pitchFamily="34" charset="0"/>
              </a:rPr>
              <a:t> </a:t>
            </a:r>
            <a:r>
              <a:rPr lang="ro-RO" sz="1800" smtClean="0">
                <a:latin typeface="Calibri" panose="020F0502020204030204" pitchFamily="34" charset="0"/>
              </a:rPr>
              <a:t>la cât mai multe </a:t>
            </a:r>
            <a:r>
              <a:rPr lang="it-IT" sz="1800" smtClean="0">
                <a:latin typeface="Calibri" panose="020F0502020204030204" pitchFamily="34" charset="0"/>
              </a:rPr>
              <a:t>moduri </a:t>
            </a:r>
            <a:r>
              <a:rPr lang="it-IT" sz="1800">
                <a:latin typeface="Calibri" panose="020F0502020204030204" pitchFamily="34" charset="0"/>
              </a:rPr>
              <a:t>fun </a:t>
            </a:r>
            <a:r>
              <a:rPr lang="ro-RO" sz="1800" smtClean="0">
                <a:latin typeface="Calibri" panose="020F0502020204030204" pitchFamily="34" charset="0"/>
              </a:rPr>
              <a:t>de a</a:t>
            </a:r>
            <a:r>
              <a:rPr lang="it-IT" sz="1800" smtClean="0">
                <a:latin typeface="Calibri" panose="020F0502020204030204" pitchFamily="34" charset="0"/>
              </a:rPr>
              <a:t> </a:t>
            </a:r>
            <a:r>
              <a:rPr lang="it-IT" sz="1800">
                <a:latin typeface="Calibri" panose="020F0502020204030204" pitchFamily="34" charset="0"/>
              </a:rPr>
              <a:t>accesoriza noul smartphone Nokia Lumia 520, astfel </a:t>
            </a:r>
            <a:r>
              <a:rPr lang="ro-RO" sz="1800" smtClean="0">
                <a:latin typeface="Calibri" panose="020F0502020204030204" pitchFamily="34" charset="0"/>
              </a:rPr>
              <a:t>î</a:t>
            </a:r>
            <a:r>
              <a:rPr lang="it-IT" sz="1800" smtClean="0">
                <a:latin typeface="Calibri" panose="020F0502020204030204" pitchFamily="34" charset="0"/>
              </a:rPr>
              <a:t>nc</a:t>
            </a:r>
            <a:r>
              <a:rPr lang="ro-RO" sz="1800" smtClean="0">
                <a:latin typeface="Calibri" panose="020F0502020204030204" pitchFamily="34" charset="0"/>
              </a:rPr>
              <a:t>â</a:t>
            </a:r>
            <a:r>
              <a:rPr lang="it-IT" sz="1800" smtClean="0">
                <a:latin typeface="Calibri" panose="020F0502020204030204" pitchFamily="34" charset="0"/>
              </a:rPr>
              <a:t>t s</a:t>
            </a:r>
            <a:r>
              <a:rPr lang="ro-RO" sz="1800" smtClean="0">
                <a:latin typeface="Calibri" panose="020F0502020204030204" pitchFamily="34" charset="0"/>
              </a:rPr>
              <a:t>ă</a:t>
            </a:r>
            <a:r>
              <a:rPr lang="it-IT" sz="1800" smtClean="0">
                <a:latin typeface="Calibri" panose="020F0502020204030204" pitchFamily="34" charset="0"/>
              </a:rPr>
              <a:t> </a:t>
            </a:r>
            <a:r>
              <a:rPr lang="it-IT" sz="1800">
                <a:latin typeface="Calibri" panose="020F0502020204030204" pitchFamily="34" charset="0"/>
              </a:rPr>
              <a:t>fie </a:t>
            </a:r>
            <a:r>
              <a:rPr lang="ro-RO" sz="1800" smtClean="0">
                <a:latin typeface="Calibri" panose="020F0502020204030204" pitchFamily="34" charset="0"/>
              </a:rPr>
              <a:t>ș</a:t>
            </a:r>
            <a:r>
              <a:rPr lang="it-IT" sz="1800" smtClean="0">
                <a:latin typeface="Calibri" panose="020F0502020204030204" pitchFamily="34" charset="0"/>
              </a:rPr>
              <a:t>i </a:t>
            </a:r>
            <a:r>
              <a:rPr lang="it-IT" sz="1800">
                <a:latin typeface="Calibri" panose="020F0502020204030204" pitchFamily="34" charset="0"/>
              </a:rPr>
              <a:t>un manifest personal creativ </a:t>
            </a:r>
            <a:r>
              <a:rPr lang="ro-RO" sz="1800" smtClean="0">
                <a:latin typeface="Calibri" panose="020F0502020204030204" pitchFamily="34" charset="0"/>
              </a:rPr>
              <a:t>ș</a:t>
            </a:r>
            <a:r>
              <a:rPr lang="it-IT" sz="1800" smtClean="0">
                <a:latin typeface="Calibri" panose="020F0502020204030204" pitchFamily="34" charset="0"/>
              </a:rPr>
              <a:t>i </a:t>
            </a:r>
            <a:r>
              <a:rPr lang="it-IT" sz="1800">
                <a:latin typeface="Calibri" panose="020F0502020204030204" pitchFamily="34" charset="0"/>
              </a:rPr>
              <a:t>amuzant</a:t>
            </a:r>
            <a:r>
              <a:rPr lang="it-IT" sz="1800" smtClean="0">
                <a:latin typeface="Calibri" panose="020F0502020204030204" pitchFamily="34" charset="0"/>
              </a:rPr>
              <a:t>.</a:t>
            </a:r>
            <a:r>
              <a:rPr lang="ro-RO" sz="1800">
                <a:latin typeface="Calibri" panose="020F0502020204030204" pitchFamily="34" charset="0"/>
              </a:rPr>
              <a:t> </a:t>
            </a:r>
            <a:r>
              <a:rPr lang="ro-RO" sz="1800" smtClean="0">
                <a:latin typeface="Calibri" panose="020F0502020204030204" pitchFamily="34" charset="0"/>
              </a:rPr>
              <a:t>Au fost acordate 6 premii, dintre care 3 speciale, plus câte un smartphone personalizat cu design-ul câștigător pentru fiecare premiant.</a:t>
            </a:r>
          </a:p>
          <a:p>
            <a:pPr marL="0" indent="0">
              <a:buNone/>
            </a:pPr>
            <a:r>
              <a:rPr lang="ro-RO" sz="1800" b="1" smtClean="0">
                <a:solidFill>
                  <a:srgbClr val="00B0F0"/>
                </a:solidFill>
                <a:latin typeface="Calibri" panose="020F0502020204030204" pitchFamily="34" charset="0"/>
              </a:rPr>
              <a:t>Brief </a:t>
            </a:r>
            <a:r>
              <a:rPr lang="ro-RO" sz="1800" b="1">
                <a:solidFill>
                  <a:srgbClr val="00B0F0"/>
                </a:solidFill>
                <a:latin typeface="Calibri" panose="020F0502020204030204" pitchFamily="34" charset="0"/>
              </a:rPr>
              <a:t>pe scurt: </a:t>
            </a:r>
            <a:r>
              <a:rPr lang="en-US" sz="1800">
                <a:latin typeface="Calibri" panose="020F0502020204030204" pitchFamily="34" charset="0"/>
              </a:rPr>
              <a:t>Demonstre</a:t>
            </a:r>
            <a:r>
              <a:rPr lang="ro-RO" sz="1800">
                <a:latin typeface="Calibri" panose="020F0502020204030204" pitchFamily="34" charset="0"/>
              </a:rPr>
              <a:t>a</a:t>
            </a:r>
            <a:r>
              <a:rPr lang="en-US" sz="1800">
                <a:latin typeface="Calibri" panose="020F0502020204030204" pitchFamily="34" charset="0"/>
              </a:rPr>
              <a:t>z</a:t>
            </a:r>
            <a:r>
              <a:rPr lang="ro-RO" sz="1800">
                <a:latin typeface="Calibri" panose="020F0502020204030204" pitchFamily="34" charset="0"/>
              </a:rPr>
              <a:t>ă</a:t>
            </a:r>
            <a:r>
              <a:rPr lang="en-US" sz="1800">
                <a:latin typeface="Calibri" panose="020F0502020204030204" pitchFamily="34" charset="0"/>
              </a:rPr>
              <a:t>-ne c</a:t>
            </a:r>
            <a:r>
              <a:rPr lang="ro-RO" sz="1800">
                <a:latin typeface="Calibri" panose="020F0502020204030204" pitchFamily="34" charset="0"/>
              </a:rPr>
              <a:t>ă</a:t>
            </a:r>
            <a:r>
              <a:rPr lang="en-US" sz="1800">
                <a:latin typeface="Calibri" panose="020F0502020204030204" pitchFamily="34" charset="0"/>
              </a:rPr>
              <a:t> </a:t>
            </a:r>
            <a:r>
              <a:rPr lang="ro-RO" sz="1800">
                <a:latin typeface="Calibri" panose="020F0502020204030204" pitchFamily="34" charset="0"/>
              </a:rPr>
              <a:t>ș</a:t>
            </a:r>
            <a:r>
              <a:rPr lang="en-US" sz="1800">
                <a:latin typeface="Calibri" panose="020F0502020204030204" pitchFamily="34" charset="0"/>
              </a:rPr>
              <a:t>tii s</a:t>
            </a:r>
            <a:r>
              <a:rPr lang="ro-RO" sz="1800">
                <a:latin typeface="Calibri" panose="020F0502020204030204" pitchFamily="34" charset="0"/>
              </a:rPr>
              <a:t>ă</a:t>
            </a:r>
            <a:r>
              <a:rPr lang="en-US" sz="1800">
                <a:latin typeface="Calibri" panose="020F0502020204030204" pitchFamily="34" charset="0"/>
              </a:rPr>
              <a:t> g</a:t>
            </a:r>
            <a:r>
              <a:rPr lang="ro-RO" sz="1800">
                <a:latin typeface="Calibri" panose="020F0502020204030204" pitchFamily="34" charset="0"/>
              </a:rPr>
              <a:t>ă</a:t>
            </a:r>
            <a:r>
              <a:rPr lang="en-US" sz="1800">
                <a:latin typeface="Calibri" panose="020F0502020204030204" pitchFamily="34" charset="0"/>
              </a:rPr>
              <a:t>se</a:t>
            </a:r>
            <a:r>
              <a:rPr lang="ro-RO" sz="1800">
                <a:latin typeface="Calibri" panose="020F0502020204030204" pitchFamily="34" charset="0"/>
              </a:rPr>
              <a:t>ș</a:t>
            </a:r>
            <a:r>
              <a:rPr lang="en-US" sz="1800">
                <a:latin typeface="Calibri" panose="020F0502020204030204" pitchFamily="34" charset="0"/>
              </a:rPr>
              <a:t>ti ceva distractiv </a:t>
            </a:r>
            <a:r>
              <a:rPr lang="ro-RO" sz="1800">
                <a:latin typeface="Calibri" panose="020F0502020204030204" pitchFamily="34" charset="0"/>
              </a:rPr>
              <a:t>î</a:t>
            </a:r>
            <a:r>
              <a:rPr lang="en-US" sz="1800">
                <a:latin typeface="Calibri" panose="020F0502020204030204" pitchFamily="34" charset="0"/>
              </a:rPr>
              <a:t>n tot ce te </a:t>
            </a:r>
            <a:r>
              <a:rPr lang="ro-RO" sz="1800">
                <a:latin typeface="Calibri" panose="020F0502020204030204" pitchFamily="34" charset="0"/>
              </a:rPr>
              <a:t>î</a:t>
            </a:r>
            <a:r>
              <a:rPr lang="en-US" sz="1800">
                <a:latin typeface="Calibri" panose="020F0502020204030204" pitchFamily="34" charset="0"/>
              </a:rPr>
              <a:t>nconjoar</a:t>
            </a:r>
            <a:r>
              <a:rPr lang="ro-RO" sz="1800">
                <a:latin typeface="Calibri" panose="020F0502020204030204" pitchFamily="34" charset="0"/>
              </a:rPr>
              <a:t>ă</a:t>
            </a:r>
            <a:r>
              <a:rPr lang="en-US" sz="1800">
                <a:latin typeface="Calibri" panose="020F0502020204030204" pitchFamily="34" charset="0"/>
              </a:rPr>
              <a:t>.</a:t>
            </a:r>
            <a:r>
              <a:rPr lang="ro-RO" sz="1800">
                <a:latin typeface="Calibri" panose="020F0502020204030204" pitchFamily="34" charset="0"/>
              </a:rPr>
              <a:t> </a:t>
            </a:r>
            <a:r>
              <a:rPr lang="en-US" sz="1800">
                <a:latin typeface="Calibri" panose="020F0502020204030204" pitchFamily="34" charset="0"/>
              </a:rPr>
              <a:t>Personalizeaz</a:t>
            </a:r>
            <a:r>
              <a:rPr lang="ro-RO" sz="1800">
                <a:latin typeface="Calibri" panose="020F0502020204030204" pitchFamily="34" charset="0"/>
              </a:rPr>
              <a:t>ă</a:t>
            </a:r>
            <a:r>
              <a:rPr lang="en-US" sz="1800">
                <a:latin typeface="Calibri" panose="020F0502020204030204" pitchFamily="34" charset="0"/>
              </a:rPr>
              <a:t> spatele deta</a:t>
            </a:r>
            <a:r>
              <a:rPr lang="ro-RO" sz="1800">
                <a:latin typeface="Calibri" panose="020F0502020204030204" pitchFamily="34" charset="0"/>
              </a:rPr>
              <a:t>ș</a:t>
            </a:r>
            <a:r>
              <a:rPr lang="en-US" sz="1800">
                <a:latin typeface="Calibri" panose="020F0502020204030204" pitchFamily="34" charset="0"/>
              </a:rPr>
              <a:t>abil al noului smartphone Nokia Lumia 520 printr-un design unic </a:t>
            </a:r>
            <a:r>
              <a:rPr lang="ro-RO" sz="1800">
                <a:latin typeface="Calibri" panose="020F0502020204030204" pitchFamily="34" charset="0"/>
              </a:rPr>
              <a:t>ș</a:t>
            </a:r>
            <a:r>
              <a:rPr lang="en-US" sz="1800">
                <a:latin typeface="Calibri" panose="020F0502020204030204" pitchFamily="34" charset="0"/>
              </a:rPr>
              <a:t>i original, creat de tine, care s</a:t>
            </a:r>
            <a:r>
              <a:rPr lang="ro-RO" sz="1800">
                <a:latin typeface="Calibri" panose="020F0502020204030204" pitchFamily="34" charset="0"/>
              </a:rPr>
              <a:t>ă</a:t>
            </a:r>
            <a:r>
              <a:rPr lang="en-US" sz="1800">
                <a:latin typeface="Calibri" panose="020F0502020204030204" pitchFamily="34" charset="0"/>
              </a:rPr>
              <a:t>-i amuze p</a:t>
            </a:r>
            <a:r>
              <a:rPr lang="ro-RO" sz="1800">
                <a:latin typeface="Calibri" panose="020F0502020204030204" pitchFamily="34" charset="0"/>
              </a:rPr>
              <a:t>â</a:t>
            </a:r>
            <a:r>
              <a:rPr lang="en-US" sz="1800">
                <a:latin typeface="Calibri" panose="020F0502020204030204" pitchFamily="34" charset="0"/>
              </a:rPr>
              <a:t>n</a:t>
            </a:r>
            <a:r>
              <a:rPr lang="ro-RO" sz="1800">
                <a:latin typeface="Calibri" panose="020F0502020204030204" pitchFamily="34" charset="0"/>
              </a:rPr>
              <a:t>ă</a:t>
            </a:r>
            <a:r>
              <a:rPr lang="en-US" sz="1800">
                <a:latin typeface="Calibri" panose="020F0502020204030204" pitchFamily="34" charset="0"/>
              </a:rPr>
              <a:t> </a:t>
            </a:r>
            <a:r>
              <a:rPr lang="ro-RO" sz="1800">
                <a:latin typeface="Calibri" panose="020F0502020204030204" pitchFamily="34" charset="0"/>
              </a:rPr>
              <a:t>ș</a:t>
            </a:r>
            <a:r>
              <a:rPr lang="en-US" sz="1800">
                <a:latin typeface="Calibri" panose="020F0502020204030204" pitchFamily="34" charset="0"/>
              </a:rPr>
              <a:t>i pe cei mai critici prieteni ai t</a:t>
            </a:r>
            <a:r>
              <a:rPr lang="ro-RO" sz="1800">
                <a:latin typeface="Calibri" panose="020F0502020204030204" pitchFamily="34" charset="0"/>
              </a:rPr>
              <a:t>ă</a:t>
            </a:r>
            <a:r>
              <a:rPr lang="en-US" sz="1800">
                <a:latin typeface="Calibri" panose="020F0502020204030204" pitchFamily="34" charset="0"/>
              </a:rPr>
              <a:t>i. Ca </a:t>
            </a:r>
            <a:r>
              <a:rPr lang="ro-RO" sz="1800">
                <a:latin typeface="Calibri" panose="020F0502020204030204" pitchFamily="34" charset="0"/>
              </a:rPr>
              <a:t>î</a:t>
            </a:r>
            <a:r>
              <a:rPr lang="en-US" sz="1800">
                <a:latin typeface="Calibri" panose="020F0502020204030204" pitchFamily="34" charset="0"/>
              </a:rPr>
              <a:t>n orice lucru distractiv, nu exist</a:t>
            </a:r>
            <a:r>
              <a:rPr lang="ro-RO" sz="1800">
                <a:latin typeface="Calibri" panose="020F0502020204030204" pitchFamily="34" charset="0"/>
              </a:rPr>
              <a:t>ă</a:t>
            </a:r>
            <a:r>
              <a:rPr lang="en-US" sz="1800">
                <a:latin typeface="Calibri" panose="020F0502020204030204" pitchFamily="34" charset="0"/>
              </a:rPr>
              <a:t> limite. Exprim</a:t>
            </a:r>
            <a:r>
              <a:rPr lang="ro-RO" sz="1800">
                <a:latin typeface="Calibri" panose="020F0502020204030204" pitchFamily="34" charset="0"/>
              </a:rPr>
              <a:t>ă</a:t>
            </a:r>
            <a:r>
              <a:rPr lang="en-US" sz="1800">
                <a:latin typeface="Calibri" panose="020F0502020204030204" pitchFamily="34" charset="0"/>
              </a:rPr>
              <a:t>-te creativ </a:t>
            </a:r>
            <a:r>
              <a:rPr lang="ro-RO" sz="1800">
                <a:latin typeface="Calibri" panose="020F0502020204030204" pitchFamily="34" charset="0"/>
              </a:rPr>
              <a:t>ș</a:t>
            </a:r>
            <a:r>
              <a:rPr lang="en-US" sz="1800">
                <a:latin typeface="Calibri" panose="020F0502020204030204" pitchFamily="34" charset="0"/>
              </a:rPr>
              <a:t>i las</a:t>
            </a:r>
            <a:r>
              <a:rPr lang="ro-RO" sz="1800">
                <a:latin typeface="Calibri" panose="020F0502020204030204" pitchFamily="34" charset="0"/>
              </a:rPr>
              <a:t>ă</a:t>
            </a:r>
            <a:r>
              <a:rPr lang="en-US" sz="1800">
                <a:latin typeface="Calibri" panose="020F0502020204030204" pitchFamily="34" charset="0"/>
              </a:rPr>
              <a:t> loc imagina</a:t>
            </a:r>
            <a:r>
              <a:rPr lang="ro-RO" sz="1800">
                <a:latin typeface="Calibri" panose="020F0502020204030204" pitchFamily="34" charset="0"/>
              </a:rPr>
              <a:t>ț</a:t>
            </a:r>
            <a:r>
              <a:rPr lang="en-US" sz="1800">
                <a:latin typeface="Calibri" panose="020F0502020204030204" pitchFamily="34" charset="0"/>
              </a:rPr>
              <a:t>iei.</a:t>
            </a:r>
            <a:r>
              <a:rPr lang="ro-RO" sz="1800">
                <a:latin typeface="Calibri" panose="020F0502020204030204" pitchFamily="34" charset="0"/>
              </a:rPr>
              <a:t> </a:t>
            </a:r>
            <a:r>
              <a:rPr lang="en-US" sz="1800">
                <a:latin typeface="Calibri" panose="020F0502020204030204" pitchFamily="34" charset="0"/>
              </a:rPr>
              <a:t>Fii curios, exploreaz</a:t>
            </a:r>
            <a:r>
              <a:rPr lang="ro-RO" sz="1800">
                <a:latin typeface="Calibri" panose="020F0502020204030204" pitchFamily="34" charset="0"/>
              </a:rPr>
              <a:t>ă</a:t>
            </a:r>
            <a:r>
              <a:rPr lang="en-US" sz="1800">
                <a:latin typeface="Calibri" panose="020F0502020204030204" pitchFamily="34" charset="0"/>
              </a:rPr>
              <a:t> </a:t>
            </a:r>
            <a:r>
              <a:rPr lang="ro-RO" sz="1800">
                <a:latin typeface="Calibri" panose="020F0502020204030204" pitchFamily="34" charset="0"/>
              </a:rPr>
              <a:t>ș</a:t>
            </a:r>
            <a:r>
              <a:rPr lang="en-US" sz="1800">
                <a:latin typeface="Calibri" panose="020F0502020204030204" pitchFamily="34" charset="0"/>
              </a:rPr>
              <a:t>i fii original.</a:t>
            </a:r>
            <a:r>
              <a:rPr lang="en-US" sz="1800"/>
              <a:t> </a:t>
            </a:r>
            <a:endParaRPr lang="en-US" sz="1800" smtClean="0"/>
          </a:p>
          <a:p>
            <a:pPr marL="0" indent="0">
              <a:buNone/>
            </a:pPr>
            <a:endParaRPr lang="ro-RO" sz="1800">
              <a:latin typeface="Calibri" panose="020F0502020204030204" pitchFamily="34" charset="0"/>
            </a:endParaRPr>
          </a:p>
          <a:p>
            <a:pPr eaLnBrk="1" hangingPunct="1">
              <a:spcBef>
                <a:spcPct val="0"/>
              </a:spcBef>
              <a:buFontTx/>
              <a:buNone/>
            </a:pPr>
            <a:r>
              <a:rPr lang="ro-RO" sz="1800" b="1" smtClean="0">
                <a:latin typeface="Calibri" panose="020F0502020204030204" pitchFamily="34" charset="0"/>
              </a:rPr>
              <a:t>Înscrieri</a:t>
            </a:r>
            <a:r>
              <a:rPr lang="ro-RO" sz="1800" b="1">
                <a:latin typeface="Calibri" panose="020F0502020204030204" pitchFamily="34" charset="0"/>
              </a:rPr>
              <a:t>: </a:t>
            </a:r>
            <a:r>
              <a:rPr lang="ro-RO" sz="1800" smtClean="0">
                <a:latin typeface="Calibri" panose="020F0502020204030204" pitchFamily="34" charset="0"/>
              </a:rPr>
              <a:t>5 săpt., 17</a:t>
            </a:r>
            <a:r>
              <a:rPr lang="en-US" sz="1800" smtClean="0">
                <a:latin typeface="Calibri" panose="020F0502020204030204" pitchFamily="34" charset="0"/>
              </a:rPr>
              <a:t> iu</a:t>
            </a:r>
            <a:r>
              <a:rPr lang="ro-RO" sz="1800" smtClean="0">
                <a:latin typeface="Calibri" panose="020F0502020204030204" pitchFamily="34" charset="0"/>
              </a:rPr>
              <a:t>l</a:t>
            </a:r>
            <a:r>
              <a:rPr lang="en-US" sz="1800" smtClean="0">
                <a:latin typeface="Calibri" panose="020F0502020204030204" pitchFamily="34" charset="0"/>
              </a:rPr>
              <a:t>ie</a:t>
            </a:r>
            <a:r>
              <a:rPr lang="ro-RO" sz="1800" smtClean="0">
                <a:latin typeface="Calibri" panose="020F0502020204030204" pitchFamily="34" charset="0"/>
              </a:rPr>
              <a:t> </a:t>
            </a:r>
            <a:r>
              <a:rPr lang="ro-RO" sz="1800">
                <a:latin typeface="Calibri" panose="020F0502020204030204" pitchFamily="34" charset="0"/>
              </a:rPr>
              <a:t>– </a:t>
            </a:r>
            <a:r>
              <a:rPr lang="ro-RO" sz="1800" smtClean="0">
                <a:latin typeface="Calibri" panose="020F0502020204030204" pitchFamily="34" charset="0"/>
              </a:rPr>
              <a:t>21</a:t>
            </a:r>
            <a:r>
              <a:rPr lang="en-US" sz="1800" smtClean="0">
                <a:latin typeface="Calibri" panose="020F0502020204030204" pitchFamily="34" charset="0"/>
              </a:rPr>
              <a:t> </a:t>
            </a:r>
            <a:r>
              <a:rPr lang="ro-RO" sz="1800" smtClean="0">
                <a:latin typeface="Calibri" panose="020F0502020204030204" pitchFamily="34" charset="0"/>
              </a:rPr>
              <a:t>august</a:t>
            </a:r>
            <a:r>
              <a:rPr lang="en-US" sz="1800" smtClean="0">
                <a:latin typeface="Calibri" panose="020F0502020204030204" pitchFamily="34" charset="0"/>
              </a:rPr>
              <a:t> </a:t>
            </a:r>
            <a:r>
              <a:rPr lang="ro-RO" sz="1800" smtClean="0">
                <a:latin typeface="Calibri" panose="020F0502020204030204" pitchFamily="34" charset="0"/>
              </a:rPr>
              <a:t>2013</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Vot: </a:t>
            </a:r>
            <a:r>
              <a:rPr lang="ro-RO" sz="1800" smtClean="0">
                <a:latin typeface="Calibri" panose="020F0502020204030204" pitchFamily="34" charset="0"/>
              </a:rPr>
              <a:t>9 săpt., </a:t>
            </a:r>
            <a:r>
              <a:rPr lang="ro-RO" sz="1800">
                <a:latin typeface="Calibri" panose="020F0502020204030204" pitchFamily="34" charset="0"/>
              </a:rPr>
              <a:t>17</a:t>
            </a:r>
            <a:r>
              <a:rPr lang="en-US" sz="1800">
                <a:latin typeface="Calibri" panose="020F0502020204030204" pitchFamily="34" charset="0"/>
              </a:rPr>
              <a:t> iu</a:t>
            </a:r>
            <a:r>
              <a:rPr lang="ro-RO" sz="1800">
                <a:latin typeface="Calibri" panose="020F0502020204030204" pitchFamily="34" charset="0"/>
              </a:rPr>
              <a:t>l</a:t>
            </a:r>
            <a:r>
              <a:rPr lang="en-US" sz="1800">
                <a:latin typeface="Calibri" panose="020F0502020204030204" pitchFamily="34" charset="0"/>
              </a:rPr>
              <a:t>ie</a:t>
            </a:r>
            <a:r>
              <a:rPr lang="ro-RO" sz="1800">
                <a:latin typeface="Calibri" panose="020F0502020204030204" pitchFamily="34" charset="0"/>
              </a:rPr>
              <a:t> – </a:t>
            </a:r>
            <a:r>
              <a:rPr lang="ro-RO" sz="1800" smtClean="0">
                <a:latin typeface="Calibri" panose="020F0502020204030204" pitchFamily="34" charset="0"/>
              </a:rPr>
              <a:t>16</a:t>
            </a:r>
            <a:r>
              <a:rPr lang="en-US" sz="1800" smtClean="0">
                <a:latin typeface="Calibri" panose="020F0502020204030204" pitchFamily="34" charset="0"/>
              </a:rPr>
              <a:t> </a:t>
            </a:r>
            <a:r>
              <a:rPr lang="ro-RO" sz="1800" smtClean="0">
                <a:latin typeface="Calibri" panose="020F0502020204030204" pitchFamily="34" charset="0"/>
              </a:rPr>
              <a:t>septembrie</a:t>
            </a:r>
            <a:r>
              <a:rPr lang="en-US" sz="1800" smtClean="0">
                <a:latin typeface="Calibri" panose="020F0502020204030204" pitchFamily="34" charset="0"/>
              </a:rPr>
              <a:t> </a:t>
            </a:r>
            <a:r>
              <a:rPr lang="ro-RO" sz="1800" smtClean="0">
                <a:latin typeface="Calibri" panose="020F0502020204030204" pitchFamily="34" charset="0"/>
              </a:rPr>
              <a:t>2013</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Reach total: </a:t>
            </a:r>
            <a:r>
              <a:rPr lang="ro-RO" sz="1800" smtClean="0">
                <a:latin typeface="Calibri" panose="020F0502020204030204" pitchFamily="34" charset="0"/>
              </a:rPr>
              <a:t>300.000</a:t>
            </a:r>
            <a:r>
              <a:rPr lang="ro-RO" sz="1800">
                <a:latin typeface="Calibri" panose="020F0502020204030204" pitchFamily="34" charset="0"/>
              </a:rPr>
              <a:t>+ oameni (</a:t>
            </a:r>
            <a:r>
              <a:rPr lang="ro-RO" sz="1800" smtClean="0">
                <a:latin typeface="Calibri" panose="020F0502020204030204" pitchFamily="34" charset="0"/>
              </a:rPr>
              <a:t>TheCreator)</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Creații</a:t>
            </a:r>
            <a:r>
              <a:rPr lang="ro-RO" sz="1800">
                <a:latin typeface="Calibri" panose="020F0502020204030204" pitchFamily="34" charset="0"/>
              </a:rPr>
              <a:t>: </a:t>
            </a:r>
            <a:r>
              <a:rPr lang="ro-RO" sz="1800" smtClean="0">
                <a:latin typeface="Calibri" panose="020F0502020204030204" pitchFamily="34" charset="0"/>
              </a:rPr>
              <a:t> 660 înscrieri </a:t>
            </a:r>
            <a:r>
              <a:rPr lang="ro-RO" sz="1800">
                <a:latin typeface="Calibri" panose="020F0502020204030204" pitchFamily="34" charset="0"/>
              </a:rPr>
              <a:t>/ </a:t>
            </a:r>
            <a:r>
              <a:rPr lang="ro-RO" sz="1800" smtClean="0">
                <a:latin typeface="Calibri" panose="020F0502020204030204" pitchFamily="34" charset="0"/>
              </a:rPr>
              <a:t>428 </a:t>
            </a:r>
            <a:r>
              <a:rPr lang="ro-RO" sz="1800">
                <a:latin typeface="Calibri" panose="020F0502020204030204" pitchFamily="34" charset="0"/>
              </a:rPr>
              <a:t>finaliste</a:t>
            </a:r>
          </a:p>
          <a:p>
            <a:pPr eaLnBrk="1" hangingPunct="1">
              <a:spcBef>
                <a:spcPct val="0"/>
              </a:spcBef>
              <a:buFontTx/>
              <a:buNone/>
            </a:pPr>
            <a:r>
              <a:rPr lang="ro-RO" sz="1800" u="sng">
                <a:solidFill>
                  <a:srgbClr val="0000FF"/>
                </a:solidFill>
                <a:latin typeface="Calibri" panose="020F0502020204030204" pitchFamily="34" charset="0"/>
                <a:hlinkClick r:id="rId31"/>
              </a:rPr>
              <a:t>Vezi finalistele</a:t>
            </a:r>
            <a:r>
              <a:rPr lang="ro-RO" sz="1800">
                <a:latin typeface="Calibri" panose="020F0502020204030204" pitchFamily="34" charset="0"/>
              </a:rPr>
              <a:t> </a:t>
            </a:r>
          </a:p>
        </p:txBody>
      </p:sp>
    </p:spTree>
    <p:extLst>
      <p:ext uri="{BB962C8B-B14F-4D97-AF65-F5344CB8AC3E}">
        <p14:creationId xmlns:p14="http://schemas.microsoft.com/office/powerpoint/2010/main" val="1502109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Downloads\competitii\nokia lumia\newletter\banner adOcean1.jpg"/>
          <p:cNvPicPr>
            <a:picLocks noChangeAspect="1" noChangeArrowheads="1"/>
          </p:cNvPicPr>
          <p:nvPr/>
        </p:nvPicPr>
        <p:blipFill rotWithShape="1">
          <a:blip r:embed="rId2">
            <a:extLst>
              <a:ext uri="{28A0092B-C50C-407E-A947-70E740481C1C}">
                <a14:useLocalDpi xmlns:a14="http://schemas.microsoft.com/office/drawing/2010/main" val="0"/>
              </a:ext>
            </a:extLst>
          </a:blip>
          <a:srcRect t="23770" b="23886"/>
          <a:stretch/>
        </p:blipFill>
        <p:spPr bwMode="auto">
          <a:xfrm>
            <a:off x="152401" y="2590800"/>
            <a:ext cx="3859748" cy="2590800"/>
          </a:xfrm>
          <a:prstGeom prst="rect">
            <a:avLst/>
          </a:prstGeom>
          <a:noFill/>
          <a:extLst>
            <a:ext uri="{909E8E84-426E-40DD-AFC4-6F175D3DCCD1}">
              <a14:hiddenFill xmlns:a14="http://schemas.microsoft.com/office/drawing/2010/main">
                <a:solidFill>
                  <a:srgbClr val="FFFFFF"/>
                </a:solidFill>
              </a14:hiddenFill>
            </a:ext>
          </a:extLst>
        </p:spPr>
      </p:pic>
      <p:sp>
        <p:nvSpPr>
          <p:cNvPr id="93186" name="Title 1"/>
          <p:cNvSpPr>
            <a:spLocks noGrp="1"/>
          </p:cNvSpPr>
          <p:nvPr>
            <p:ph type="title"/>
          </p:nvPr>
        </p:nvSpPr>
        <p:spPr/>
        <p:txBody>
          <a:bodyPr/>
          <a:lstStyle/>
          <a:p>
            <a:r>
              <a:rPr lang="ro-RO" sz="2800" smtClean="0"/>
              <a:t>Mai multe detalii</a:t>
            </a:r>
          </a:p>
        </p:txBody>
      </p:sp>
      <p:sp>
        <p:nvSpPr>
          <p:cNvPr id="93187" name="TextBox 4"/>
          <p:cNvSpPr txBox="1">
            <a:spLocks noChangeArrowheads="1"/>
          </p:cNvSpPr>
          <p:nvPr/>
        </p:nvSpPr>
        <p:spPr bwMode="auto">
          <a:xfrm>
            <a:off x="381000" y="990600"/>
            <a:ext cx="8610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pPr>
            <a:r>
              <a:rPr lang="en-US" sz="1800" b="1" dirty="0">
                <a:solidFill>
                  <a:srgbClr val="FF0000"/>
                </a:solidFill>
                <a:latin typeface="Calibri" panose="020F0502020204030204" pitchFamily="34" charset="0"/>
              </a:rPr>
              <a:t>Reach total: </a:t>
            </a:r>
            <a:r>
              <a:rPr lang="ro-RO" sz="1800" dirty="0" smtClean="0">
                <a:latin typeface="Calibri" panose="020F0502020204030204" pitchFamily="34" charset="0"/>
              </a:rPr>
              <a:t>30</a:t>
            </a:r>
            <a:r>
              <a:rPr lang="en-US" sz="1800" dirty="0" smtClean="0">
                <a:latin typeface="Calibri" panose="020F0502020204030204" pitchFamily="34" charset="0"/>
              </a:rPr>
              <a:t>0.000</a:t>
            </a:r>
            <a:r>
              <a:rPr lang="en-US" sz="1800" dirty="0">
                <a:latin typeface="Calibri" panose="020F0502020204030204" pitchFamily="34" charset="0"/>
              </a:rPr>
              <a:t>+ </a:t>
            </a:r>
            <a:r>
              <a:rPr lang="en-US" sz="1800" dirty="0" err="1">
                <a:latin typeface="Calibri" panose="020F0502020204030204" pitchFamily="34" charset="0"/>
              </a:rPr>
              <a:t>oameni</a:t>
            </a:r>
            <a:r>
              <a:rPr lang="en-US" sz="1800" dirty="0">
                <a:latin typeface="Calibri" panose="020F0502020204030204" pitchFamily="34" charset="0"/>
              </a:rPr>
              <a:t> (</a:t>
            </a:r>
            <a:r>
              <a:rPr lang="ro-RO" sz="1800" dirty="0">
                <a:latin typeface="Calibri" panose="020F0502020204030204" pitchFamily="34" charset="0"/>
              </a:rPr>
              <a:t>campanie </a:t>
            </a:r>
            <a:r>
              <a:rPr lang="en-US" sz="1800" dirty="0">
                <a:latin typeface="Calibri" panose="020F0502020204030204" pitchFamily="34" charset="0"/>
              </a:rPr>
              <a:t>+ </a:t>
            </a:r>
            <a:r>
              <a:rPr lang="ro-RO" sz="1800" dirty="0">
                <a:latin typeface="Calibri" panose="020F0502020204030204" pitchFamily="34" charset="0"/>
              </a:rPr>
              <a:t>social media + </a:t>
            </a:r>
            <a:r>
              <a:rPr lang="ro-RO" sz="1800" dirty="0" err="1" smtClean="0">
                <a:latin typeface="Calibri" panose="020F0502020204030204" pitchFamily="34" charset="0"/>
              </a:rPr>
              <a:t>viralizare</a:t>
            </a:r>
            <a:r>
              <a:rPr lang="en-US" sz="1800" dirty="0" smtClean="0">
                <a:latin typeface="Calibri" panose="020F0502020204030204" pitchFamily="34" charset="0"/>
              </a:rPr>
              <a:t>)</a:t>
            </a:r>
            <a:endParaRPr lang="en-US" sz="1800" dirty="0">
              <a:latin typeface="Calibri" panose="020F0502020204030204" pitchFamily="34" charset="0"/>
            </a:endParaRPr>
          </a:p>
          <a:p>
            <a:pPr eaLnBrk="1" hangingPunct="1">
              <a:spcBef>
                <a:spcPct val="0"/>
              </a:spcBef>
            </a:pPr>
            <a:r>
              <a:rPr lang="ro-RO" sz="1800" b="1" dirty="0">
                <a:solidFill>
                  <a:srgbClr val="FF0000"/>
                </a:solidFill>
                <a:latin typeface="Calibri" panose="020F0502020204030204" pitchFamily="34" charset="0"/>
              </a:rPr>
              <a:t>Premii: </a:t>
            </a:r>
            <a:r>
              <a:rPr lang="ro-RO" sz="1800" dirty="0" smtClean="0">
                <a:latin typeface="Calibri" panose="020F0502020204030204" pitchFamily="34" charset="0"/>
              </a:rPr>
              <a:t>Premiul I – 1500 euro, Premiul II – 1000 euro, Premiul III – 500 euro, Premiul Special I – 1500 euro, Premiul Special II – 1000 euro, Premiul Special III – 500 euro</a:t>
            </a:r>
            <a:endParaRPr lang="ro-RO" sz="1800" dirty="0">
              <a:latin typeface="Calibri" panose="020F0502020204030204" pitchFamily="34" charset="0"/>
            </a:endParaRPr>
          </a:p>
          <a:p>
            <a:pPr eaLnBrk="1" hangingPunct="1">
              <a:spcBef>
                <a:spcPct val="0"/>
              </a:spcBef>
            </a:pPr>
            <a:r>
              <a:rPr lang="ro-RO" sz="1800" b="1" dirty="0" smtClean="0">
                <a:solidFill>
                  <a:srgbClr val="FF0000"/>
                </a:solidFill>
                <a:latin typeface="Calibri" panose="020F0502020204030204" pitchFamily="34" charset="0"/>
              </a:rPr>
              <a:t>30.000</a:t>
            </a:r>
            <a:r>
              <a:rPr lang="en-US" sz="1800" b="1" dirty="0">
                <a:solidFill>
                  <a:srgbClr val="FF0000"/>
                </a:solidFill>
                <a:latin typeface="Calibri" panose="020F0502020204030204" pitchFamily="34" charset="0"/>
              </a:rPr>
              <a:t>+ </a:t>
            </a:r>
            <a:r>
              <a:rPr lang="en-US" sz="1800" dirty="0">
                <a:latin typeface="Calibri" panose="020F0502020204030204" pitchFamily="34" charset="0"/>
              </a:rPr>
              <a:t>like-</a:t>
            </a:r>
            <a:r>
              <a:rPr lang="en-US" sz="1800" dirty="0" err="1">
                <a:latin typeface="Calibri" panose="020F0502020204030204" pitchFamily="34" charset="0"/>
              </a:rPr>
              <a:t>uri</a:t>
            </a:r>
            <a:endParaRPr lang="en-US" sz="1800" dirty="0">
              <a:latin typeface="Calibri" panose="020F0502020204030204" pitchFamily="34" charset="0"/>
            </a:endParaRPr>
          </a:p>
          <a:p>
            <a:pPr eaLnBrk="1" hangingPunct="1">
              <a:spcBef>
                <a:spcPct val="0"/>
              </a:spcBef>
            </a:pPr>
            <a:r>
              <a:rPr lang="ro-RO" sz="1800" b="1" dirty="0" smtClean="0">
                <a:solidFill>
                  <a:srgbClr val="FF0000"/>
                </a:solidFill>
                <a:latin typeface="Calibri" panose="020F0502020204030204" pitchFamily="34" charset="0"/>
              </a:rPr>
              <a:t>22</a:t>
            </a:r>
            <a:r>
              <a:rPr lang="en-US" sz="1800" b="1" dirty="0" smtClean="0">
                <a:solidFill>
                  <a:srgbClr val="FF0000"/>
                </a:solidFill>
                <a:latin typeface="Calibri" panose="020F0502020204030204" pitchFamily="34" charset="0"/>
              </a:rPr>
              <a:t>.000</a:t>
            </a:r>
            <a:r>
              <a:rPr lang="en-US" sz="1800" b="1" dirty="0">
                <a:solidFill>
                  <a:srgbClr val="FF0000"/>
                </a:solidFill>
                <a:latin typeface="Calibri" panose="020F0502020204030204" pitchFamily="34" charset="0"/>
              </a:rPr>
              <a:t>+ </a:t>
            </a:r>
            <a:r>
              <a:rPr lang="en-US" sz="1800" dirty="0" err="1">
                <a:latin typeface="Calibri" panose="020F0502020204030204" pitchFamily="34" charset="0"/>
              </a:rPr>
              <a:t>voturi</a:t>
            </a:r>
            <a:endParaRPr lang="ro-RO" sz="1800" dirty="0">
              <a:latin typeface="Calibri" panose="020F0502020204030204" pitchFamily="34" charset="0"/>
            </a:endParaRPr>
          </a:p>
          <a:p>
            <a:pPr eaLnBrk="1" hangingPunct="1">
              <a:spcBef>
                <a:spcPct val="0"/>
              </a:spcBef>
              <a:buFontTx/>
              <a:buNone/>
            </a:pPr>
            <a:endParaRPr lang="ro-RO" sz="1800" dirty="0">
              <a:latin typeface="Calibri" panose="020F0502020204030204" pitchFamily="34" charset="0"/>
            </a:endParaRPr>
          </a:p>
        </p:txBody>
      </p:sp>
      <p:pic>
        <p:nvPicPr>
          <p:cNvPr id="12" name="Picture 5" descr="C:\Users\User\Desktop\nokia\NOkia2013_728_frames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5695950"/>
            <a:ext cx="899159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User\Downloads\competitii\nokia lumia\articole\post\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71" t="18957" r="26900" b="28693"/>
          <a:stretch/>
        </p:blipFill>
        <p:spPr bwMode="auto">
          <a:xfrm>
            <a:off x="3548415" y="2731827"/>
            <a:ext cx="5595584" cy="290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648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30263"/>
            <a:ext cx="11826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2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8875" y="4806950"/>
            <a:ext cx="6403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7763" y="3800475"/>
            <a:ext cx="377348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29388" y="3000375"/>
            <a:ext cx="2635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2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00563" y="1976438"/>
            <a:ext cx="46640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2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47913" y="1038225"/>
            <a:ext cx="68167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2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47763" y="2930525"/>
            <a:ext cx="55324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3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339850" y="5992813"/>
            <a:ext cx="604202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3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26013" y="3792538"/>
            <a:ext cx="385127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2" name="Group 1"/>
          <p:cNvGrpSpPr>
            <a:grpSpLocks/>
          </p:cNvGrpSpPr>
          <p:nvPr/>
        </p:nvGrpSpPr>
        <p:grpSpPr bwMode="auto">
          <a:xfrm>
            <a:off x="5156150" y="432594"/>
            <a:ext cx="3983614" cy="539750"/>
            <a:chOff x="1158908" y="27151"/>
            <a:chExt cx="5649406" cy="906003"/>
          </a:xfrm>
        </p:grpSpPr>
        <p:pic>
          <p:nvPicPr>
            <p:cNvPr id="76821" name="Picture 31"/>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58908" y="27151"/>
              <a:ext cx="4038600" cy="90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Picture 34"/>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89670" y="28787"/>
              <a:ext cx="1618644" cy="90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3" name="Group 35"/>
          <p:cNvGrpSpPr>
            <a:grpSpLocks/>
          </p:cNvGrpSpPr>
          <p:nvPr/>
        </p:nvGrpSpPr>
        <p:grpSpPr bwMode="auto">
          <a:xfrm>
            <a:off x="1147763" y="1966913"/>
            <a:ext cx="3443287" cy="971550"/>
            <a:chOff x="-19049" y="1114425"/>
            <a:chExt cx="4224337" cy="1144587"/>
          </a:xfrm>
        </p:grpSpPr>
        <p:pic>
          <p:nvPicPr>
            <p:cNvPr id="76819" name="Picture 36"/>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9049" y="1114425"/>
              <a:ext cx="10858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0" name="Picture 37"/>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66801" y="1125537"/>
              <a:ext cx="31384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4" name="Group 38"/>
          <p:cNvGrpSpPr>
            <a:grpSpLocks/>
          </p:cNvGrpSpPr>
          <p:nvPr/>
        </p:nvGrpSpPr>
        <p:grpSpPr bwMode="auto">
          <a:xfrm>
            <a:off x="7486650" y="4848225"/>
            <a:ext cx="1581150" cy="2032000"/>
            <a:chOff x="9762039" y="4373376"/>
            <a:chExt cx="1581151" cy="2033376"/>
          </a:xfrm>
        </p:grpSpPr>
        <p:pic>
          <p:nvPicPr>
            <p:cNvPr id="76817" name="Picture 39"/>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9765849" y="4373376"/>
              <a:ext cx="1577341"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40"/>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762039" y="5216127"/>
              <a:ext cx="1581151"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15" name="Rectangle 2"/>
          <p:cNvSpPr>
            <a:spLocks noChangeArrowheads="1"/>
          </p:cNvSpPr>
          <p:nvPr/>
        </p:nvSpPr>
        <p:spPr bwMode="auto">
          <a:xfrm rot="-5400000">
            <a:off x="-2874169" y="2818606"/>
            <a:ext cx="6856413" cy="1219201"/>
          </a:xfrm>
          <a:prstGeom prst="rect">
            <a:avLst/>
          </a:prstGeom>
          <a:solidFill>
            <a:srgbClr val="88BC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9431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2000">
                <a:solidFill>
                  <a:schemeClr val="tx2"/>
                </a:solidFill>
              </a:rPr>
              <a:t>20 de competiții de creație până acum</a:t>
            </a:r>
            <a:endParaRPr lang="en-US" sz="2000">
              <a:solidFill>
                <a:schemeClr val="tx2"/>
              </a:solidFill>
            </a:endParaRPr>
          </a:p>
        </p:txBody>
      </p:sp>
      <p:pic>
        <p:nvPicPr>
          <p:cNvPr id="76816" name="Picture 2" descr="C:\PROIECTE\BUSINESS\Blue Idea\All-in-One\Logos\_Blue Idea\The Creator\logo_the_creator_500x500.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8750" y="5689600"/>
            <a:ext cx="90805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C:\Users\User\Downloads\competitii\nokia lumia\newletter\cover IQads news.jpg"/>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1156464" y="6351"/>
            <a:ext cx="4000494" cy="96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0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Users\User\Desktop\creator-thumbs-bulk\23_2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6420"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User\Desktop\creator-thumbs-bulk\23_22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06"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User\Desktop\creator-thumbs-bulk\23_22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192"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User\Desktop\creator-thumbs-bulk\23_22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8800" y="15383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User\Desktop\creator-thumbs-bulk\23_228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3849"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User\Desktop\creator-thumbs-bulk\23_23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3735" y="15383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C:\Users\User\Desktop\creator-thumbs-bulk\23_232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3621"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C:\Users\User\Desktop\creator-thumbs-bulk\23_232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270"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C:\Users\User\Desktop\creator-thumbs-bulk\23_233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8891" y="15383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C:\Users\User\Desktop\creator-thumbs-bulk\23_234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3455" y="160407"/>
            <a:ext cx="928415" cy="696312"/>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2"/>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itle 1"/>
          <p:cNvSpPr>
            <a:spLocks noGrp="1"/>
          </p:cNvSpPr>
          <p:nvPr>
            <p:ph type="title"/>
          </p:nvPr>
        </p:nvSpPr>
        <p:spPr>
          <a:xfrm>
            <a:off x="304800" y="350838"/>
            <a:ext cx="7086600" cy="563562"/>
          </a:xfrm>
        </p:spPr>
        <p:txBody>
          <a:bodyPr/>
          <a:lstStyle/>
          <a:p>
            <a:r>
              <a:rPr lang="ro-RO" sz="2700" smtClean="0"/>
              <a:t>201</a:t>
            </a:r>
            <a:r>
              <a:rPr lang="en-US" sz="2700" smtClean="0"/>
              <a:t>3</a:t>
            </a:r>
            <a:r>
              <a:rPr lang="ro-RO" sz="2700" smtClean="0"/>
              <a:t> / </a:t>
            </a:r>
            <a:r>
              <a:rPr lang="en-US" sz="2700" smtClean="0"/>
              <a:t>Grand Spoof</a:t>
            </a:r>
            <a:r>
              <a:rPr lang="ro-RO" sz="2700" smtClean="0"/>
              <a:t> oferit de Ciuc Premium</a:t>
            </a:r>
          </a:p>
        </p:txBody>
      </p:sp>
      <p:pic>
        <p:nvPicPr>
          <p:cNvPr id="1026" name="Picture 2" descr="C:\Users\User\Desktop\creator-thumbs-bulk\23_246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00" y="23042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creator-thumbs-bulk\23_224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16306" y="4860049"/>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creator-thumbs-bulk\23_224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16306" y="5527635"/>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creator-thumbs-bulk\23_2253.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16306" y="6198511"/>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creator-thumbs-bulk\23_2264.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21717" y="6198511"/>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creator-thumbs-bulk\23_2265.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21717" y="5534215"/>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creator-thumbs-bulk\23_2266.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21717" y="4866629"/>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creator-thumbs-bulk\23_2267.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21717" y="419904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creator-thumbs-bulk\23_2268.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21717" y="35052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creator-thumbs-bulk\23_2269.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21717" y="2819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creator-thumbs-bulk\23_2270.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21717" y="148459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creator-thumbs-bulk\23_2271.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216306" y="419281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Desktop\creator-thumbs-bulk\23_2272.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106420" y="82799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ser\Desktop\creator-thumbs-bulk\23_2273.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31603" y="817012"/>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Desktop\creator-thumbs-bulk\23_2274.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216306" y="35052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User\Desktop\creator-thumbs-bulk\23_2275.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216306" y="2819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User\Desktop\creator-thumbs-bulk\23_2276.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231603" y="148459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User\Desktop\creator-thumbs-bulk\23_2283.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90600" y="625076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User\Desktop\creator-thumbs-bulk\23_2284.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14886" y="558315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User\Desktop\creator-thumbs-bulk\23_2286.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90600" y="492120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User\Desktop\creator-thumbs-bulk\23_2287.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14400" y="42854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User\Desktop\creator-thumbs-bulk\23_2297.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328914" y="6195221"/>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User\Desktop\creator-thumbs-bulk\23_2298.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914400" y="36758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User\Desktop\creator-thumbs-bulk\23_2299.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410200" y="617456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User\Desktop\creator-thumbs-bulk\23_2304.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828800" y="6250736"/>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User\Desktop\creator-thumbs-bulk\23_2305.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142738" y="215218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Users\User\Desktop\creator-thumbs-bulk\23_2306.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495800" y="617456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User\Desktop\creator-thumbs-bulk\23_2309.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581400" y="624898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C:\Users\User\Desktop\creator-thumbs-bulk\23_2311.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914400" y="29900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sers\User\Desktop\creator-thumbs-bulk\23_2312.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14400" y="1561264"/>
            <a:ext cx="966314" cy="724736"/>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C:\Users\User\Desktop\creator-thumbs-bulk\23_2314.jp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667000" y="624898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Users\User\Desktop\creator-thumbs-bulk\23_2319.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914400" y="23042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C:\Users\User\Desktop\creator-thumbs-bulk\23_2321.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231603" y="21336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C:\Users\User\Desktop\creator-thumbs-bulk\23_2325.jp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025649" y="914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descr="C:\Users\User\Desktop\creator-thumbs-bulk\23_2329.jp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6200" y="1576333"/>
            <a:ext cx="946222" cy="709667"/>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descr="C:\Users\User\Desktop\creator-thumbs-bulk\23_2333.jp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0486" y="6248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Users\User\Desktop\creator-thumbs-bulk\23_2334.jp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00486" y="560691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descr="C:\Users\User\Desktop\creator-thumbs-bulk\23_2336.jp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00486" y="5007642"/>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C:\Users\User\Desktop\creator-thumbs-bulk\23_2342.jpg"/>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6200" y="43616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C:\Users\User\Desktop\creator-thumbs-bulk\23_2343.jpg"/>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6200" y="36758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C:\Users\User\Desktop\creator-thumbs-bulk\23_2349.jpg"/>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48777" y="90874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C:\Users\User\Desktop\creator-thumbs-bulk\23_2352.jp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76200" y="29900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Monica\Desktop\grandspoof_0.jpg"/>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7539898" y="1038379"/>
            <a:ext cx="1163638"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2165" name="Rectangle 1"/>
          <p:cNvSpPr>
            <a:spLocks noChangeArrowheads="1"/>
          </p:cNvSpPr>
          <p:nvPr/>
        </p:nvSpPr>
        <p:spPr bwMode="auto">
          <a:xfrm>
            <a:off x="1435657" y="914400"/>
            <a:ext cx="5791200" cy="5632311"/>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smtClean="0">
                <a:solidFill>
                  <a:srgbClr val="00B0F0"/>
                </a:solidFill>
                <a:latin typeface="Calibri" panose="020F0502020204030204" pitchFamily="34" charset="0"/>
              </a:rPr>
              <a:t>Descriere</a:t>
            </a:r>
            <a:r>
              <a:rPr lang="ro-RO" sz="1800" b="1">
                <a:solidFill>
                  <a:srgbClr val="00B0F0"/>
                </a:solidFill>
                <a:latin typeface="Calibri" panose="020F0502020204030204" pitchFamily="34" charset="0"/>
              </a:rPr>
              <a:t>:</a:t>
            </a:r>
            <a:r>
              <a:rPr lang="ro-RO" sz="1800">
                <a:latin typeface="Calibri" panose="020F0502020204030204" pitchFamily="34" charset="0"/>
              </a:rPr>
              <a:t> Grand </a:t>
            </a:r>
            <a:r>
              <a:rPr lang="ro-RO" sz="1800" smtClean="0">
                <a:latin typeface="Calibri" panose="020F0502020204030204" pitchFamily="34" charset="0"/>
              </a:rPr>
              <a:t>Spoof</a:t>
            </a:r>
            <a:r>
              <a:rPr lang="en-US" sz="1800" smtClean="0">
                <a:latin typeface="Calibri" panose="020F0502020204030204" pitchFamily="34" charset="0"/>
              </a:rPr>
              <a:t>, aflat la cea de-a 7 edi</a:t>
            </a:r>
            <a:r>
              <a:rPr lang="ro-RO" sz="1800" smtClean="0">
                <a:latin typeface="Calibri" panose="020F0502020204030204" pitchFamily="34" charset="0"/>
              </a:rPr>
              <a:t>ție, este singura </a:t>
            </a:r>
            <a:r>
              <a:rPr lang="ro-RO" sz="1800">
                <a:latin typeface="Calibri" panose="020F0502020204030204" pitchFamily="34" charset="0"/>
              </a:rPr>
              <a:t>competiţie de parodiat reclame din România, oferită în </a:t>
            </a:r>
            <a:r>
              <a:rPr lang="ro-RO" sz="1800" smtClean="0">
                <a:latin typeface="Calibri" panose="020F0502020204030204" pitchFamily="34" charset="0"/>
              </a:rPr>
              <a:t>201</a:t>
            </a:r>
            <a:r>
              <a:rPr lang="en-US" sz="1800" smtClean="0">
                <a:latin typeface="Calibri" panose="020F0502020204030204" pitchFamily="34" charset="0"/>
              </a:rPr>
              <a:t>3</a:t>
            </a:r>
            <a:r>
              <a:rPr lang="ro-RO" sz="1800" smtClean="0">
                <a:latin typeface="Calibri" panose="020F0502020204030204" pitchFamily="34" charset="0"/>
              </a:rPr>
              <a:t>, pentru a doua oară consecutiv, </a:t>
            </a:r>
            <a:r>
              <a:rPr lang="ro-RO" sz="1800">
                <a:latin typeface="Calibri" panose="020F0502020204030204" pitchFamily="34" charset="0"/>
              </a:rPr>
              <a:t>de Ciuc Premium. Cele mai bune </a:t>
            </a:r>
            <a:r>
              <a:rPr lang="ro-RO" sz="1800" smtClean="0">
                <a:latin typeface="Calibri" panose="020F0502020204030204" pitchFamily="34" charset="0"/>
              </a:rPr>
              <a:t>1</a:t>
            </a:r>
            <a:r>
              <a:rPr lang="en-US" sz="1800" smtClean="0">
                <a:latin typeface="Calibri" panose="020F0502020204030204" pitchFamily="34" charset="0"/>
              </a:rPr>
              <a:t>7</a:t>
            </a:r>
            <a:r>
              <a:rPr lang="ro-RO" sz="1800" smtClean="0">
                <a:latin typeface="Calibri" panose="020F0502020204030204" pitchFamily="34" charset="0"/>
              </a:rPr>
              <a:t> spoofuri </a:t>
            </a:r>
            <a:r>
              <a:rPr lang="ro-RO" sz="1800">
                <a:latin typeface="Calibri" panose="020F0502020204030204" pitchFamily="34" charset="0"/>
              </a:rPr>
              <a:t>din competiţie au fost proiectate pe </a:t>
            </a:r>
            <a:r>
              <a:rPr lang="ro-RO" sz="1800" smtClean="0">
                <a:latin typeface="Calibri" panose="020F0502020204030204" pitchFamily="34" charset="0"/>
              </a:rPr>
              <a:t>1</a:t>
            </a:r>
            <a:r>
              <a:rPr lang="en-US" sz="1800" smtClean="0">
                <a:latin typeface="Calibri" panose="020F0502020204030204" pitchFamily="34" charset="0"/>
              </a:rPr>
              <a:t>4</a:t>
            </a:r>
            <a:r>
              <a:rPr lang="ro-RO" sz="1800" smtClean="0">
                <a:latin typeface="Calibri" panose="020F0502020204030204" pitchFamily="34" charset="0"/>
              </a:rPr>
              <a:t> </a:t>
            </a:r>
            <a:r>
              <a:rPr lang="ro-RO" sz="1800">
                <a:latin typeface="Calibri" panose="020F0502020204030204" pitchFamily="34" charset="0"/>
              </a:rPr>
              <a:t>august în cadrul evenimentului de publicitate neconvenţională ADfel, iar cele mai bune 2 lucrări au fost şi premiate.</a:t>
            </a:r>
          </a:p>
          <a:p>
            <a:pPr eaLnBrk="1" hangingPunct="1">
              <a:spcBef>
                <a:spcPct val="0"/>
              </a:spcBef>
              <a:buFontTx/>
              <a:buNone/>
            </a:pPr>
            <a:r>
              <a:rPr lang="ro-RO" sz="1800" b="1">
                <a:solidFill>
                  <a:srgbClr val="00B0F0"/>
                </a:solidFill>
                <a:latin typeface="Calibri" panose="020F0502020204030204" pitchFamily="34" charset="0"/>
              </a:rPr>
              <a:t>Brief pe scurt: </a:t>
            </a:r>
            <a:r>
              <a:rPr lang="ro-RO" sz="1800">
                <a:latin typeface="Calibri" panose="020F0502020204030204" pitchFamily="34" charset="0"/>
              </a:rPr>
              <a:t>După ce te-ai răcorit bine cu un Ciuc Premium, adună toată creativitatea de care eşti în stare şi realizează un spoof de maxim 90 de secunde care să parodieze o reclamă românească sau internaţională. Ai grijă să incluzi însă suficiente elemente din reclama parodiată pentru ca publicul să poată să recunoască şi originalul. Şi nu uita că numai creativitatea contează</a:t>
            </a:r>
            <a:r>
              <a:rPr lang="ro-RO" sz="1800" smtClean="0">
                <a:latin typeface="Calibri" panose="020F0502020204030204" pitchFamily="34" charset="0"/>
              </a:rPr>
              <a:t>.</a:t>
            </a:r>
            <a:endParaRPr lang="en-US" sz="1800" smtClean="0">
              <a:latin typeface="Calibri" panose="020F0502020204030204" pitchFamily="34" charset="0"/>
            </a:endParaRP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en-US" sz="1800">
                <a:latin typeface="Calibri" panose="020F0502020204030204" pitchFamily="34" charset="0"/>
              </a:rPr>
              <a:t>4 s</a:t>
            </a:r>
            <a:r>
              <a:rPr lang="ro-RO" sz="1800">
                <a:latin typeface="Calibri" panose="020F0502020204030204" pitchFamily="34" charset="0"/>
              </a:rPr>
              <a:t>ăpt., 6</a:t>
            </a:r>
            <a:r>
              <a:rPr lang="en-US" sz="1800" smtClean="0">
                <a:latin typeface="Calibri" panose="020F0502020204030204" pitchFamily="34" charset="0"/>
              </a:rPr>
              <a:t> </a:t>
            </a:r>
            <a:r>
              <a:rPr lang="en-US" sz="1800">
                <a:latin typeface="Calibri" panose="020F0502020204030204" pitchFamily="34" charset="0"/>
              </a:rPr>
              <a:t>iunie</a:t>
            </a:r>
            <a:r>
              <a:rPr lang="ro-RO" sz="1800">
                <a:latin typeface="Calibri" panose="020F0502020204030204" pitchFamily="34" charset="0"/>
              </a:rPr>
              <a:t> – </a:t>
            </a:r>
            <a:r>
              <a:rPr lang="ro-RO" sz="1800" smtClean="0">
                <a:latin typeface="Calibri" panose="020F0502020204030204" pitchFamily="34" charset="0"/>
              </a:rPr>
              <a:t>18</a:t>
            </a:r>
            <a:r>
              <a:rPr lang="en-US" sz="1800" smtClean="0">
                <a:latin typeface="Calibri" panose="020F0502020204030204" pitchFamily="34" charset="0"/>
              </a:rPr>
              <a:t> </a:t>
            </a:r>
            <a:r>
              <a:rPr lang="en-US" sz="1800">
                <a:latin typeface="Calibri" panose="020F0502020204030204" pitchFamily="34" charset="0"/>
              </a:rPr>
              <a:t>iulie </a:t>
            </a:r>
            <a:r>
              <a:rPr lang="ro-RO" sz="1800">
                <a:latin typeface="Calibri" panose="020F0502020204030204" pitchFamily="34" charset="0"/>
              </a:rPr>
              <a:t>2012</a:t>
            </a: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3 săpt., </a:t>
            </a:r>
            <a:r>
              <a:rPr lang="ro-RO" sz="1800" smtClean="0">
                <a:latin typeface="Calibri" panose="020F0502020204030204" pitchFamily="34" charset="0"/>
              </a:rPr>
              <a:t>22</a:t>
            </a:r>
            <a:r>
              <a:rPr lang="en-US" sz="1800" smtClean="0">
                <a:latin typeface="Calibri" panose="020F0502020204030204" pitchFamily="34" charset="0"/>
              </a:rPr>
              <a:t> </a:t>
            </a:r>
            <a:r>
              <a:rPr lang="en-US" sz="1800">
                <a:latin typeface="Calibri" panose="020F0502020204030204" pitchFamily="34" charset="0"/>
              </a:rPr>
              <a:t>iulie</a:t>
            </a:r>
            <a:r>
              <a:rPr lang="ro-RO" sz="1800">
                <a:latin typeface="Calibri" panose="020F0502020204030204" pitchFamily="34" charset="0"/>
              </a:rPr>
              <a:t> – </a:t>
            </a:r>
            <a:r>
              <a:rPr lang="ro-RO" sz="1800" smtClean="0">
                <a:latin typeface="Calibri" panose="020F0502020204030204" pitchFamily="34" charset="0"/>
              </a:rPr>
              <a:t>12</a:t>
            </a:r>
            <a:r>
              <a:rPr lang="en-US" sz="1800" smtClean="0">
                <a:latin typeface="Calibri" panose="020F0502020204030204" pitchFamily="34" charset="0"/>
              </a:rPr>
              <a:t> </a:t>
            </a:r>
            <a:r>
              <a:rPr lang="en-US" sz="1800">
                <a:latin typeface="Calibri" panose="020F0502020204030204" pitchFamily="34" charset="0"/>
              </a:rPr>
              <a:t>august </a:t>
            </a:r>
            <a:r>
              <a:rPr lang="ro-RO" sz="1800">
                <a:latin typeface="Calibri" panose="020F0502020204030204" pitchFamily="34" charset="0"/>
              </a:rPr>
              <a:t>2012</a:t>
            </a:r>
          </a:p>
          <a:p>
            <a:pPr eaLnBrk="1" hangingPunct="1">
              <a:spcBef>
                <a:spcPct val="0"/>
              </a:spcBef>
              <a:buFontTx/>
              <a:buNone/>
            </a:pPr>
            <a:r>
              <a:rPr lang="ro-RO" sz="1800" b="1">
                <a:latin typeface="Calibri" panose="020F0502020204030204" pitchFamily="34" charset="0"/>
              </a:rPr>
              <a:t>Reach total: </a:t>
            </a:r>
            <a:r>
              <a:rPr lang="ro-RO" sz="1800" smtClean="0">
                <a:latin typeface="Calibri" panose="020F0502020204030204" pitchFamily="34" charset="0"/>
              </a:rPr>
              <a:t>750.000</a:t>
            </a:r>
            <a:r>
              <a:rPr lang="ro-RO" sz="1800">
                <a:latin typeface="Calibri" panose="020F0502020204030204" pitchFamily="34" charset="0"/>
              </a:rPr>
              <a:t>+ oameni (TheCreator + ADfel)</a:t>
            </a:r>
          </a:p>
          <a:p>
            <a:pPr eaLnBrk="1" hangingPunct="1">
              <a:spcBef>
                <a:spcPct val="0"/>
              </a:spcBef>
              <a:buFontTx/>
              <a:buNone/>
            </a:pPr>
            <a:r>
              <a:rPr lang="ro-RO" sz="1800" b="1">
                <a:latin typeface="Calibri" panose="020F0502020204030204" pitchFamily="34" charset="0"/>
              </a:rPr>
              <a:t>Creații</a:t>
            </a:r>
            <a:r>
              <a:rPr lang="ro-RO" sz="1800">
                <a:latin typeface="Calibri" panose="020F0502020204030204" pitchFamily="34" charset="0"/>
              </a:rPr>
              <a:t>: </a:t>
            </a:r>
            <a:r>
              <a:rPr lang="ro-RO" sz="1800" smtClean="0">
                <a:latin typeface="Calibri" panose="020F0502020204030204" pitchFamily="34" charset="0"/>
              </a:rPr>
              <a:t> 84 înscrieri </a:t>
            </a:r>
            <a:r>
              <a:rPr lang="ro-RO" sz="1800">
                <a:latin typeface="Calibri" panose="020F0502020204030204" pitchFamily="34" charset="0"/>
              </a:rPr>
              <a:t>/ </a:t>
            </a:r>
            <a:r>
              <a:rPr lang="ro-RO" sz="1800" smtClean="0">
                <a:latin typeface="Calibri" panose="020F0502020204030204" pitchFamily="34" charset="0"/>
              </a:rPr>
              <a:t>65 </a:t>
            </a:r>
            <a:r>
              <a:rPr lang="ro-RO" sz="1800">
                <a:latin typeface="Calibri" panose="020F0502020204030204" pitchFamily="34" charset="0"/>
              </a:rPr>
              <a:t>finaliste</a:t>
            </a:r>
          </a:p>
          <a:p>
            <a:pPr eaLnBrk="1" hangingPunct="1">
              <a:spcBef>
                <a:spcPct val="0"/>
              </a:spcBef>
              <a:buFontTx/>
              <a:buNone/>
            </a:pPr>
            <a:r>
              <a:rPr lang="ro-RO" sz="1800" u="sng">
                <a:solidFill>
                  <a:srgbClr val="0000FF"/>
                </a:solidFill>
                <a:latin typeface="Calibri" panose="020F0502020204030204" pitchFamily="34" charset="0"/>
                <a:hlinkClick r:id="rId56"/>
              </a:rPr>
              <a:t>Vezi finalistele</a:t>
            </a:r>
            <a:r>
              <a:rPr lang="ro-RO" sz="1800">
                <a:latin typeface="Calibri" panose="020F0502020204030204" pitchFamily="34" charset="0"/>
              </a:rPr>
              <a:t> </a:t>
            </a:r>
          </a:p>
        </p:txBody>
      </p:sp>
    </p:spTree>
    <p:extLst>
      <p:ext uri="{BB962C8B-B14F-4D97-AF65-F5344CB8AC3E}">
        <p14:creationId xmlns:p14="http://schemas.microsoft.com/office/powerpoint/2010/main" val="709450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ro-RO" sz="2800" smtClean="0"/>
              <a:t>Mai multe detalii</a:t>
            </a:r>
          </a:p>
        </p:txBody>
      </p:sp>
      <p:sp>
        <p:nvSpPr>
          <p:cNvPr id="93187" name="TextBox 4"/>
          <p:cNvSpPr txBox="1">
            <a:spLocks noChangeArrowheads="1"/>
          </p:cNvSpPr>
          <p:nvPr/>
        </p:nvSpPr>
        <p:spPr bwMode="auto">
          <a:xfrm>
            <a:off x="381000" y="990600"/>
            <a:ext cx="876300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pPr>
            <a:r>
              <a:rPr lang="en-US" sz="1800" b="1">
                <a:solidFill>
                  <a:srgbClr val="FF0000"/>
                </a:solidFill>
                <a:latin typeface="Calibri" panose="020F0502020204030204" pitchFamily="34" charset="0"/>
              </a:rPr>
              <a:t>Reach total: </a:t>
            </a:r>
            <a:r>
              <a:rPr lang="ro-RO" sz="1800" smtClean="0">
                <a:latin typeface="Calibri" panose="020F0502020204030204" pitchFamily="34" charset="0"/>
              </a:rPr>
              <a:t>75</a:t>
            </a:r>
            <a:r>
              <a:rPr lang="en-US" sz="1800" smtClean="0">
                <a:latin typeface="Calibri" panose="020F0502020204030204" pitchFamily="34" charset="0"/>
              </a:rPr>
              <a:t>0.000</a:t>
            </a:r>
            <a:r>
              <a:rPr lang="en-US" sz="1800">
                <a:latin typeface="Calibri" panose="020F0502020204030204" pitchFamily="34" charset="0"/>
              </a:rPr>
              <a:t>+ oameni (</a:t>
            </a:r>
            <a:r>
              <a:rPr lang="ro-RO" sz="1800">
                <a:latin typeface="Calibri" panose="020F0502020204030204" pitchFamily="34" charset="0"/>
              </a:rPr>
              <a:t>campanie </a:t>
            </a:r>
            <a:r>
              <a:rPr lang="en-US" sz="1800">
                <a:latin typeface="Calibri" panose="020F0502020204030204" pitchFamily="34" charset="0"/>
              </a:rPr>
              <a:t>+ </a:t>
            </a:r>
            <a:r>
              <a:rPr lang="ro-RO" sz="1800">
                <a:latin typeface="Calibri" panose="020F0502020204030204" pitchFamily="34" charset="0"/>
              </a:rPr>
              <a:t>social media + viralizare + </a:t>
            </a:r>
            <a:r>
              <a:rPr lang="en-US" sz="1800">
                <a:latin typeface="Calibri" panose="020F0502020204030204" pitchFamily="34" charset="0"/>
              </a:rPr>
              <a:t>ADfel)</a:t>
            </a:r>
          </a:p>
          <a:p>
            <a:pPr eaLnBrk="1" hangingPunct="1">
              <a:spcBef>
                <a:spcPct val="0"/>
              </a:spcBef>
            </a:pPr>
            <a:r>
              <a:rPr lang="ro-RO" sz="1800" b="1">
                <a:solidFill>
                  <a:srgbClr val="FF0000"/>
                </a:solidFill>
                <a:latin typeface="Calibri" panose="020F0502020204030204" pitchFamily="34" charset="0"/>
              </a:rPr>
              <a:t>Premii: </a:t>
            </a:r>
            <a:r>
              <a:rPr lang="ro-RO" sz="1800">
                <a:latin typeface="Calibri" panose="020F0502020204030204" pitchFamily="34" charset="0"/>
              </a:rPr>
              <a:t>4.000 RON premiul </a:t>
            </a:r>
            <a:r>
              <a:rPr lang="ro-RO" sz="1800" smtClean="0">
                <a:latin typeface="Calibri" panose="020F0502020204030204" pitchFamily="34" charset="0"/>
              </a:rPr>
              <a:t>publicului + </a:t>
            </a:r>
            <a:r>
              <a:rPr lang="ro-RO" sz="1800">
                <a:latin typeface="Calibri" panose="020F0502020204030204" pitchFamily="34" charset="0"/>
              </a:rPr>
              <a:t>3.000 RON premiul juriului</a:t>
            </a:r>
          </a:p>
          <a:p>
            <a:pPr eaLnBrk="1" hangingPunct="1">
              <a:spcBef>
                <a:spcPct val="0"/>
              </a:spcBef>
            </a:pPr>
            <a:r>
              <a:rPr lang="ro-RO" sz="1800" b="1">
                <a:solidFill>
                  <a:srgbClr val="FF0000"/>
                </a:solidFill>
                <a:latin typeface="Calibri" panose="020F0502020204030204" pitchFamily="34" charset="0"/>
              </a:rPr>
              <a:t>Activare offline: </a:t>
            </a:r>
            <a:r>
              <a:rPr lang="ro-RO" sz="1800" smtClean="0">
                <a:latin typeface="Calibri" panose="020F0502020204030204" pitchFamily="34" charset="0"/>
              </a:rPr>
              <a:t>peste o mie </a:t>
            </a:r>
            <a:r>
              <a:rPr lang="ro-RO" sz="1800">
                <a:latin typeface="Calibri" panose="020F0502020204030204" pitchFamily="34" charset="0"/>
              </a:rPr>
              <a:t>de participanţi la ADfel care au asistat la anunţarea câştigătorilor</a:t>
            </a:r>
          </a:p>
          <a:p>
            <a:pPr eaLnBrk="1" hangingPunct="1">
              <a:spcBef>
                <a:spcPct val="0"/>
              </a:spcBef>
            </a:pPr>
            <a:r>
              <a:rPr lang="ro-RO" sz="1800" b="1" smtClean="0">
                <a:solidFill>
                  <a:srgbClr val="FF0000"/>
                </a:solidFill>
                <a:latin typeface="Calibri" panose="020F0502020204030204" pitchFamily="34" charset="0"/>
              </a:rPr>
              <a:t>57.000</a:t>
            </a:r>
            <a:r>
              <a:rPr lang="en-US" sz="1800" b="1">
                <a:solidFill>
                  <a:srgbClr val="FF0000"/>
                </a:solidFill>
                <a:latin typeface="Calibri" panose="020F0502020204030204" pitchFamily="34" charset="0"/>
              </a:rPr>
              <a:t>+ </a:t>
            </a:r>
            <a:r>
              <a:rPr lang="en-US" sz="1800">
                <a:latin typeface="Calibri" panose="020F0502020204030204" pitchFamily="34" charset="0"/>
              </a:rPr>
              <a:t>like-uri</a:t>
            </a:r>
          </a:p>
          <a:p>
            <a:pPr eaLnBrk="1" hangingPunct="1">
              <a:spcBef>
                <a:spcPct val="0"/>
              </a:spcBef>
            </a:pPr>
            <a:r>
              <a:rPr lang="en-US" sz="1800" b="1" smtClean="0">
                <a:solidFill>
                  <a:srgbClr val="FF0000"/>
                </a:solidFill>
                <a:latin typeface="Calibri" panose="020F0502020204030204" pitchFamily="34" charset="0"/>
              </a:rPr>
              <a:t>1</a:t>
            </a:r>
            <a:r>
              <a:rPr lang="ro-RO" sz="1800" b="1" smtClean="0">
                <a:solidFill>
                  <a:srgbClr val="FF0000"/>
                </a:solidFill>
                <a:latin typeface="Calibri" panose="020F0502020204030204" pitchFamily="34" charset="0"/>
              </a:rPr>
              <a:t>2</a:t>
            </a:r>
            <a:r>
              <a:rPr lang="en-US" sz="1800" b="1" smtClean="0">
                <a:solidFill>
                  <a:srgbClr val="FF0000"/>
                </a:solidFill>
                <a:latin typeface="Calibri" panose="020F0502020204030204" pitchFamily="34" charset="0"/>
              </a:rPr>
              <a:t>.000</a:t>
            </a:r>
            <a:r>
              <a:rPr lang="en-US" sz="1800" b="1">
                <a:solidFill>
                  <a:srgbClr val="FF0000"/>
                </a:solidFill>
                <a:latin typeface="Calibri" panose="020F0502020204030204" pitchFamily="34" charset="0"/>
              </a:rPr>
              <a:t>+ </a:t>
            </a:r>
            <a:r>
              <a:rPr lang="en-US" sz="1800">
                <a:latin typeface="Calibri" panose="020F0502020204030204" pitchFamily="34" charset="0"/>
              </a:rPr>
              <a:t>voturi</a:t>
            </a:r>
            <a:endParaRPr lang="ro-RO" sz="1800">
              <a:latin typeface="Calibri" panose="020F0502020204030204" pitchFamily="34" charset="0"/>
            </a:endParaRPr>
          </a:p>
          <a:p>
            <a:pPr eaLnBrk="1" hangingPunct="1">
              <a:spcBef>
                <a:spcPct val="0"/>
              </a:spcBef>
              <a:buFontTx/>
              <a:buNone/>
            </a:pPr>
            <a:endParaRPr lang="ro-RO" sz="1800">
              <a:latin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3637"/>
            <a:ext cx="5562600" cy="31289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658" y="4875062"/>
            <a:ext cx="2985820" cy="198293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03545"/>
            <a:ext cx="2950777" cy="195445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2479" y="1977055"/>
            <a:ext cx="3241522" cy="4880945"/>
          </a:xfrm>
          <a:prstGeom prst="rect">
            <a:avLst/>
          </a:prstGeom>
        </p:spPr>
      </p:pic>
    </p:spTree>
    <p:extLst>
      <p:ext uri="{BB962C8B-B14F-4D97-AF65-F5344CB8AC3E}">
        <p14:creationId xmlns:p14="http://schemas.microsoft.com/office/powerpoint/2010/main" val="33246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itle 1"/>
          <p:cNvSpPr>
            <a:spLocks noGrp="1"/>
          </p:cNvSpPr>
          <p:nvPr>
            <p:ph type="title"/>
          </p:nvPr>
        </p:nvSpPr>
        <p:spPr>
          <a:xfrm>
            <a:off x="304800" y="350838"/>
            <a:ext cx="7086600" cy="563562"/>
          </a:xfrm>
        </p:spPr>
        <p:txBody>
          <a:bodyPr/>
          <a:lstStyle/>
          <a:p>
            <a:r>
              <a:rPr lang="ro-RO" sz="2700" smtClean="0"/>
              <a:t>2012 / </a:t>
            </a:r>
            <a:r>
              <a:rPr lang="en-US" sz="2700" smtClean="0"/>
              <a:t>Grand Spoof</a:t>
            </a:r>
            <a:r>
              <a:rPr lang="ro-RO" sz="2700" smtClean="0"/>
              <a:t> oferit de Ciuc Premium</a:t>
            </a:r>
          </a:p>
        </p:txBody>
      </p:sp>
      <p:sp>
        <p:nvSpPr>
          <p:cNvPr id="92165" name="Rectangle 1"/>
          <p:cNvSpPr>
            <a:spLocks noChangeArrowheads="1"/>
          </p:cNvSpPr>
          <p:nvPr/>
        </p:nvSpPr>
        <p:spPr bwMode="auto">
          <a:xfrm>
            <a:off x="1524000" y="1371600"/>
            <a:ext cx="5791200" cy="5355312"/>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smtClean="0">
                <a:solidFill>
                  <a:srgbClr val="00B0F0"/>
                </a:solidFill>
                <a:latin typeface="Calibri" panose="020F0502020204030204" pitchFamily="34" charset="0"/>
              </a:rPr>
              <a:t>Descriere</a:t>
            </a:r>
            <a:r>
              <a:rPr lang="ro-RO" sz="1800" b="1">
                <a:solidFill>
                  <a:srgbClr val="00B0F0"/>
                </a:solidFill>
                <a:latin typeface="Calibri" panose="020F0502020204030204" pitchFamily="34" charset="0"/>
              </a:rPr>
              <a:t>:</a:t>
            </a:r>
            <a:r>
              <a:rPr lang="ro-RO" sz="1800">
                <a:latin typeface="Calibri" panose="020F0502020204030204" pitchFamily="34" charset="0"/>
              </a:rPr>
              <a:t> Grand Spoof este singura competiţie de parodiat reclame din România, oferită în 2012 de Ciuc Premium. Cele mai bune 10 spoofuri din competiţie au fost proiectate pe 16 august în cadrul evenimentului de publicitate neconvenţională ADfel, iar cele mai bune 2 lucrări au fost şi premiate.</a:t>
            </a:r>
          </a:p>
          <a:p>
            <a:pPr eaLnBrk="1" hangingPunct="1">
              <a:spcBef>
                <a:spcPct val="0"/>
              </a:spcBef>
              <a:buFontTx/>
              <a:buNone/>
            </a:pPr>
            <a:r>
              <a:rPr lang="ro-RO" sz="1800" b="1">
                <a:solidFill>
                  <a:srgbClr val="00B0F0"/>
                </a:solidFill>
                <a:latin typeface="Calibri" panose="020F0502020204030204" pitchFamily="34" charset="0"/>
              </a:rPr>
              <a:t>Brief pe scurt: </a:t>
            </a:r>
            <a:r>
              <a:rPr lang="ro-RO" sz="1800">
                <a:latin typeface="Calibri" panose="020F0502020204030204" pitchFamily="34" charset="0"/>
              </a:rPr>
              <a:t>După ce te-ai răcorit bine cu un Ciuc Premium, adună toată creativitatea de care eşti în stare şi realizează un spoof de maxim 90 de secunde care să parodieze o reclamă românească sau internaţională. Ai grijă să incluzi însă suficiente elemente din reclama parodiată pentru ca publicul să poată să recunoască şi originalul. Şi nu uita că numai creativitatea contează</a:t>
            </a:r>
            <a:r>
              <a:rPr lang="ro-RO" sz="1800" smtClean="0">
                <a:latin typeface="Calibri" panose="020F0502020204030204" pitchFamily="34" charset="0"/>
              </a:rPr>
              <a:t>.</a:t>
            </a:r>
            <a:endParaRPr lang="en-US" sz="1800" smtClean="0">
              <a:latin typeface="Calibri" panose="020F0502020204030204" pitchFamily="34" charset="0"/>
            </a:endParaRP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en-US" sz="1800">
                <a:latin typeface="Calibri" panose="020F0502020204030204" pitchFamily="34" charset="0"/>
              </a:rPr>
              <a:t>4 s</a:t>
            </a:r>
            <a:r>
              <a:rPr lang="ro-RO" sz="1800">
                <a:latin typeface="Calibri" panose="020F0502020204030204" pitchFamily="34" charset="0"/>
              </a:rPr>
              <a:t>ăpt., </a:t>
            </a:r>
            <a:r>
              <a:rPr lang="en-US" sz="1800">
                <a:latin typeface="Calibri" panose="020F0502020204030204" pitchFamily="34" charset="0"/>
              </a:rPr>
              <a:t>14 iunie</a:t>
            </a:r>
            <a:r>
              <a:rPr lang="ro-RO" sz="1800">
                <a:latin typeface="Calibri" panose="020F0502020204030204" pitchFamily="34" charset="0"/>
              </a:rPr>
              <a:t> – </a:t>
            </a:r>
            <a:r>
              <a:rPr lang="en-US" sz="1800">
                <a:latin typeface="Calibri" panose="020F0502020204030204" pitchFamily="34" charset="0"/>
              </a:rPr>
              <a:t>15 iulie </a:t>
            </a:r>
            <a:r>
              <a:rPr lang="ro-RO" sz="1800">
                <a:latin typeface="Calibri" panose="020F0502020204030204" pitchFamily="34" charset="0"/>
              </a:rPr>
              <a:t>2012</a:t>
            </a: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3 săpt., 1</a:t>
            </a:r>
            <a:r>
              <a:rPr lang="en-US" sz="1800">
                <a:latin typeface="Calibri" panose="020F0502020204030204" pitchFamily="34" charset="0"/>
              </a:rPr>
              <a:t>8 iulie</a:t>
            </a:r>
            <a:r>
              <a:rPr lang="ro-RO" sz="1800">
                <a:latin typeface="Calibri" panose="020F0502020204030204" pitchFamily="34" charset="0"/>
              </a:rPr>
              <a:t> – </a:t>
            </a:r>
            <a:r>
              <a:rPr lang="en-US" sz="1800">
                <a:latin typeface="Calibri" panose="020F0502020204030204" pitchFamily="34" charset="0"/>
              </a:rPr>
              <a:t>8 august </a:t>
            </a:r>
            <a:r>
              <a:rPr lang="ro-RO" sz="1800">
                <a:latin typeface="Calibri" panose="020F0502020204030204" pitchFamily="34" charset="0"/>
              </a:rPr>
              <a:t>2012</a:t>
            </a:r>
          </a:p>
          <a:p>
            <a:pPr eaLnBrk="1" hangingPunct="1">
              <a:spcBef>
                <a:spcPct val="0"/>
              </a:spcBef>
              <a:buFontTx/>
              <a:buNone/>
            </a:pPr>
            <a:r>
              <a:rPr lang="ro-RO" sz="1800" b="1">
                <a:latin typeface="Calibri" panose="020F0502020204030204" pitchFamily="34" charset="0"/>
              </a:rPr>
              <a:t>Reach total: </a:t>
            </a:r>
            <a:r>
              <a:rPr lang="en-US" sz="1800">
                <a:latin typeface="Calibri" panose="020F0502020204030204" pitchFamily="34" charset="0"/>
              </a:rPr>
              <a:t>50</a:t>
            </a:r>
            <a:r>
              <a:rPr lang="ro-RO" sz="1800">
                <a:latin typeface="Calibri" panose="020F0502020204030204" pitchFamily="34" charset="0"/>
              </a:rPr>
              <a:t>0.000+ oameni (TheCreator + ADfel)</a:t>
            </a:r>
          </a:p>
          <a:p>
            <a:pPr eaLnBrk="1" hangingPunct="1">
              <a:spcBef>
                <a:spcPct val="0"/>
              </a:spcBef>
              <a:buFontTx/>
              <a:buNone/>
            </a:pPr>
            <a:r>
              <a:rPr lang="ro-RO" sz="1800" b="1">
                <a:latin typeface="Calibri" panose="020F0502020204030204" pitchFamily="34" charset="0"/>
              </a:rPr>
              <a:t>Creații</a:t>
            </a:r>
            <a:r>
              <a:rPr lang="ro-RO" sz="1800">
                <a:latin typeface="Calibri" panose="020F0502020204030204" pitchFamily="34" charset="0"/>
              </a:rPr>
              <a:t>: </a:t>
            </a:r>
            <a:r>
              <a:rPr lang="en-US" sz="1800">
                <a:latin typeface="Calibri" panose="020F0502020204030204" pitchFamily="34" charset="0"/>
              </a:rPr>
              <a:t>103</a:t>
            </a:r>
            <a:r>
              <a:rPr lang="ro-RO" sz="1800">
                <a:latin typeface="Calibri" panose="020F0502020204030204" pitchFamily="34" charset="0"/>
              </a:rPr>
              <a:t> înscrieri / </a:t>
            </a:r>
            <a:r>
              <a:rPr lang="en-US" sz="1800">
                <a:latin typeface="Calibri" panose="020F0502020204030204" pitchFamily="34" charset="0"/>
              </a:rPr>
              <a:t>79</a:t>
            </a:r>
            <a:r>
              <a:rPr lang="ro-RO" sz="1800">
                <a:latin typeface="Calibri" panose="020F0502020204030204" pitchFamily="34" charset="0"/>
              </a:rPr>
              <a:t> finaliste</a:t>
            </a:r>
          </a:p>
          <a:p>
            <a:pPr eaLnBrk="1" hangingPunct="1">
              <a:spcBef>
                <a:spcPct val="0"/>
              </a:spcBef>
              <a:buFontTx/>
              <a:buNone/>
            </a:pPr>
            <a:r>
              <a:rPr lang="ro-RO" sz="1800" u="sng">
                <a:solidFill>
                  <a:srgbClr val="0000FF"/>
                </a:solidFill>
                <a:latin typeface="Calibri" panose="020F0502020204030204" pitchFamily="34" charset="0"/>
                <a:hlinkClick r:id="rId4"/>
              </a:rPr>
              <a:t>Vezi finalistele</a:t>
            </a:r>
            <a:r>
              <a:rPr lang="ro-RO" sz="1800">
                <a:latin typeface="Calibri" panose="020F0502020204030204" pitchFamily="34" charset="0"/>
                <a:hlinkClick r:id="rId5"/>
              </a:rPr>
              <a:t> </a:t>
            </a:r>
            <a:r>
              <a:rPr lang="en-US" sz="1800">
                <a:latin typeface="Calibri" panose="020F0502020204030204" pitchFamily="34" charset="0"/>
              </a:rPr>
              <a:t>/ </a:t>
            </a:r>
            <a:r>
              <a:rPr lang="en-US" sz="1800">
                <a:latin typeface="Calibri" panose="020F0502020204030204" pitchFamily="34" charset="0"/>
                <a:hlinkClick r:id="rId6"/>
              </a:rPr>
              <a:t>Vezi </a:t>
            </a:r>
            <a:r>
              <a:rPr lang="ro-RO" sz="1800">
                <a:latin typeface="Calibri" panose="020F0502020204030204" pitchFamily="34" charset="0"/>
                <a:hlinkClick r:id="rId6"/>
              </a:rPr>
              <a:t>making of-ul</a:t>
            </a:r>
            <a:endParaRPr lang="ro-RO" sz="1800">
              <a:latin typeface="Calibri" panose="020F0502020204030204" pitchFamily="34" charset="0"/>
            </a:endParaRPr>
          </a:p>
        </p:txBody>
      </p:sp>
      <p:pic>
        <p:nvPicPr>
          <p:cNvPr id="9" name="Picture 6" descr="C:\Users\Monica\Desktop\grandspoof_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5200" y="1127125"/>
            <a:ext cx="1163638"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ro-RO" sz="2800" smtClean="0"/>
              <a:t>Mai multe detalii</a:t>
            </a:r>
          </a:p>
        </p:txBody>
      </p:sp>
      <p:sp>
        <p:nvSpPr>
          <p:cNvPr id="93187" name="TextBox 4"/>
          <p:cNvSpPr txBox="1">
            <a:spLocks noChangeArrowheads="1"/>
          </p:cNvSpPr>
          <p:nvPr/>
        </p:nvSpPr>
        <p:spPr bwMode="auto">
          <a:xfrm>
            <a:off x="381000" y="990600"/>
            <a:ext cx="85518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pPr>
            <a:r>
              <a:rPr lang="en-US" sz="1800" b="1">
                <a:solidFill>
                  <a:srgbClr val="FF0000"/>
                </a:solidFill>
                <a:latin typeface="Calibri" panose="020F0502020204030204" pitchFamily="34" charset="0"/>
              </a:rPr>
              <a:t>Reach total: </a:t>
            </a:r>
            <a:r>
              <a:rPr lang="en-US" sz="1800">
                <a:latin typeface="Calibri" panose="020F0502020204030204" pitchFamily="34" charset="0"/>
              </a:rPr>
              <a:t>500.000+ oameni (</a:t>
            </a:r>
            <a:r>
              <a:rPr lang="ro-RO" sz="1800">
                <a:latin typeface="Calibri" panose="020F0502020204030204" pitchFamily="34" charset="0"/>
              </a:rPr>
              <a:t>campanie </a:t>
            </a:r>
            <a:r>
              <a:rPr lang="en-US" sz="1800">
                <a:latin typeface="Calibri" panose="020F0502020204030204" pitchFamily="34" charset="0"/>
              </a:rPr>
              <a:t>+ </a:t>
            </a:r>
            <a:r>
              <a:rPr lang="ro-RO" sz="1800">
                <a:latin typeface="Calibri" panose="020F0502020204030204" pitchFamily="34" charset="0"/>
              </a:rPr>
              <a:t>social media + viralizare + </a:t>
            </a:r>
            <a:r>
              <a:rPr lang="en-US" sz="1800">
                <a:latin typeface="Calibri" panose="020F0502020204030204" pitchFamily="34" charset="0"/>
              </a:rPr>
              <a:t>ADfel)</a:t>
            </a:r>
          </a:p>
          <a:p>
            <a:pPr eaLnBrk="1" hangingPunct="1">
              <a:spcBef>
                <a:spcPct val="0"/>
              </a:spcBef>
            </a:pPr>
            <a:r>
              <a:rPr lang="ro-RO" sz="1800" b="1">
                <a:solidFill>
                  <a:srgbClr val="FF0000"/>
                </a:solidFill>
                <a:latin typeface="Calibri" panose="020F0502020204030204" pitchFamily="34" charset="0"/>
              </a:rPr>
              <a:t>Premii: </a:t>
            </a:r>
            <a:r>
              <a:rPr lang="ro-RO" sz="1800">
                <a:latin typeface="Calibri" panose="020F0502020204030204" pitchFamily="34" charset="0"/>
              </a:rPr>
              <a:t>4.000 RON premiul publicului+ 3.000 RON premiul juriului</a:t>
            </a:r>
          </a:p>
          <a:p>
            <a:pPr eaLnBrk="1" hangingPunct="1">
              <a:spcBef>
                <a:spcPct val="0"/>
              </a:spcBef>
            </a:pPr>
            <a:r>
              <a:rPr lang="ro-RO" sz="1800" b="1">
                <a:solidFill>
                  <a:srgbClr val="FF0000"/>
                </a:solidFill>
                <a:latin typeface="Calibri" panose="020F0502020204030204" pitchFamily="34" charset="0"/>
              </a:rPr>
              <a:t>Activare offline: </a:t>
            </a:r>
            <a:r>
              <a:rPr lang="ro-RO" sz="1800">
                <a:latin typeface="Calibri" panose="020F0502020204030204" pitchFamily="34" charset="0"/>
              </a:rPr>
              <a:t>sute de participanţi la ADfel care au asistat la anunţarea câştigătorilor</a:t>
            </a:r>
          </a:p>
          <a:p>
            <a:pPr eaLnBrk="1" hangingPunct="1">
              <a:spcBef>
                <a:spcPct val="0"/>
              </a:spcBef>
            </a:pPr>
            <a:r>
              <a:rPr lang="ro-RO" sz="1800" b="1">
                <a:solidFill>
                  <a:srgbClr val="FF0000"/>
                </a:solidFill>
                <a:latin typeface="Calibri" panose="020F0502020204030204" pitchFamily="34" charset="0"/>
              </a:rPr>
              <a:t>63.000</a:t>
            </a:r>
            <a:r>
              <a:rPr lang="en-US" sz="1800" b="1">
                <a:solidFill>
                  <a:srgbClr val="FF0000"/>
                </a:solidFill>
                <a:latin typeface="Calibri" panose="020F0502020204030204" pitchFamily="34" charset="0"/>
              </a:rPr>
              <a:t>+ </a:t>
            </a:r>
            <a:r>
              <a:rPr lang="en-US" sz="1800">
                <a:latin typeface="Calibri" panose="020F0502020204030204" pitchFamily="34" charset="0"/>
              </a:rPr>
              <a:t>like-uri</a:t>
            </a:r>
          </a:p>
          <a:p>
            <a:pPr eaLnBrk="1" hangingPunct="1">
              <a:spcBef>
                <a:spcPct val="0"/>
              </a:spcBef>
            </a:pPr>
            <a:r>
              <a:rPr lang="en-US" sz="1800" b="1">
                <a:solidFill>
                  <a:srgbClr val="FF0000"/>
                </a:solidFill>
                <a:latin typeface="Calibri" panose="020F0502020204030204" pitchFamily="34" charset="0"/>
              </a:rPr>
              <a:t>15.000+ </a:t>
            </a:r>
            <a:r>
              <a:rPr lang="en-US" sz="1800">
                <a:latin typeface="Calibri" panose="020F0502020204030204" pitchFamily="34" charset="0"/>
              </a:rPr>
              <a:t>voturi</a:t>
            </a:r>
            <a:endParaRPr lang="ro-RO" sz="1800">
              <a:latin typeface="Calibri" panose="020F0502020204030204" pitchFamily="34" charset="0"/>
            </a:endParaRPr>
          </a:p>
          <a:p>
            <a:pPr eaLnBrk="1" hangingPunct="1">
              <a:spcBef>
                <a:spcPct val="0"/>
              </a:spcBef>
              <a:buFontTx/>
              <a:buNone/>
            </a:pPr>
            <a:endParaRPr lang="ro-RO" sz="1800">
              <a:latin typeface="Calibri" panose="020F0502020204030204" pitchFamily="34" charset="0"/>
            </a:endParaRPr>
          </a:p>
        </p:txBody>
      </p:sp>
      <p:pic>
        <p:nvPicPr>
          <p:cNvPr id="9318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2447925"/>
            <a:ext cx="3963988"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187950"/>
            <a:ext cx="3429000" cy="167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9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9000" y="3581400"/>
            <a:ext cx="5715000" cy="330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p:spPr>
      </p:pic>
      <p:pic>
        <p:nvPicPr>
          <p:cNvPr id="94211"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itle 1"/>
          <p:cNvSpPr>
            <a:spLocks noGrp="1"/>
          </p:cNvSpPr>
          <p:nvPr>
            <p:ph type="title"/>
          </p:nvPr>
        </p:nvSpPr>
        <p:spPr>
          <a:xfrm>
            <a:off x="304800" y="350838"/>
            <a:ext cx="7086600" cy="563562"/>
          </a:xfrm>
        </p:spPr>
        <p:txBody>
          <a:bodyPr/>
          <a:lstStyle/>
          <a:p>
            <a:r>
              <a:rPr lang="ro-RO" sz="2700" smtClean="0"/>
              <a:t>2012 / Battle of the Six Words by AXE Excite</a:t>
            </a:r>
          </a:p>
        </p:txBody>
      </p:sp>
      <p:sp>
        <p:nvSpPr>
          <p:cNvPr id="94213" name="Rectangle 1"/>
          <p:cNvSpPr>
            <a:spLocks noChangeArrowheads="1"/>
          </p:cNvSpPr>
          <p:nvPr/>
        </p:nvSpPr>
        <p:spPr bwMode="auto">
          <a:xfrm>
            <a:off x="1524000" y="1627188"/>
            <a:ext cx="5791200" cy="4678362"/>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smtClean="0">
                <a:solidFill>
                  <a:srgbClr val="00B0F0"/>
                </a:solidFill>
                <a:latin typeface="Calibri" panose="020F0502020204030204" pitchFamily="34" charset="0"/>
              </a:rPr>
              <a:t>Descriere</a:t>
            </a:r>
            <a:r>
              <a:rPr lang="ro-RO" sz="1800" b="1">
                <a:solidFill>
                  <a:srgbClr val="00B0F0"/>
                </a:solidFill>
                <a:latin typeface="Calibri" panose="020F0502020204030204" pitchFamily="34" charset="0"/>
              </a:rPr>
              <a:t>:</a:t>
            </a:r>
            <a:r>
              <a:rPr lang="ro-RO" sz="1800">
                <a:latin typeface="Calibri" panose="020F0502020204030204" pitchFamily="34" charset="0"/>
              </a:rPr>
              <a:t> Battle of the Six Words a fost competiţia </a:t>
            </a:r>
            <a:br>
              <a:rPr lang="ro-RO" sz="1800">
                <a:latin typeface="Calibri" panose="020F0502020204030204" pitchFamily="34" charset="0"/>
              </a:rPr>
            </a:br>
            <a:r>
              <a:rPr lang="ro-RO" sz="1800">
                <a:latin typeface="Calibri" panose="020F0502020204030204" pitchFamily="34" charset="0"/>
              </a:rPr>
              <a:t>AXE Excite de design de tricouri, prin care participanţii </a:t>
            </a:r>
            <a:br>
              <a:rPr lang="ro-RO" sz="1800">
                <a:latin typeface="Calibri" panose="020F0502020204030204" pitchFamily="34" charset="0"/>
              </a:rPr>
            </a:br>
            <a:r>
              <a:rPr lang="ro-RO" sz="1800">
                <a:latin typeface="Calibri" panose="020F0502020204030204" pitchFamily="34" charset="0"/>
              </a:rPr>
              <a:t>s-au prezentat îngeriţelor cucerite cu AXE prin fix </a:t>
            </a:r>
            <a:br>
              <a:rPr lang="ro-RO" sz="1800">
                <a:latin typeface="Calibri" panose="020F0502020204030204" pitchFamily="34" charset="0"/>
              </a:rPr>
            </a:br>
            <a:r>
              <a:rPr lang="ro-RO" sz="1800">
                <a:latin typeface="Calibri" panose="020F0502020204030204" pitchFamily="34" charset="0"/>
              </a:rPr>
              <a:t>6 cuvinte. Designurile câştigătoare au fost anunţate la evenimentul de publicitate neconvențională ADfel.</a:t>
            </a:r>
          </a:p>
          <a:p>
            <a:pPr eaLnBrk="1" hangingPunct="1">
              <a:spcBef>
                <a:spcPct val="0"/>
              </a:spcBef>
              <a:buFontTx/>
              <a:buNone/>
            </a:pPr>
            <a:r>
              <a:rPr lang="ro-RO" sz="1800" b="1">
                <a:solidFill>
                  <a:srgbClr val="00B0F0"/>
                </a:solidFill>
                <a:latin typeface="Calibri" panose="020F0502020204030204" pitchFamily="34" charset="0"/>
              </a:rPr>
              <a:t>Brief pe scurt: </a:t>
            </a:r>
            <a:r>
              <a:rPr lang="ro-RO" sz="1800">
                <a:latin typeface="Calibri" panose="020F0502020204030204" pitchFamily="34" charset="0"/>
              </a:rPr>
              <a:t>După ce te-ai dat cu AXE Excite şi te-ai asigurat ca până şi îngerii îţi cad la picioare, fii sigur că şi primele vorbe pe care le aud despre tine sunt la fel de senzaţionale. Fii pregătit şi poartă-le pe piept, pe un tricou :). Completează puterea de cucerire pe care ţi-o dă AXE Excite cu o autodescriere la fel de ispititoare.</a:t>
            </a:r>
          </a:p>
          <a:p>
            <a:pPr eaLnBrk="1" hangingPunct="1">
              <a:spcBef>
                <a:spcPct val="0"/>
              </a:spcBef>
              <a:buFontTx/>
              <a:buNone/>
            </a:pPr>
            <a:endParaRPr lang="ro-RO" sz="1000">
              <a:latin typeface="Calibri" panose="020F0502020204030204" pitchFamily="34" charset="0"/>
            </a:endParaRPr>
          </a:p>
          <a:p>
            <a:pPr eaLnBrk="1" hangingPunct="1">
              <a:spcBef>
                <a:spcPct val="0"/>
              </a:spcBef>
              <a:buFontTx/>
              <a:buNone/>
            </a:pPr>
            <a:r>
              <a:rPr lang="ro-RO" sz="1600" b="1">
                <a:latin typeface="Calibri" panose="020F0502020204030204" pitchFamily="34" charset="0"/>
              </a:rPr>
              <a:t>Înscrieri: </a:t>
            </a:r>
            <a:r>
              <a:rPr lang="ro-RO" sz="1600">
                <a:latin typeface="Calibri" panose="020F0502020204030204" pitchFamily="34" charset="0"/>
              </a:rPr>
              <a:t>6 săpt., 28 mai – 9 iulie 2012</a:t>
            </a:r>
          </a:p>
          <a:p>
            <a:pPr eaLnBrk="1" hangingPunct="1">
              <a:spcBef>
                <a:spcPct val="0"/>
              </a:spcBef>
              <a:buFontTx/>
              <a:buNone/>
            </a:pPr>
            <a:r>
              <a:rPr lang="ro-RO" sz="1600" b="1">
                <a:latin typeface="Calibri" panose="020F0502020204030204" pitchFamily="34" charset="0"/>
              </a:rPr>
              <a:t>Vot: </a:t>
            </a:r>
            <a:r>
              <a:rPr lang="ro-RO" sz="1600">
                <a:latin typeface="Calibri" panose="020F0502020204030204" pitchFamily="34" charset="0"/>
              </a:rPr>
              <a:t>3 săpt., 13 iulie – 2 august 2012</a:t>
            </a:r>
          </a:p>
          <a:p>
            <a:pPr eaLnBrk="1" hangingPunct="1">
              <a:spcBef>
                <a:spcPct val="0"/>
              </a:spcBef>
              <a:buFontTx/>
              <a:buNone/>
            </a:pPr>
            <a:r>
              <a:rPr lang="ro-RO" sz="1600" b="1">
                <a:latin typeface="Calibri" panose="020F0502020204030204" pitchFamily="34" charset="0"/>
              </a:rPr>
              <a:t>Reach total: </a:t>
            </a:r>
            <a:r>
              <a:rPr lang="ro-RO" sz="1600">
                <a:latin typeface="Calibri" panose="020F0502020204030204" pitchFamily="34" charset="0"/>
              </a:rPr>
              <a:t>660.000+ oameni (TheCreator + ADfel)</a:t>
            </a:r>
          </a:p>
          <a:p>
            <a:pPr eaLnBrk="1" hangingPunct="1">
              <a:spcBef>
                <a:spcPct val="0"/>
              </a:spcBef>
              <a:buFontTx/>
              <a:buNone/>
            </a:pPr>
            <a:r>
              <a:rPr lang="ro-RO" sz="1600" b="1">
                <a:latin typeface="Calibri" panose="020F0502020204030204" pitchFamily="34" charset="0"/>
              </a:rPr>
              <a:t>Creații</a:t>
            </a:r>
            <a:r>
              <a:rPr lang="ro-RO" sz="1600">
                <a:latin typeface="Calibri" panose="020F0502020204030204" pitchFamily="34" charset="0"/>
              </a:rPr>
              <a:t>: 301 înscrieri / 128 finaliste</a:t>
            </a:r>
          </a:p>
          <a:p>
            <a:pPr eaLnBrk="1" hangingPunct="1">
              <a:spcBef>
                <a:spcPct val="0"/>
              </a:spcBef>
              <a:buFontTx/>
              <a:buNone/>
            </a:pPr>
            <a:r>
              <a:rPr lang="ro-RO" sz="1600" u="sng">
                <a:solidFill>
                  <a:srgbClr val="0000FF"/>
                </a:solidFill>
                <a:latin typeface="Calibri" panose="020F0502020204030204" pitchFamily="34" charset="0"/>
                <a:hlinkClick r:id="rId4"/>
              </a:rPr>
              <a:t>Vezi finalistele</a:t>
            </a:r>
            <a:r>
              <a:rPr lang="ro-RO" sz="1600">
                <a:latin typeface="Calibri" panose="020F0502020204030204" pitchFamily="34" charset="0"/>
                <a:hlinkClick r:id="rId5"/>
              </a:rPr>
              <a:t> </a:t>
            </a:r>
            <a:r>
              <a:rPr lang="en-US" sz="1600">
                <a:latin typeface="Calibri" panose="020F0502020204030204" pitchFamily="34" charset="0"/>
              </a:rPr>
              <a:t>/ </a:t>
            </a:r>
            <a:r>
              <a:rPr lang="en-US" sz="1600">
                <a:latin typeface="Calibri" panose="020F0502020204030204" pitchFamily="34" charset="0"/>
                <a:hlinkClick r:id="rId6"/>
              </a:rPr>
              <a:t>Vezi </a:t>
            </a:r>
            <a:r>
              <a:rPr lang="ro-RO" sz="1600">
                <a:latin typeface="Calibri" panose="020F0502020204030204" pitchFamily="34" charset="0"/>
                <a:hlinkClick r:id="rId6"/>
              </a:rPr>
              <a:t>making of-ul</a:t>
            </a:r>
            <a:endParaRPr lang="ro-RO" sz="1800">
              <a:latin typeface="Calibri" panose="020F0502020204030204" pitchFamily="34" charset="0"/>
            </a:endParaRPr>
          </a:p>
        </p:txBody>
      </p: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34200" y="990600"/>
            <a:ext cx="1219200" cy="12192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ro-RO" sz="2800" smtClean="0"/>
              <a:t>Mai multe detalii</a:t>
            </a:r>
          </a:p>
        </p:txBody>
      </p:sp>
      <p:sp>
        <p:nvSpPr>
          <p:cNvPr id="95235" name="TextBox 4"/>
          <p:cNvSpPr txBox="1">
            <a:spLocks noChangeArrowheads="1"/>
          </p:cNvSpPr>
          <p:nvPr/>
        </p:nvSpPr>
        <p:spPr bwMode="auto">
          <a:xfrm>
            <a:off x="381000" y="990600"/>
            <a:ext cx="863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pPr>
            <a:r>
              <a:rPr lang="en-US" sz="1800" b="1">
                <a:solidFill>
                  <a:srgbClr val="FF0000"/>
                </a:solidFill>
                <a:latin typeface="Calibri" panose="020F0502020204030204" pitchFamily="34" charset="0"/>
              </a:rPr>
              <a:t>Reach total: </a:t>
            </a:r>
            <a:r>
              <a:rPr lang="en-US" sz="1800">
                <a:latin typeface="Calibri" panose="020F0502020204030204" pitchFamily="34" charset="0"/>
              </a:rPr>
              <a:t>660.000+ oameni (</a:t>
            </a:r>
            <a:r>
              <a:rPr lang="ro-RO" sz="1800">
                <a:latin typeface="Calibri" panose="020F0502020204030204" pitchFamily="34" charset="0"/>
              </a:rPr>
              <a:t>campanie </a:t>
            </a:r>
            <a:r>
              <a:rPr lang="en-US" sz="1800">
                <a:latin typeface="Calibri" panose="020F0502020204030204" pitchFamily="34" charset="0"/>
              </a:rPr>
              <a:t>+ </a:t>
            </a:r>
            <a:r>
              <a:rPr lang="ro-RO" sz="1800">
                <a:latin typeface="Calibri" panose="020F0502020204030204" pitchFamily="34" charset="0"/>
              </a:rPr>
              <a:t>social media + viralizare + </a:t>
            </a:r>
            <a:r>
              <a:rPr lang="en-US" sz="1800">
                <a:latin typeface="Calibri" panose="020F0502020204030204" pitchFamily="34" charset="0"/>
              </a:rPr>
              <a:t>ADfel)</a:t>
            </a:r>
          </a:p>
          <a:p>
            <a:pPr eaLnBrk="1" hangingPunct="1">
              <a:spcBef>
                <a:spcPct val="0"/>
              </a:spcBef>
            </a:pPr>
            <a:r>
              <a:rPr lang="ro-RO" sz="1800" b="1">
                <a:solidFill>
                  <a:srgbClr val="FF0000"/>
                </a:solidFill>
                <a:latin typeface="Calibri" panose="020F0502020204030204" pitchFamily="34" charset="0"/>
              </a:rPr>
              <a:t>Premii: </a:t>
            </a:r>
            <a:r>
              <a:rPr lang="ro-RO" sz="1800">
                <a:latin typeface="Calibri" panose="020F0502020204030204" pitchFamily="34" charset="0"/>
              </a:rPr>
              <a:t>4.000 + 2.000 RON + 1.000 RON + top 10 tricouri produse</a:t>
            </a:r>
          </a:p>
          <a:p>
            <a:pPr eaLnBrk="1" hangingPunct="1">
              <a:spcBef>
                <a:spcPct val="0"/>
              </a:spcBef>
            </a:pPr>
            <a:r>
              <a:rPr lang="ro-RO" sz="1800" b="1">
                <a:solidFill>
                  <a:srgbClr val="FF0000"/>
                </a:solidFill>
                <a:latin typeface="Calibri" panose="020F0502020204030204" pitchFamily="34" charset="0"/>
              </a:rPr>
              <a:t>Activare offline: </a:t>
            </a:r>
            <a:r>
              <a:rPr lang="ro-RO" sz="1800">
                <a:latin typeface="Calibri" panose="020F0502020204030204" pitchFamily="34" charset="0"/>
              </a:rPr>
              <a:t>sute de participanţi la ADfel care au asistat la anunţarea câştigătorilor</a:t>
            </a:r>
          </a:p>
          <a:p>
            <a:pPr eaLnBrk="1" hangingPunct="1">
              <a:spcBef>
                <a:spcPct val="0"/>
              </a:spcBef>
              <a:buFontTx/>
              <a:buNone/>
            </a:pPr>
            <a:endParaRPr lang="ro-RO" sz="1800">
              <a:latin typeface="Calibri" panose="020F0502020204030204" pitchFamily="34" charset="0"/>
            </a:endParaRPr>
          </a:p>
        </p:txBody>
      </p:sp>
      <p:pic>
        <p:nvPicPr>
          <p:cNvPr id="9523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9113" y="2057400"/>
            <a:ext cx="45100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7"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5029200" y="2057400"/>
            <a:ext cx="4114800" cy="2590800"/>
          </a:xfrm>
        </p:spPr>
      </p:pic>
      <p:pic>
        <p:nvPicPr>
          <p:cNvPr id="95238" name="Content Placeholder 3"/>
          <p:cNvPicPr>
            <a:picLocks noChangeAspect="1"/>
          </p:cNvPicPr>
          <p:nvPr/>
        </p:nvPicPr>
        <p:blipFill>
          <a:blip r:embed="rId4" cstate="email">
            <a:extLst>
              <a:ext uri="{28A0092B-C50C-407E-A947-70E740481C1C}">
                <a14:useLocalDpi xmlns:a14="http://schemas.microsoft.com/office/drawing/2010/main"/>
              </a:ext>
            </a:extLst>
          </a:blip>
          <a:srcRect l="-1193"/>
          <a:stretch>
            <a:fillRect/>
          </a:stretch>
        </p:blipFill>
        <p:spPr bwMode="auto">
          <a:xfrm>
            <a:off x="-109538" y="4567238"/>
            <a:ext cx="92535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p:spPr>
      </p:pic>
      <p:pic>
        <p:nvPicPr>
          <p:cNvPr id="9625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itle 1"/>
          <p:cNvSpPr>
            <a:spLocks noGrp="1"/>
          </p:cNvSpPr>
          <p:nvPr>
            <p:ph type="title"/>
          </p:nvPr>
        </p:nvSpPr>
        <p:spPr>
          <a:xfrm>
            <a:off x="304800" y="350838"/>
            <a:ext cx="7086600" cy="563562"/>
          </a:xfrm>
        </p:spPr>
        <p:txBody>
          <a:bodyPr/>
          <a:lstStyle/>
          <a:p>
            <a:r>
              <a:rPr lang="ro-RO" sz="2700" smtClean="0"/>
              <a:t>2012 / </a:t>
            </a:r>
            <a:r>
              <a:rPr lang="en-US" sz="2700" smtClean="0"/>
              <a:t>Desperados Wild Comics</a:t>
            </a:r>
            <a:endParaRPr lang="ro-RO" sz="2700" smtClean="0"/>
          </a:p>
        </p:txBody>
      </p:sp>
      <p:sp>
        <p:nvSpPr>
          <p:cNvPr id="49157" name="Rectangle 1"/>
          <p:cNvSpPr>
            <a:spLocks noChangeArrowheads="1"/>
          </p:cNvSpPr>
          <p:nvPr/>
        </p:nvSpPr>
        <p:spPr bwMode="auto">
          <a:xfrm>
            <a:off x="1600200" y="1627188"/>
            <a:ext cx="5791200" cy="4686300"/>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ro-RO" sz="1050" b="1" dirty="0" smtClean="0">
              <a:solidFill>
                <a:srgbClr val="00B0F0"/>
              </a:solidFill>
              <a:latin typeface="Calibri" panose="020F0502020204030204" pitchFamily="34" charset="0"/>
            </a:endParaRPr>
          </a:p>
          <a:p>
            <a:pPr eaLnBrk="1" hangingPunct="1">
              <a:defRPr/>
            </a:pPr>
            <a:r>
              <a:rPr lang="ro-RO" b="1" dirty="0" smtClean="0">
                <a:solidFill>
                  <a:srgbClr val="00B0F0"/>
                </a:solidFill>
                <a:latin typeface="Calibri" panose="020F0502020204030204" pitchFamily="34" charset="0"/>
              </a:rPr>
              <a:t>Descriere:</a:t>
            </a:r>
            <a:r>
              <a:rPr lang="ro-RO" dirty="0" smtClean="0">
                <a:latin typeface="Calibri" panose="020F0502020204030204" pitchFamily="34" charset="0"/>
              </a:rPr>
              <a:t> </a:t>
            </a:r>
            <a:r>
              <a:rPr lang="ro-RO" dirty="0" err="1" smtClean="0">
                <a:latin typeface="Calibri" panose="020F0502020204030204" pitchFamily="34" charset="0"/>
              </a:rPr>
              <a:t>Desperados</a:t>
            </a:r>
            <a:r>
              <a:rPr lang="ro-RO" dirty="0" smtClean="0">
                <a:latin typeface="Calibri" panose="020F0502020204030204" pitchFamily="34" charset="0"/>
              </a:rPr>
              <a:t> Wild Comics a însemnat un concurs de benzi desenate (ilustrate sau povestite și apoi ilustrate). Cele mai bune 10 lucrări sub formă de scenariu au fost ilustrate de către Octav Ungureanu și prezentate la </a:t>
            </a:r>
            <a:r>
              <a:rPr lang="ro-RO" dirty="0" err="1" smtClean="0">
                <a:latin typeface="Calibri" panose="020F0502020204030204" pitchFamily="34" charset="0"/>
              </a:rPr>
              <a:t>ADfel</a:t>
            </a:r>
            <a:r>
              <a:rPr lang="ro-RO" dirty="0" smtClean="0">
                <a:latin typeface="Calibri" panose="020F0502020204030204" pitchFamily="34" charset="0"/>
              </a:rPr>
              <a:t>, împreună cu cele mai bune lucrări înscrise direct sub formă de comics. </a:t>
            </a:r>
          </a:p>
          <a:p>
            <a:pPr eaLnBrk="1" hangingPunct="1">
              <a:defRPr/>
            </a:pPr>
            <a:r>
              <a:rPr lang="ro-RO" b="1" dirty="0" err="1" smtClean="0">
                <a:solidFill>
                  <a:srgbClr val="00B0F0"/>
                </a:solidFill>
                <a:latin typeface="Calibri" panose="020F0502020204030204" pitchFamily="34" charset="0"/>
              </a:rPr>
              <a:t>Brief</a:t>
            </a:r>
            <a:r>
              <a:rPr lang="ro-RO" b="1" dirty="0" smtClean="0">
                <a:solidFill>
                  <a:srgbClr val="00B0F0"/>
                </a:solidFill>
                <a:latin typeface="Calibri" panose="020F0502020204030204" pitchFamily="34" charset="0"/>
              </a:rPr>
              <a:t> pe scurt: </a:t>
            </a:r>
            <a:r>
              <a:rPr lang="it-IT" dirty="0" smtClean="0">
                <a:latin typeface="Calibri" panose="020F0502020204030204" pitchFamily="34" charset="0"/>
              </a:rPr>
              <a:t>Ai 3 </a:t>
            </a:r>
            <a:r>
              <a:rPr lang="ro-RO" dirty="0" smtClean="0">
                <a:latin typeface="Calibri" panose="020F0502020204030204" pitchFamily="34" charset="0"/>
              </a:rPr>
              <a:t>-</a:t>
            </a:r>
            <a:r>
              <a:rPr lang="it-IT" dirty="0" smtClean="0">
                <a:latin typeface="Calibri" panose="020F0502020204030204" pitchFamily="34" charset="0"/>
              </a:rPr>
              <a:t> 5 cadre </a:t>
            </a:r>
            <a:r>
              <a:rPr lang="ro-RO" dirty="0" smtClean="0">
                <a:latin typeface="Calibri" panose="020F0502020204030204" pitchFamily="34" charset="0"/>
              </a:rPr>
              <a:t>î</a:t>
            </a:r>
            <a:r>
              <a:rPr lang="it-IT" dirty="0" smtClean="0">
                <a:latin typeface="Calibri" panose="020F0502020204030204" pitchFamily="34" charset="0"/>
              </a:rPr>
              <a:t>n care s</a:t>
            </a:r>
            <a:r>
              <a:rPr lang="ro-RO" dirty="0" smtClean="0">
                <a:latin typeface="Calibri" panose="020F0502020204030204" pitchFamily="34" charset="0"/>
              </a:rPr>
              <a:t>ă</a:t>
            </a:r>
            <a:r>
              <a:rPr lang="it-IT" dirty="0" smtClean="0">
                <a:latin typeface="Calibri" panose="020F0502020204030204" pitchFamily="34" charset="0"/>
              </a:rPr>
              <a:t> ne poveste</a:t>
            </a:r>
            <a:r>
              <a:rPr lang="ro-RO" dirty="0" err="1" smtClean="0">
                <a:latin typeface="Calibri" panose="020F0502020204030204" pitchFamily="34" charset="0"/>
              </a:rPr>
              <a:t>ş</a:t>
            </a:r>
            <a:r>
              <a:rPr lang="it-IT" dirty="0" smtClean="0">
                <a:latin typeface="Calibri" panose="020F0502020204030204" pitchFamily="34" charset="0"/>
              </a:rPr>
              <a:t>ti prin ce aventuri a trecut </a:t>
            </a:r>
            <a:r>
              <a:rPr lang="ro-RO" dirty="0" err="1" smtClean="0">
                <a:latin typeface="Calibri" panose="020F0502020204030204" pitchFamily="34" charset="0"/>
              </a:rPr>
              <a:t>ş</a:t>
            </a:r>
            <a:r>
              <a:rPr lang="it-IT" dirty="0" smtClean="0">
                <a:latin typeface="Calibri" panose="020F0502020204030204" pitchFamily="34" charset="0"/>
              </a:rPr>
              <a:t>op</a:t>
            </a:r>
            <a:r>
              <a:rPr lang="ro-RO" dirty="0" smtClean="0">
                <a:latin typeface="Calibri" panose="020F0502020204030204" pitchFamily="34" charset="0"/>
              </a:rPr>
              <a:t>â</a:t>
            </a:r>
            <a:r>
              <a:rPr lang="it-IT" dirty="0" smtClean="0">
                <a:latin typeface="Calibri" panose="020F0502020204030204" pitchFamily="34" charset="0"/>
              </a:rPr>
              <a:t>rla Desperados </a:t>
            </a:r>
            <a:r>
              <a:rPr lang="ro-RO" dirty="0" smtClean="0">
                <a:latin typeface="Calibri" panose="020F0502020204030204" pitchFamily="34" charset="0"/>
              </a:rPr>
              <a:t>î</a:t>
            </a:r>
            <a:r>
              <a:rPr lang="it-IT" dirty="0" smtClean="0">
                <a:latin typeface="Calibri" panose="020F0502020204030204" pitchFamily="34" charset="0"/>
              </a:rPr>
              <a:t>n vacan</a:t>
            </a:r>
            <a:r>
              <a:rPr lang="ro-RO" dirty="0" err="1" smtClean="0">
                <a:latin typeface="Calibri" panose="020F0502020204030204" pitchFamily="34" charset="0"/>
              </a:rPr>
              <a:t>ţ</a:t>
            </a:r>
            <a:r>
              <a:rPr lang="it-IT" dirty="0" smtClean="0">
                <a:latin typeface="Calibri" panose="020F0502020204030204" pitchFamily="34" charset="0"/>
              </a:rPr>
              <a:t>a de var</a:t>
            </a:r>
            <a:r>
              <a:rPr lang="ro-RO" dirty="0" smtClean="0">
                <a:latin typeface="Calibri" panose="020F0502020204030204" pitchFamily="34" charset="0"/>
              </a:rPr>
              <a:t>ă</a:t>
            </a:r>
            <a:r>
              <a:rPr lang="it-IT" dirty="0" smtClean="0">
                <a:latin typeface="Calibri" panose="020F0502020204030204" pitchFamily="34" charset="0"/>
              </a:rPr>
              <a:t>. Imagineaz</a:t>
            </a:r>
            <a:r>
              <a:rPr lang="ro-RO" dirty="0" smtClean="0">
                <a:latin typeface="Calibri" panose="020F0502020204030204" pitchFamily="34" charset="0"/>
              </a:rPr>
              <a:t>ă</a:t>
            </a:r>
            <a:r>
              <a:rPr lang="it-IT" dirty="0" smtClean="0">
                <a:latin typeface="Calibri" panose="020F0502020204030204" pitchFamily="34" charset="0"/>
              </a:rPr>
              <a:t>-</a:t>
            </a:r>
            <a:r>
              <a:rPr lang="ro-RO" dirty="0" err="1" smtClean="0">
                <a:latin typeface="Calibri" panose="020F0502020204030204" pitchFamily="34" charset="0"/>
              </a:rPr>
              <a:t>ţ</a:t>
            </a:r>
            <a:r>
              <a:rPr lang="it-IT" dirty="0" smtClean="0">
                <a:latin typeface="Calibri" panose="020F0502020204030204" pitchFamily="34" charset="0"/>
              </a:rPr>
              <a:t>i o poveste spectaculoas</a:t>
            </a:r>
            <a:r>
              <a:rPr lang="ro-RO" dirty="0" smtClean="0">
                <a:latin typeface="Calibri" panose="020F0502020204030204" pitchFamily="34" charset="0"/>
              </a:rPr>
              <a:t>ă</a:t>
            </a:r>
            <a:r>
              <a:rPr lang="it-IT" dirty="0" smtClean="0">
                <a:latin typeface="Calibri" panose="020F0502020204030204" pitchFamily="34" charset="0"/>
              </a:rPr>
              <a:t> </a:t>
            </a:r>
            <a:r>
              <a:rPr lang="ro-RO" dirty="0" err="1" smtClean="0">
                <a:latin typeface="Calibri" panose="020F0502020204030204" pitchFamily="34" charset="0"/>
              </a:rPr>
              <a:t>ş</a:t>
            </a:r>
            <a:r>
              <a:rPr lang="it-IT" dirty="0" smtClean="0">
                <a:latin typeface="Calibri" panose="020F0502020204030204" pitchFamily="34" charset="0"/>
              </a:rPr>
              <a:t>i transform-o </a:t>
            </a:r>
            <a:r>
              <a:rPr lang="ro-RO" dirty="0" smtClean="0">
                <a:latin typeface="Calibri" panose="020F0502020204030204" pitchFamily="34" charset="0"/>
              </a:rPr>
              <a:t>î</a:t>
            </a:r>
            <a:r>
              <a:rPr lang="it-IT" dirty="0" smtClean="0">
                <a:latin typeface="Calibri" panose="020F0502020204030204" pitchFamily="34" charset="0"/>
              </a:rPr>
              <a:t>n </a:t>
            </a:r>
            <a:r>
              <a:rPr lang="ro-RO" dirty="0" smtClean="0">
                <a:latin typeface="Calibri" panose="020F0502020204030204" pitchFamily="34" charset="0"/>
              </a:rPr>
              <a:t>comics</a:t>
            </a:r>
            <a:r>
              <a:rPr lang="it-IT" dirty="0" smtClean="0">
                <a:latin typeface="Calibri" panose="020F0502020204030204" pitchFamily="34" charset="0"/>
              </a:rPr>
              <a:t>: fie </a:t>
            </a:r>
            <a:r>
              <a:rPr lang="ro-RO" dirty="0" smtClean="0">
                <a:latin typeface="Calibri" panose="020F0502020204030204" pitchFamily="34" charset="0"/>
              </a:rPr>
              <a:t>direct ca ilustrație, fie ca scenariu.</a:t>
            </a:r>
            <a:endParaRPr lang="it-IT" dirty="0" smtClean="0">
              <a:latin typeface="Calibri" panose="020F0502020204030204" pitchFamily="34" charset="0"/>
            </a:endParaRPr>
          </a:p>
          <a:p>
            <a:pPr eaLnBrk="1" hangingPunct="1">
              <a:defRPr/>
            </a:pPr>
            <a:endParaRPr lang="ro-RO" b="1" dirty="0" smtClean="0">
              <a:latin typeface="Calibri" panose="020F0502020204030204" pitchFamily="34" charset="0"/>
            </a:endParaRPr>
          </a:p>
          <a:p>
            <a:pPr eaLnBrk="1" hangingPunct="1">
              <a:defRPr/>
            </a:pPr>
            <a:r>
              <a:rPr lang="ro-RO" b="1" dirty="0" smtClean="0">
                <a:latin typeface="Calibri" panose="020F0502020204030204" pitchFamily="34" charset="0"/>
              </a:rPr>
              <a:t>Înscrieri: </a:t>
            </a:r>
            <a:r>
              <a:rPr lang="ro-RO" dirty="0" smtClean="0">
                <a:latin typeface="Calibri" panose="020F0502020204030204" pitchFamily="34" charset="0"/>
              </a:rPr>
              <a:t>aproape 2 săpt., 27 iulie – 8 august 2012</a:t>
            </a:r>
          </a:p>
          <a:p>
            <a:pPr eaLnBrk="1" hangingPunct="1">
              <a:defRPr/>
            </a:pPr>
            <a:r>
              <a:rPr lang="ro-RO" b="1" dirty="0" smtClean="0">
                <a:latin typeface="Calibri" panose="020F0502020204030204" pitchFamily="34" charset="0"/>
              </a:rPr>
              <a:t>Vot: </a:t>
            </a:r>
            <a:r>
              <a:rPr lang="ro-RO" dirty="0" smtClean="0">
                <a:latin typeface="Calibri" panose="020F0502020204030204" pitchFamily="34" charset="0"/>
              </a:rPr>
              <a:t>o săpt., 10 – 16</a:t>
            </a:r>
            <a:r>
              <a:rPr lang="ro-RO" dirty="0">
                <a:latin typeface="Calibri" panose="020F0502020204030204" pitchFamily="34" charset="0"/>
              </a:rPr>
              <a:t> </a:t>
            </a:r>
            <a:r>
              <a:rPr lang="ro-RO" dirty="0" smtClean="0">
                <a:latin typeface="Calibri" panose="020F0502020204030204" pitchFamily="34" charset="0"/>
              </a:rPr>
              <a:t>august2012</a:t>
            </a:r>
          </a:p>
          <a:p>
            <a:pPr eaLnBrk="1" hangingPunct="1">
              <a:defRPr/>
            </a:pPr>
            <a:r>
              <a:rPr lang="ro-RO" b="1" dirty="0" smtClean="0">
                <a:latin typeface="Calibri" panose="020F0502020204030204" pitchFamily="34" charset="0"/>
              </a:rPr>
              <a:t>Reach total: </a:t>
            </a:r>
            <a:r>
              <a:rPr lang="ro-RO" dirty="0" smtClean="0">
                <a:latin typeface="Calibri" panose="020F0502020204030204" pitchFamily="34" charset="0"/>
              </a:rPr>
              <a:t>500.000 oameni (TheCreator + </a:t>
            </a:r>
            <a:r>
              <a:rPr lang="ro-RO" dirty="0" err="1" smtClean="0">
                <a:latin typeface="Calibri" panose="020F0502020204030204" pitchFamily="34" charset="0"/>
              </a:rPr>
              <a:t>ADfel</a:t>
            </a:r>
            <a:r>
              <a:rPr lang="ro-RO" dirty="0" smtClean="0">
                <a:latin typeface="Calibri" panose="020F0502020204030204" pitchFamily="34" charset="0"/>
              </a:rPr>
              <a:t>)</a:t>
            </a:r>
          </a:p>
          <a:p>
            <a:pPr eaLnBrk="1" hangingPunct="1">
              <a:defRPr/>
            </a:pPr>
            <a:r>
              <a:rPr lang="ro-RO" b="1" dirty="0" smtClean="0">
                <a:latin typeface="Calibri" panose="020F0502020204030204" pitchFamily="34" charset="0"/>
              </a:rPr>
              <a:t>Creații</a:t>
            </a:r>
            <a:r>
              <a:rPr lang="ro-RO" dirty="0" smtClean="0">
                <a:latin typeface="Calibri" panose="020F0502020204030204" pitchFamily="34" charset="0"/>
              </a:rPr>
              <a:t>: </a:t>
            </a:r>
            <a:r>
              <a:rPr lang="en-US" dirty="0" smtClean="0">
                <a:latin typeface="Calibri" panose="020F0502020204030204" pitchFamily="34" charset="0"/>
              </a:rPr>
              <a:t>73 de</a:t>
            </a:r>
            <a:r>
              <a:rPr lang="ro-RO" dirty="0" smtClean="0">
                <a:latin typeface="Calibri" panose="020F0502020204030204" pitchFamily="34" charset="0"/>
              </a:rPr>
              <a:t> înscrieri /</a:t>
            </a:r>
            <a:r>
              <a:rPr lang="en-US" dirty="0" smtClean="0">
                <a:latin typeface="Calibri" panose="020F0502020204030204" pitchFamily="34" charset="0"/>
              </a:rPr>
              <a:t> 53 de</a:t>
            </a:r>
            <a:r>
              <a:rPr lang="ro-RO" dirty="0" smtClean="0">
                <a:latin typeface="Calibri" panose="020F0502020204030204" pitchFamily="34" charset="0"/>
              </a:rPr>
              <a:t> finaliste</a:t>
            </a:r>
          </a:p>
          <a:p>
            <a:pPr eaLnBrk="1" hangingPunct="1">
              <a:defRPr/>
            </a:pPr>
            <a:r>
              <a:rPr lang="ro-RO" u="sng" dirty="0" smtClean="0">
                <a:solidFill>
                  <a:srgbClr val="0000FF"/>
                </a:solidFill>
                <a:latin typeface="Calibri" panose="020F0502020204030204" pitchFamily="34" charset="0"/>
                <a:hlinkClick r:id="rId4"/>
              </a:rPr>
              <a:t>Vezi finalistele</a:t>
            </a:r>
            <a:r>
              <a:rPr lang="ro-RO" dirty="0" smtClean="0">
                <a:latin typeface="Calibri" panose="020F0502020204030204" pitchFamily="34" charset="0"/>
                <a:hlinkClick r:id="rId5"/>
              </a:rPr>
              <a:t> </a:t>
            </a:r>
            <a:r>
              <a:rPr lang="en-US" dirty="0" smtClean="0">
                <a:latin typeface="Calibri" panose="020F0502020204030204" pitchFamily="34" charset="0"/>
              </a:rPr>
              <a:t>/ </a:t>
            </a:r>
            <a:r>
              <a:rPr lang="en-US" dirty="0" err="1" smtClean="0">
                <a:latin typeface="Calibri" panose="020F0502020204030204" pitchFamily="34" charset="0"/>
                <a:hlinkClick r:id="rId6"/>
              </a:rPr>
              <a:t>Vezi</a:t>
            </a:r>
            <a:r>
              <a:rPr lang="en-US" dirty="0" smtClean="0">
                <a:latin typeface="Calibri" panose="020F0502020204030204" pitchFamily="34" charset="0"/>
                <a:hlinkClick r:id="rId6"/>
              </a:rPr>
              <a:t> </a:t>
            </a:r>
            <a:r>
              <a:rPr lang="ro-RO" dirty="0" err="1" smtClean="0">
                <a:latin typeface="Calibri" panose="020F0502020204030204" pitchFamily="34" charset="0"/>
                <a:hlinkClick r:id="rId6"/>
              </a:rPr>
              <a:t>making</a:t>
            </a:r>
            <a:r>
              <a:rPr lang="ro-RO" dirty="0" smtClean="0">
                <a:latin typeface="Calibri" panose="020F0502020204030204" pitchFamily="34" charset="0"/>
                <a:hlinkClick r:id="rId6"/>
              </a:rPr>
              <a:t> of-</a:t>
            </a:r>
            <a:r>
              <a:rPr lang="ro-RO" dirty="0" err="1" smtClean="0">
                <a:latin typeface="Calibri" panose="020F0502020204030204" pitchFamily="34" charset="0"/>
                <a:hlinkClick r:id="rId6"/>
              </a:rPr>
              <a:t>ul</a:t>
            </a:r>
            <a:endParaRPr lang="ro-RO" dirty="0" smtClean="0">
              <a:latin typeface="Calibri" panose="020F0502020204030204" pitchFamily="34" charset="0"/>
            </a:endParaRPr>
          </a:p>
        </p:txBody>
      </p:sp>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800" y="955675"/>
            <a:ext cx="1158875" cy="115887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ro-RO" sz="2800" smtClean="0"/>
              <a:t>Mai multe detalii</a:t>
            </a:r>
          </a:p>
        </p:txBody>
      </p:sp>
      <p:sp>
        <p:nvSpPr>
          <p:cNvPr id="97283" name="TextBox 4"/>
          <p:cNvSpPr txBox="1">
            <a:spLocks noChangeArrowheads="1"/>
          </p:cNvSpPr>
          <p:nvPr/>
        </p:nvSpPr>
        <p:spPr bwMode="auto">
          <a:xfrm>
            <a:off x="381000" y="990600"/>
            <a:ext cx="8628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pPr>
            <a:r>
              <a:rPr lang="en-US" sz="1800" b="1">
                <a:solidFill>
                  <a:srgbClr val="FF0000"/>
                </a:solidFill>
                <a:latin typeface="Calibri" panose="020F0502020204030204" pitchFamily="34" charset="0"/>
              </a:rPr>
              <a:t>Reach total: </a:t>
            </a:r>
            <a:r>
              <a:rPr lang="ro-RO" sz="1800">
                <a:latin typeface="Calibri" panose="020F0502020204030204" pitchFamily="34" charset="0"/>
              </a:rPr>
              <a:t>50</a:t>
            </a:r>
            <a:r>
              <a:rPr lang="en-US" sz="1800">
                <a:latin typeface="Calibri" panose="020F0502020204030204" pitchFamily="34" charset="0"/>
              </a:rPr>
              <a:t>0.000+ oameni (</a:t>
            </a:r>
            <a:r>
              <a:rPr lang="ro-RO" sz="1800">
                <a:latin typeface="Calibri" panose="020F0502020204030204" pitchFamily="34" charset="0"/>
              </a:rPr>
              <a:t>campanie </a:t>
            </a:r>
            <a:r>
              <a:rPr lang="en-US" sz="1800">
                <a:latin typeface="Calibri" panose="020F0502020204030204" pitchFamily="34" charset="0"/>
              </a:rPr>
              <a:t>+ </a:t>
            </a:r>
            <a:r>
              <a:rPr lang="ro-RO" sz="1800">
                <a:latin typeface="Calibri" panose="020F0502020204030204" pitchFamily="34" charset="0"/>
              </a:rPr>
              <a:t>social media + viralizare + </a:t>
            </a:r>
            <a:r>
              <a:rPr lang="en-US" sz="1800">
                <a:latin typeface="Calibri" panose="020F0502020204030204" pitchFamily="34" charset="0"/>
              </a:rPr>
              <a:t>ADfel)</a:t>
            </a:r>
          </a:p>
          <a:p>
            <a:pPr eaLnBrk="1" hangingPunct="1">
              <a:spcBef>
                <a:spcPct val="0"/>
              </a:spcBef>
            </a:pPr>
            <a:r>
              <a:rPr lang="ro-RO" sz="1800" b="1">
                <a:solidFill>
                  <a:srgbClr val="FF0000"/>
                </a:solidFill>
                <a:latin typeface="Calibri" panose="020F0502020204030204" pitchFamily="34" charset="0"/>
              </a:rPr>
              <a:t>Premii: </a:t>
            </a:r>
            <a:r>
              <a:rPr lang="ro-RO" sz="1800">
                <a:latin typeface="Calibri" panose="020F0502020204030204" pitchFamily="34" charset="0"/>
              </a:rPr>
              <a:t>3.000 RON pentru cel mai bun comics + 2.000 RON pentru cel mai bun scenariu</a:t>
            </a:r>
          </a:p>
          <a:p>
            <a:pPr eaLnBrk="1" hangingPunct="1">
              <a:spcBef>
                <a:spcPct val="0"/>
              </a:spcBef>
            </a:pPr>
            <a:r>
              <a:rPr lang="ro-RO" sz="1800" b="1">
                <a:solidFill>
                  <a:srgbClr val="FF0000"/>
                </a:solidFill>
                <a:latin typeface="Calibri" panose="020F0502020204030204" pitchFamily="34" charset="0"/>
              </a:rPr>
              <a:t>Activare offline: </a:t>
            </a:r>
            <a:r>
              <a:rPr lang="ro-RO" sz="1800">
                <a:latin typeface="Calibri" panose="020F0502020204030204" pitchFamily="34" charset="0"/>
              </a:rPr>
              <a:t>sute de participanţi la ADfel care au asistat la prezentarea lucrărilor</a:t>
            </a:r>
          </a:p>
        </p:txBody>
      </p:sp>
      <p:pic>
        <p:nvPicPr>
          <p:cNvPr id="9728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6600" y="4614863"/>
            <a:ext cx="5849938" cy="227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5"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588" y="4297363"/>
            <a:ext cx="3276600" cy="2560637"/>
          </a:xfrm>
        </p:spPr>
      </p:pic>
      <p:pic>
        <p:nvPicPr>
          <p:cNvPr id="97286" name="Content Placeholder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9400" y="2286000"/>
            <a:ext cx="30480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282825"/>
            <a:ext cx="3673475" cy="206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Content Placeholder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5000" y="2270125"/>
            <a:ext cx="3429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itle 1"/>
          <p:cNvSpPr>
            <a:spLocks noGrp="1"/>
          </p:cNvSpPr>
          <p:nvPr>
            <p:ph type="title"/>
          </p:nvPr>
        </p:nvSpPr>
        <p:spPr>
          <a:xfrm>
            <a:off x="304800" y="350838"/>
            <a:ext cx="7086600" cy="563562"/>
          </a:xfrm>
        </p:spPr>
        <p:txBody>
          <a:bodyPr/>
          <a:lstStyle/>
          <a:p>
            <a:pPr>
              <a:defRPr/>
            </a:pPr>
            <a:r>
              <a:rPr lang="ro-RO" sz="2550" dirty="0" smtClean="0"/>
              <a:t>2012 / Epic Film Fest by Samsung Galaxy Beam</a:t>
            </a:r>
          </a:p>
        </p:txBody>
      </p:sp>
      <p:sp>
        <p:nvSpPr>
          <p:cNvPr id="98309" name="Rectangle 1"/>
          <p:cNvSpPr>
            <a:spLocks noChangeArrowheads="1"/>
          </p:cNvSpPr>
          <p:nvPr/>
        </p:nvSpPr>
        <p:spPr bwMode="auto">
          <a:xfrm>
            <a:off x="1143000" y="1143000"/>
            <a:ext cx="6248400" cy="5632311"/>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smtClean="0">
                <a:solidFill>
                  <a:srgbClr val="00B0F0"/>
                </a:solidFill>
                <a:latin typeface="Calibri" panose="020F0502020204030204" pitchFamily="34" charset="0"/>
              </a:rPr>
              <a:t>Descriere</a:t>
            </a:r>
            <a:r>
              <a:rPr lang="ro-RO" sz="1800" b="1">
                <a:solidFill>
                  <a:srgbClr val="00B0F0"/>
                </a:solidFill>
                <a:latin typeface="Calibri" panose="020F0502020204030204" pitchFamily="34" charset="0"/>
              </a:rPr>
              <a:t>:</a:t>
            </a:r>
            <a:r>
              <a:rPr lang="ro-RO" sz="1800">
                <a:latin typeface="Calibri" panose="020F0502020204030204" pitchFamily="34" charset="0"/>
              </a:rPr>
              <a:t> Epic Film Fest a fost competiția de film care a demonstrat promisiunea de brand Samsung Galaxy Beam: </a:t>
            </a:r>
            <a:br>
              <a:rPr lang="ro-RO" sz="1800">
                <a:latin typeface="Calibri" panose="020F0502020204030204" pitchFamily="34" charset="0"/>
              </a:rPr>
            </a:br>
            <a:r>
              <a:rPr lang="ro-RO" sz="1800">
                <a:latin typeface="Calibri" panose="020F0502020204030204" pitchFamily="34" charset="0"/>
              </a:rPr>
              <a:t>tot ceea ce filmezi devine epic. Am transformat filme obișnuite făcute de oameni cu telefonul mobil în superproducţii epice bune de arătat la ADfel. Acestea au fost votate apoi de către publicul evenimentului prin SMS şi de către un juriu profesionist, câştigătorii primelor 3 locuri fiind anunţaţi în aceeaşi seară la ADfel.</a:t>
            </a:r>
          </a:p>
          <a:p>
            <a:pPr eaLnBrk="1" hangingPunct="1">
              <a:spcBef>
                <a:spcPct val="0"/>
              </a:spcBef>
              <a:buFontTx/>
              <a:buNone/>
            </a:pPr>
            <a:r>
              <a:rPr lang="ro-RO" sz="1800" b="1">
                <a:solidFill>
                  <a:srgbClr val="00B0F0"/>
                </a:solidFill>
                <a:latin typeface="Calibri" panose="020F0502020204030204" pitchFamily="34" charset="0"/>
              </a:rPr>
              <a:t>Brief pe scurt: </a:t>
            </a:r>
            <a:r>
              <a:rPr lang="it-IT" sz="1800">
                <a:latin typeface="Calibri" panose="020F0502020204030204" pitchFamily="34" charset="0"/>
              </a:rPr>
              <a:t>Vrem s</a:t>
            </a:r>
            <a:r>
              <a:rPr lang="ro-RO" sz="1800">
                <a:latin typeface="Calibri" panose="020F0502020204030204" pitchFamily="34" charset="0"/>
              </a:rPr>
              <a:t>ă</a:t>
            </a:r>
            <a:r>
              <a:rPr lang="it-IT" sz="1800">
                <a:latin typeface="Calibri" panose="020F0502020204030204" pitchFamily="34" charset="0"/>
              </a:rPr>
              <a:t> ne ar</a:t>
            </a:r>
            <a:r>
              <a:rPr lang="ro-RO" sz="1800">
                <a:latin typeface="Calibri" panose="020F0502020204030204" pitchFamily="34" charset="0"/>
              </a:rPr>
              <a:t>ăţ</a:t>
            </a:r>
            <a:r>
              <a:rPr lang="it-IT" sz="1800">
                <a:latin typeface="Calibri" panose="020F0502020204030204" pitchFamily="34" charset="0"/>
              </a:rPr>
              <a:t>i ce clipuri haioase, dr</a:t>
            </a:r>
            <a:r>
              <a:rPr lang="ro-RO" sz="1800">
                <a:latin typeface="Calibri" panose="020F0502020204030204" pitchFamily="34" charset="0"/>
              </a:rPr>
              <a:t>ă</a:t>
            </a:r>
            <a:r>
              <a:rPr lang="it-IT" sz="1800">
                <a:latin typeface="Calibri" panose="020F0502020204030204" pitchFamily="34" charset="0"/>
              </a:rPr>
              <a:t>gu</a:t>
            </a:r>
            <a:r>
              <a:rPr lang="ro-RO" sz="1800">
                <a:latin typeface="Calibri" panose="020F0502020204030204" pitchFamily="34" charset="0"/>
              </a:rPr>
              <a:t>ţ</a:t>
            </a:r>
            <a:r>
              <a:rPr lang="it-IT" sz="1800">
                <a:latin typeface="Calibri" panose="020F0502020204030204" pitchFamily="34" charset="0"/>
              </a:rPr>
              <a:t>e, emo</a:t>
            </a:r>
            <a:r>
              <a:rPr lang="ro-RO" sz="1800">
                <a:latin typeface="Calibri" panose="020F0502020204030204" pitchFamily="34" charset="0"/>
              </a:rPr>
              <a:t>ţ</a:t>
            </a:r>
            <a:r>
              <a:rPr lang="it-IT" sz="1800">
                <a:latin typeface="Calibri" panose="020F0502020204030204" pitchFamily="34" charset="0"/>
              </a:rPr>
              <a:t>ionante sau chiar crazy ai prin telefon, iar noi le vom transforma pe </a:t>
            </a:r>
            <a:r>
              <a:rPr lang="ro-RO" sz="1800">
                <a:latin typeface="Calibri" panose="020F0502020204030204" pitchFamily="34" charset="0"/>
              </a:rPr>
              <a:t>cele mai bune</a:t>
            </a:r>
            <a:r>
              <a:rPr lang="it-IT" sz="1800">
                <a:latin typeface="Calibri" panose="020F0502020204030204" pitchFamily="34" charset="0"/>
              </a:rPr>
              <a:t> </a:t>
            </a:r>
            <a:r>
              <a:rPr lang="ro-RO" sz="1800">
                <a:latin typeface="Calibri" panose="020F0502020204030204" pitchFamily="34" charset="0"/>
              </a:rPr>
              <a:t>î</a:t>
            </a:r>
            <a:r>
              <a:rPr lang="it-IT" sz="1800">
                <a:latin typeface="Calibri" panose="020F0502020204030204" pitchFamily="34" charset="0"/>
              </a:rPr>
              <a:t>ntr-o superproduc</a:t>
            </a:r>
            <a:r>
              <a:rPr lang="ro-RO" sz="1800">
                <a:latin typeface="Calibri" panose="020F0502020204030204" pitchFamily="34" charset="0"/>
              </a:rPr>
              <a:t>ţ</a:t>
            </a:r>
            <a:r>
              <a:rPr lang="it-IT" sz="1800">
                <a:latin typeface="Calibri" panose="020F0502020204030204" pitchFamily="34" charset="0"/>
              </a:rPr>
              <a:t>ie epic</a:t>
            </a:r>
            <a:r>
              <a:rPr lang="ro-RO" sz="1800">
                <a:latin typeface="Calibri" panose="020F0502020204030204" pitchFamily="34" charset="0"/>
              </a:rPr>
              <a:t>ă</a:t>
            </a:r>
            <a:r>
              <a:rPr lang="it-IT" sz="1800">
                <a:latin typeface="Calibri" panose="020F0502020204030204" pitchFamily="34" charset="0"/>
              </a:rPr>
              <a:t>. Asta pentru c</a:t>
            </a:r>
            <a:r>
              <a:rPr lang="ro-RO" sz="1800">
                <a:latin typeface="Calibri" panose="020F0502020204030204" pitchFamily="34" charset="0"/>
              </a:rPr>
              <a:t>ă</a:t>
            </a:r>
            <a:r>
              <a:rPr lang="it-IT" sz="1800">
                <a:latin typeface="Calibri" panose="020F0502020204030204" pitchFamily="34" charset="0"/>
              </a:rPr>
              <a:t> vrem s</a:t>
            </a:r>
            <a:r>
              <a:rPr lang="ro-RO" sz="1800">
                <a:latin typeface="Calibri" panose="020F0502020204030204" pitchFamily="34" charset="0"/>
              </a:rPr>
              <a:t>ă</a:t>
            </a:r>
            <a:r>
              <a:rPr lang="it-IT" sz="1800">
                <a:latin typeface="Calibri" panose="020F0502020204030204" pitchFamily="34" charset="0"/>
              </a:rPr>
              <a:t> experimentezi </a:t>
            </a:r>
            <a:r>
              <a:rPr lang="ro-RO" sz="1800">
                <a:latin typeface="Calibri" panose="020F0502020204030204" pitchFamily="34" charset="0"/>
              </a:rPr>
              <a:t>ş</a:t>
            </a:r>
            <a:r>
              <a:rPr lang="it-IT" sz="1800">
                <a:latin typeface="Calibri" panose="020F0502020204030204" pitchFamily="34" charset="0"/>
              </a:rPr>
              <a:t>i tu feelingul oferit de Samsung Galaxy Beam, smartphone-ul cu proiector ultraslim, cu care orice proiectezi devine epic</a:t>
            </a:r>
            <a:r>
              <a:rPr lang="it-IT" sz="1800" smtClean="0">
                <a:latin typeface="Calibri" panose="020F0502020204030204" pitchFamily="34" charset="0"/>
              </a:rPr>
              <a:t>.</a:t>
            </a:r>
          </a:p>
          <a:p>
            <a:pPr eaLnBrk="1" hangingPunct="1">
              <a:spcBef>
                <a:spcPct val="0"/>
              </a:spcBef>
              <a:buFontTx/>
              <a:buNone/>
            </a:pPr>
            <a:endParaRPr lang="it-IT"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ro-RO" sz="1800">
                <a:latin typeface="Calibri" panose="020F0502020204030204" pitchFamily="34" charset="0"/>
              </a:rPr>
              <a:t>aproape 2 săpt., 27 iulie – 6 august 2012</a:t>
            </a: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o săpt., 8 august  – 15 august 2012</a:t>
            </a:r>
          </a:p>
          <a:p>
            <a:pPr eaLnBrk="1" hangingPunct="1">
              <a:spcBef>
                <a:spcPct val="0"/>
              </a:spcBef>
              <a:buFontTx/>
              <a:buNone/>
            </a:pPr>
            <a:r>
              <a:rPr lang="ro-RO" sz="1800" b="1">
                <a:latin typeface="Calibri" panose="020F0502020204030204" pitchFamily="34" charset="0"/>
              </a:rPr>
              <a:t>Reach total: </a:t>
            </a:r>
            <a:r>
              <a:rPr lang="ro-RO" sz="1800">
                <a:latin typeface="Calibri" panose="020F0502020204030204" pitchFamily="34" charset="0"/>
              </a:rPr>
              <a:t>600.000 oameni (TheCreator + ADfel)</a:t>
            </a:r>
          </a:p>
          <a:p>
            <a:pPr eaLnBrk="1" hangingPunct="1">
              <a:spcBef>
                <a:spcPct val="0"/>
              </a:spcBef>
              <a:buFontTx/>
              <a:buNone/>
            </a:pPr>
            <a:r>
              <a:rPr lang="ro-RO" sz="1800" b="1">
                <a:latin typeface="Calibri" panose="020F0502020204030204" pitchFamily="34" charset="0"/>
              </a:rPr>
              <a:t>Creații</a:t>
            </a:r>
            <a:r>
              <a:rPr lang="ro-RO" sz="1800">
                <a:latin typeface="Calibri" panose="020F0502020204030204" pitchFamily="34" charset="0"/>
              </a:rPr>
              <a:t>: 90</a:t>
            </a:r>
            <a:r>
              <a:rPr lang="en-US" sz="1800">
                <a:latin typeface="Calibri" panose="020F0502020204030204" pitchFamily="34" charset="0"/>
              </a:rPr>
              <a:t> de</a:t>
            </a:r>
            <a:r>
              <a:rPr lang="ro-RO" sz="1800">
                <a:latin typeface="Calibri" panose="020F0502020204030204" pitchFamily="34" charset="0"/>
              </a:rPr>
              <a:t> înscrieri /</a:t>
            </a:r>
            <a:r>
              <a:rPr lang="en-US" sz="1800">
                <a:latin typeface="Calibri" panose="020F0502020204030204" pitchFamily="34" charset="0"/>
              </a:rPr>
              <a:t> </a:t>
            </a:r>
            <a:r>
              <a:rPr lang="ro-RO" sz="1800">
                <a:latin typeface="Calibri" panose="020F0502020204030204" pitchFamily="34" charset="0"/>
              </a:rPr>
              <a:t>47</a:t>
            </a:r>
            <a:r>
              <a:rPr lang="en-US" sz="1800">
                <a:latin typeface="Calibri" panose="020F0502020204030204" pitchFamily="34" charset="0"/>
              </a:rPr>
              <a:t> de</a:t>
            </a:r>
            <a:r>
              <a:rPr lang="ro-RO" sz="1800">
                <a:latin typeface="Calibri" panose="020F0502020204030204" pitchFamily="34" charset="0"/>
              </a:rPr>
              <a:t> finaliste</a:t>
            </a:r>
          </a:p>
          <a:p>
            <a:pPr eaLnBrk="1" hangingPunct="1">
              <a:spcBef>
                <a:spcPct val="0"/>
              </a:spcBef>
              <a:buFontTx/>
              <a:buNone/>
            </a:pPr>
            <a:r>
              <a:rPr lang="ro-RO" sz="1800" u="sng">
                <a:solidFill>
                  <a:srgbClr val="0000FF"/>
                </a:solidFill>
                <a:latin typeface="Calibri" panose="020F0502020204030204" pitchFamily="34" charset="0"/>
                <a:hlinkClick r:id="rId4"/>
              </a:rPr>
              <a:t>Vezi finalistele</a:t>
            </a:r>
            <a:r>
              <a:rPr lang="ro-RO" sz="1800">
                <a:latin typeface="Calibri" panose="020F0502020204030204" pitchFamily="34" charset="0"/>
                <a:hlinkClick r:id="rId5"/>
              </a:rPr>
              <a:t> </a:t>
            </a:r>
            <a:r>
              <a:rPr lang="en-US" sz="1800">
                <a:latin typeface="Calibri" panose="020F0502020204030204" pitchFamily="34" charset="0"/>
              </a:rPr>
              <a:t>/ </a:t>
            </a:r>
            <a:r>
              <a:rPr lang="en-US" sz="1800">
                <a:latin typeface="Calibri" panose="020F0502020204030204" pitchFamily="34" charset="0"/>
                <a:hlinkClick r:id="rId6"/>
              </a:rPr>
              <a:t>Vezi </a:t>
            </a:r>
            <a:r>
              <a:rPr lang="ro-RO" sz="1800">
                <a:latin typeface="Calibri" panose="020F0502020204030204" pitchFamily="34" charset="0"/>
                <a:hlinkClick r:id="rId6"/>
              </a:rPr>
              <a:t>making of-ul</a:t>
            </a:r>
            <a:endParaRPr lang="ro-RO" sz="1800">
              <a:latin typeface="Calibri" panose="020F0502020204030204" pitchFamily="34"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10438" y="1225550"/>
            <a:ext cx="1524000" cy="15240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ro-RO" sz="2800" smtClean="0"/>
              <a:t>Mai multe detalii</a:t>
            </a:r>
          </a:p>
        </p:txBody>
      </p:sp>
      <p:sp>
        <p:nvSpPr>
          <p:cNvPr id="99331" name="TextBox 4"/>
          <p:cNvSpPr txBox="1">
            <a:spLocks noChangeArrowheads="1"/>
          </p:cNvSpPr>
          <p:nvPr/>
        </p:nvSpPr>
        <p:spPr bwMode="auto">
          <a:xfrm>
            <a:off x="381000" y="990600"/>
            <a:ext cx="5715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pPr>
            <a:r>
              <a:rPr lang="en-US" sz="1800" b="1">
                <a:solidFill>
                  <a:srgbClr val="FF0000"/>
                </a:solidFill>
                <a:latin typeface="Calibri" panose="020F0502020204030204" pitchFamily="34" charset="0"/>
              </a:rPr>
              <a:t>Reach total: </a:t>
            </a:r>
            <a:r>
              <a:rPr lang="ro-RO" sz="1800">
                <a:latin typeface="Calibri" panose="020F0502020204030204" pitchFamily="34" charset="0"/>
              </a:rPr>
              <a:t>50</a:t>
            </a:r>
            <a:r>
              <a:rPr lang="en-US" sz="1800">
                <a:latin typeface="Calibri" panose="020F0502020204030204" pitchFamily="34" charset="0"/>
              </a:rPr>
              <a:t>0.000+ oameni (</a:t>
            </a:r>
            <a:r>
              <a:rPr lang="ro-RO" sz="1800">
                <a:latin typeface="Calibri" panose="020F0502020204030204" pitchFamily="34" charset="0"/>
              </a:rPr>
              <a:t>campanie </a:t>
            </a:r>
            <a:r>
              <a:rPr lang="en-US" sz="1800">
                <a:latin typeface="Calibri" panose="020F0502020204030204" pitchFamily="34" charset="0"/>
              </a:rPr>
              <a:t>+ </a:t>
            </a:r>
            <a:r>
              <a:rPr lang="ro-RO" sz="1800">
                <a:latin typeface="Calibri" panose="020F0502020204030204" pitchFamily="34" charset="0"/>
              </a:rPr>
              <a:t>social media + viralizare + </a:t>
            </a:r>
            <a:r>
              <a:rPr lang="en-US" sz="1800">
                <a:latin typeface="Calibri" panose="020F0502020204030204" pitchFamily="34" charset="0"/>
              </a:rPr>
              <a:t>ADfel)</a:t>
            </a:r>
          </a:p>
          <a:p>
            <a:pPr eaLnBrk="1" hangingPunct="1">
              <a:spcBef>
                <a:spcPct val="0"/>
              </a:spcBef>
            </a:pPr>
            <a:r>
              <a:rPr lang="ro-RO" sz="1800" b="1">
                <a:solidFill>
                  <a:srgbClr val="FF0000"/>
                </a:solidFill>
                <a:latin typeface="Calibri" panose="020F0502020204030204" pitchFamily="34" charset="0"/>
              </a:rPr>
              <a:t>Premii: </a:t>
            </a:r>
            <a:r>
              <a:rPr lang="ro-RO" sz="1800">
                <a:latin typeface="Calibri" panose="020F0502020204030204" pitchFamily="34" charset="0"/>
              </a:rPr>
              <a:t>3.000 + 2.000 + 1.000 RON</a:t>
            </a:r>
          </a:p>
          <a:p>
            <a:pPr eaLnBrk="1" hangingPunct="1">
              <a:spcBef>
                <a:spcPct val="0"/>
              </a:spcBef>
            </a:pPr>
            <a:r>
              <a:rPr lang="ro-RO" sz="1800" b="1">
                <a:solidFill>
                  <a:srgbClr val="FF0000"/>
                </a:solidFill>
                <a:latin typeface="Calibri" panose="020F0502020204030204" pitchFamily="34" charset="0"/>
              </a:rPr>
              <a:t>Activare offline: </a:t>
            </a:r>
            <a:r>
              <a:rPr lang="ro-RO" sz="1800">
                <a:latin typeface="Calibri" panose="020F0502020204030204" pitchFamily="34" charset="0"/>
              </a:rPr>
              <a:t>sute de participanţi la ADfel care au asistat la prezentarea lucrărilor</a:t>
            </a:r>
          </a:p>
        </p:txBody>
      </p:sp>
      <p:pic>
        <p:nvPicPr>
          <p:cNvPr id="99332"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211888" y="1900238"/>
            <a:ext cx="2895600" cy="2389187"/>
          </a:xfrm>
        </p:spPr>
      </p:pic>
      <p:pic>
        <p:nvPicPr>
          <p:cNvPr id="99333" name="Content Placeholder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988" y="4267200"/>
            <a:ext cx="37830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206875"/>
            <a:ext cx="5360988" cy="269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487363" y="336550"/>
            <a:ext cx="6557962" cy="563563"/>
          </a:xfrm>
        </p:spPr>
        <p:txBody>
          <a:bodyPr/>
          <a:lstStyle/>
          <a:p>
            <a:pPr eaLnBrk="1" hangingPunct="1"/>
            <a:r>
              <a:rPr lang="en-US" sz="2400" smtClean="0"/>
              <a:t>Direc</a:t>
            </a:r>
            <a:r>
              <a:rPr lang="ro-RO" sz="2400" smtClean="0"/>
              <a:t>ția de asociere cu brandul, într-un slide</a:t>
            </a:r>
            <a:endParaRPr lang="en-US" sz="2400" smtClean="0"/>
          </a:p>
        </p:txBody>
      </p:sp>
      <p:pic>
        <p:nvPicPr>
          <p:cNvPr id="77827"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72413" y="107950"/>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3"/>
          <p:cNvSpPr txBox="1">
            <a:spLocks noChangeArrowheads="1"/>
          </p:cNvSpPr>
          <p:nvPr/>
        </p:nvSpPr>
        <p:spPr bwMode="auto">
          <a:xfrm>
            <a:off x="381000" y="11430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ro-RO" sz="1600" b="1" dirty="0">
              <a:solidFill>
                <a:srgbClr val="0070C0"/>
              </a:solidFill>
            </a:endParaRPr>
          </a:p>
          <a:p>
            <a:pPr eaLnBrk="1" hangingPunct="1">
              <a:spcBef>
                <a:spcPct val="0"/>
              </a:spcBef>
              <a:buFontTx/>
              <a:buNone/>
            </a:pPr>
            <a:r>
              <a:rPr lang="ro-RO" sz="1600" b="1" dirty="0">
                <a:solidFill>
                  <a:srgbClr val="0070C0"/>
                </a:solidFill>
              </a:rPr>
              <a:t>Direcția</a:t>
            </a:r>
            <a:r>
              <a:rPr lang="ro-RO" sz="1600" dirty="0">
                <a:solidFill>
                  <a:srgbClr val="0070C0"/>
                </a:solidFill>
              </a:rPr>
              <a:t>: </a:t>
            </a:r>
            <a:r>
              <a:rPr lang="ro-RO" sz="1600" dirty="0"/>
              <a:t>Creăm awareness și înscrieri de calitate pentru competiția organizată de brand, provocând cea mai importantă comunitate creativă din România, printr-o competiţie de creație centrată în jurul brandului, a unui produs sau a unui proiect.</a:t>
            </a:r>
            <a:br>
              <a:rPr lang="ro-RO" sz="1600" dirty="0"/>
            </a:br>
            <a:endParaRPr lang="ro-RO" sz="1600" dirty="0"/>
          </a:p>
          <a:p>
            <a:pPr eaLnBrk="1" hangingPunct="1">
              <a:spcBef>
                <a:spcPct val="0"/>
              </a:spcBef>
              <a:buFontTx/>
              <a:buNone/>
            </a:pPr>
            <a:r>
              <a:rPr lang="ro-RO" sz="1600" b="1" dirty="0">
                <a:solidFill>
                  <a:srgbClr val="0070C0"/>
                </a:solidFill>
              </a:rPr>
              <a:t>C</a:t>
            </a:r>
            <a:r>
              <a:rPr lang="it-IT" sz="1600" b="1" dirty="0">
                <a:solidFill>
                  <a:srgbClr val="0070C0"/>
                </a:solidFill>
              </a:rPr>
              <a:t>ompetiţie de </a:t>
            </a:r>
            <a:r>
              <a:rPr lang="ro-RO" sz="1600" b="1" dirty="0">
                <a:solidFill>
                  <a:srgbClr val="0070C0"/>
                </a:solidFill>
              </a:rPr>
              <a:t>creație </a:t>
            </a:r>
            <a:r>
              <a:rPr lang="it-IT" sz="1600" b="1" dirty="0">
                <a:solidFill>
                  <a:srgbClr val="0070C0"/>
                </a:solidFill>
              </a:rPr>
              <a:t>pentru cea mai importantă</a:t>
            </a:r>
            <a:r>
              <a:rPr lang="ro-RO" sz="1600" b="1" dirty="0">
                <a:solidFill>
                  <a:srgbClr val="0070C0"/>
                </a:solidFill>
              </a:rPr>
              <a:t> </a:t>
            </a:r>
            <a:r>
              <a:rPr lang="it-IT" sz="1600" b="1" dirty="0">
                <a:solidFill>
                  <a:srgbClr val="0070C0"/>
                </a:solidFill>
              </a:rPr>
              <a:t>comunitate creativă din R</a:t>
            </a:r>
            <a:r>
              <a:rPr lang="ro-RO" sz="1600" b="1" dirty="0">
                <a:solidFill>
                  <a:srgbClr val="0070C0"/>
                </a:solidFill>
              </a:rPr>
              <a:t>omânia</a:t>
            </a:r>
            <a:endParaRPr lang="it-IT" sz="1600" b="1" dirty="0">
              <a:solidFill>
                <a:srgbClr val="0070C0"/>
              </a:solidFill>
            </a:endParaRPr>
          </a:p>
          <a:p>
            <a:pPr eaLnBrk="1" hangingPunct="1">
              <a:spcBef>
                <a:spcPct val="0"/>
              </a:spcBef>
              <a:buFontTx/>
              <a:buNone/>
            </a:pPr>
            <a:r>
              <a:rPr lang="ro-RO" sz="1600" dirty="0">
                <a:solidFill>
                  <a:srgbClr val="0070C0"/>
                </a:solidFill>
              </a:rPr>
              <a:t>Durata: </a:t>
            </a:r>
            <a:r>
              <a:rPr lang="ro-RO" sz="1600" dirty="0"/>
              <a:t>8-10 săptămâni: 4-6 de înscrieri + 2-4 de vot </a:t>
            </a:r>
          </a:p>
          <a:p>
            <a:pPr eaLnBrk="1" hangingPunct="1">
              <a:spcBef>
                <a:spcPct val="0"/>
              </a:spcBef>
              <a:buFontTx/>
              <a:buNone/>
            </a:pPr>
            <a:r>
              <a:rPr lang="ro-RO" sz="1600" dirty="0">
                <a:solidFill>
                  <a:srgbClr val="0070C0"/>
                </a:solidFill>
              </a:rPr>
              <a:t>Reach: </a:t>
            </a:r>
            <a:r>
              <a:rPr lang="ro-RO" sz="1600" dirty="0"/>
              <a:t>500.000 de oameni</a:t>
            </a:r>
          </a:p>
          <a:p>
            <a:pPr eaLnBrk="1" hangingPunct="1">
              <a:spcBef>
                <a:spcPct val="0"/>
              </a:spcBef>
              <a:buFontTx/>
              <a:buNone/>
            </a:pPr>
            <a:r>
              <a:rPr lang="ro-RO" sz="1600" dirty="0">
                <a:solidFill>
                  <a:srgbClr val="0070C0"/>
                </a:solidFill>
              </a:rPr>
              <a:t>Buget</a:t>
            </a:r>
            <a:r>
              <a:rPr lang="ro-RO" sz="1600" dirty="0"/>
              <a:t>: </a:t>
            </a:r>
            <a:r>
              <a:rPr lang="en-US" sz="1600" dirty="0" err="1" smtClean="0"/>
              <a:t>tbd</a:t>
            </a:r>
            <a:r>
              <a:rPr lang="en-US" sz="1600" dirty="0" smtClean="0"/>
              <a:t>, in </a:t>
            </a:r>
            <a:r>
              <a:rPr lang="en-US" sz="1600" dirty="0" err="1" smtClean="0"/>
              <a:t>functie</a:t>
            </a:r>
            <a:r>
              <a:rPr lang="en-US" sz="1600" dirty="0" smtClean="0"/>
              <a:t> de </a:t>
            </a:r>
            <a:r>
              <a:rPr lang="en-US" sz="1600" dirty="0" err="1" smtClean="0"/>
              <a:t>amploarea</a:t>
            </a:r>
            <a:r>
              <a:rPr lang="en-US" sz="1600" dirty="0" smtClean="0"/>
              <a:t> </a:t>
            </a:r>
            <a:r>
              <a:rPr lang="en-US" sz="1600" dirty="0" err="1" smtClean="0"/>
              <a:t>promovarii</a:t>
            </a:r>
            <a:r>
              <a:rPr lang="en-US" sz="1600" dirty="0" smtClean="0"/>
              <a:t> </a:t>
            </a:r>
            <a:r>
              <a:rPr lang="en-US" sz="1600" dirty="0" err="1" smtClean="0"/>
              <a:t>si</a:t>
            </a:r>
            <a:r>
              <a:rPr lang="en-US" sz="1600" dirty="0" smtClean="0"/>
              <a:t> </a:t>
            </a:r>
            <a:r>
              <a:rPr lang="en-US" sz="1600" dirty="0" err="1" smtClean="0"/>
              <a:t>durata</a:t>
            </a:r>
            <a:r>
              <a:rPr lang="en-US" sz="1600" dirty="0" smtClean="0"/>
              <a:t> </a:t>
            </a:r>
            <a:r>
              <a:rPr lang="en-US" sz="1600" dirty="0" err="1" smtClean="0"/>
              <a:t>competitiei</a:t>
            </a:r>
            <a:r>
              <a:rPr lang="en-US" sz="1600" dirty="0" smtClean="0"/>
              <a:t> (7.000 – 10.000 EUR)</a:t>
            </a:r>
            <a:r>
              <a:rPr lang="ro-RO" sz="1600" dirty="0" smtClean="0"/>
              <a:t>, </a:t>
            </a:r>
            <a:r>
              <a:rPr lang="ro-RO" sz="1600" dirty="0"/>
              <a:t>include toate cele necesare lansării și desfășurării competiției:</a:t>
            </a:r>
            <a:br>
              <a:rPr lang="ro-RO" sz="1600" dirty="0"/>
            </a:br>
            <a:r>
              <a:rPr lang="ro-RO" sz="1600" dirty="0"/>
              <a:t>creație, brief, regulament, campanie, media, PR, </a:t>
            </a:r>
            <a:r>
              <a:rPr lang="en-US" sz="1600" dirty="0"/>
              <a:t>management</a:t>
            </a:r>
            <a:r>
              <a:rPr lang="ro-RO" sz="1600" dirty="0"/>
              <a:t>ul</a:t>
            </a:r>
            <a:r>
              <a:rPr lang="en-US" sz="1600" dirty="0"/>
              <a:t> </a:t>
            </a:r>
            <a:r>
              <a:rPr lang="ro-RO" sz="1600" dirty="0"/>
              <a:t>înscrierilor</a:t>
            </a:r>
            <a:r>
              <a:rPr lang="ro-RO" sz="1600" dirty="0" smtClean="0"/>
              <a:t>,</a:t>
            </a:r>
            <a:r>
              <a:rPr lang="en-US" sz="1600" dirty="0" smtClean="0"/>
              <a:t> plus 3 </a:t>
            </a:r>
            <a:r>
              <a:rPr lang="en-US" sz="1600" dirty="0" err="1" smtClean="0"/>
              <a:t>premii</a:t>
            </a:r>
            <a:r>
              <a:rPr lang="ro-RO" sz="1600"/>
              <a:t/>
            </a:r>
            <a:br>
              <a:rPr lang="ro-RO" sz="1600"/>
            </a:br>
            <a:r>
              <a:rPr lang="ro-RO" sz="1600" smtClean="0"/>
              <a:t>de</a:t>
            </a:r>
            <a:r>
              <a:rPr lang="en-US" sz="1600" dirty="0" smtClean="0"/>
              <a:t> minim 1.800 </a:t>
            </a:r>
            <a:r>
              <a:rPr lang="en-US" sz="1600" dirty="0"/>
              <a:t>EUR</a:t>
            </a:r>
            <a:r>
              <a:rPr lang="ro-RO" sz="1600" dirty="0"/>
              <a:t> brut</a:t>
            </a:r>
          </a:p>
          <a:p>
            <a:pPr eaLnBrk="1" hangingPunct="1">
              <a:spcBef>
                <a:spcPct val="0"/>
              </a:spcBef>
              <a:buFontTx/>
              <a:buNone/>
            </a:pPr>
            <a:endParaRPr lang="ro-RO" sz="1600" dirty="0"/>
          </a:p>
          <a:p>
            <a:pPr eaLnBrk="1" hangingPunct="1">
              <a:spcBef>
                <a:spcPct val="0"/>
              </a:spcBef>
              <a:buFontTx/>
              <a:buNone/>
            </a:pPr>
            <a:r>
              <a:rPr lang="ro-RO" sz="1600" dirty="0">
                <a:solidFill>
                  <a:srgbClr val="0070C0"/>
                </a:solidFill>
              </a:rPr>
              <a:t>Tipul creațiilor</a:t>
            </a:r>
            <a:r>
              <a:rPr lang="en-US" sz="1600" dirty="0">
                <a:solidFill>
                  <a:srgbClr val="0070C0"/>
                </a:solidFill>
              </a:rPr>
              <a:t> </a:t>
            </a:r>
            <a:r>
              <a:rPr lang="ro-RO" sz="1600" dirty="0">
                <a:solidFill>
                  <a:srgbClr val="0070C0"/>
                </a:solidFill>
              </a:rPr>
              <a:t>și estimare participare:</a:t>
            </a:r>
          </a:p>
          <a:p>
            <a:pPr eaLnBrk="1" hangingPunct="1">
              <a:spcBef>
                <a:spcPct val="0"/>
              </a:spcBef>
              <a:buFontTx/>
              <a:buChar char="-"/>
            </a:pPr>
            <a:r>
              <a:rPr lang="ro-RO" sz="1600" dirty="0">
                <a:solidFill>
                  <a:srgbClr val="0070C0"/>
                </a:solidFill>
              </a:rPr>
              <a:t> design: </a:t>
            </a:r>
            <a:r>
              <a:rPr lang="ro-RO" sz="1600"/>
              <a:t>circa </a:t>
            </a:r>
            <a:r>
              <a:rPr lang="en-US" sz="1600" smtClean="0"/>
              <a:t>15</a:t>
            </a:r>
            <a:r>
              <a:rPr lang="ro-RO" sz="1600" smtClean="0"/>
              <a:t>0 </a:t>
            </a:r>
            <a:r>
              <a:rPr lang="ro-RO" sz="1600" dirty="0"/>
              <a:t>de creații premium, originale, care devin proprietatea brandului</a:t>
            </a:r>
          </a:p>
          <a:p>
            <a:pPr eaLnBrk="1" hangingPunct="1">
              <a:spcBef>
                <a:spcPct val="0"/>
              </a:spcBef>
              <a:buFontTx/>
              <a:buNone/>
            </a:pPr>
            <a:endParaRPr lang="ro-RO" sz="1600" dirty="0"/>
          </a:p>
          <a:p>
            <a:pPr eaLnBrk="1" hangingPunct="1">
              <a:spcBef>
                <a:spcPct val="0"/>
              </a:spcBef>
              <a:buFontTx/>
              <a:buNone/>
            </a:pPr>
            <a:r>
              <a:rPr lang="ro-RO" sz="1600" b="1" dirty="0">
                <a:solidFill>
                  <a:srgbClr val="0070C0"/>
                </a:solidFill>
              </a:rPr>
              <a:t>Exemplu de competiție cu creații valorificate 2 ani:</a:t>
            </a:r>
          </a:p>
          <a:p>
            <a:pPr>
              <a:spcBef>
                <a:spcPct val="0"/>
              </a:spcBef>
              <a:buFont typeface="Symbol" panose="05050102010706020507" pitchFamily="18" charset="2"/>
              <a:buChar char=""/>
            </a:pP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 In 2011, organizam competiția de design pe jacheta PUMA T7: </a:t>
            </a:r>
            <a:r>
              <a:rPr lang="ro-RO" sz="1600" b="1" u="sng" dirty="0">
                <a:solidFill>
                  <a:srgbClr val="1F497D"/>
                </a:solidFill>
                <a:latin typeface="Calibri" panose="020F0502020204030204" pitchFamily="34" charset="0"/>
                <a:ea typeface="Calibri" panose="020F0502020204030204" pitchFamily="34" charset="0"/>
                <a:cs typeface="Calibri" panose="020F0502020204030204" pitchFamily="34" charset="0"/>
                <a:hlinkClick r:id="rId3"/>
              </a:rPr>
              <a:t>aici</a:t>
            </a:r>
            <a:endParaRPr lang="ro-RO" sz="1600" dirty="0">
              <a:latin typeface="Calibri" panose="020F0502020204030204" pitchFamily="34" charset="0"/>
              <a:ea typeface="Calibri" panose="020F0502020204030204" pitchFamily="34" charset="0"/>
              <a:cs typeface="Calibri" panose="020F0502020204030204" pitchFamily="34" charset="0"/>
            </a:endParaRPr>
          </a:p>
          <a:p>
            <a:pPr>
              <a:spcBef>
                <a:spcPct val="0"/>
              </a:spcBef>
              <a:buFont typeface="Symbol" panose="05050102010706020507" pitchFamily="18" charset="2"/>
              <a:buChar char=""/>
            </a:pP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 In 2012, produceam cele 4 jachete câștigătoare, unicat.</a:t>
            </a:r>
            <a:b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b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Printre câștigători era și o creație by Lana, designeriță română foarte pe val: </a:t>
            </a:r>
            <a:r>
              <a:rPr lang="ro-RO" sz="1600" b="1" u="sng" dirty="0">
                <a:solidFill>
                  <a:srgbClr val="1F497D"/>
                </a:solidFill>
                <a:latin typeface="Calibri" panose="020F0502020204030204" pitchFamily="34" charset="0"/>
                <a:ea typeface="Calibri" panose="020F0502020204030204" pitchFamily="34" charset="0"/>
                <a:cs typeface="Calibri" panose="020F0502020204030204" pitchFamily="34" charset="0"/>
                <a:hlinkClick r:id="rId4"/>
              </a:rPr>
              <a:t>RO2</a:t>
            </a:r>
            <a:endParaRPr lang="ro-RO" sz="1600" dirty="0">
              <a:latin typeface="Calibri" panose="020F0502020204030204" pitchFamily="34" charset="0"/>
              <a:ea typeface="Calibri" panose="020F0502020204030204" pitchFamily="34" charset="0"/>
              <a:cs typeface="Calibri" panose="020F0502020204030204" pitchFamily="34" charset="0"/>
            </a:endParaRPr>
          </a:p>
          <a:p>
            <a:pPr>
              <a:spcBef>
                <a:spcPct val="0"/>
              </a:spcBef>
              <a:buFont typeface="Symbol" panose="05050102010706020507" pitchFamily="18" charset="2"/>
              <a:buChar char=""/>
            </a:pP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 In 2013, s-a lansat jacheta în serie super limitată de 15 bucăți, în </a:t>
            </a:r>
            <a:r>
              <a:rPr lang="ro-RO" sz="1600" b="1" dirty="0">
                <a:solidFill>
                  <a:srgbClr val="1F497D"/>
                </a:solidFill>
                <a:latin typeface="Calibri" panose="020F0502020204030204" pitchFamily="34" charset="0"/>
                <a:ea typeface="Calibri" panose="020F0502020204030204" pitchFamily="34" charset="0"/>
                <a:cs typeface="Calibri" panose="020F0502020204030204" pitchFamily="34" charset="0"/>
                <a:hlinkClick r:id="rId5"/>
              </a:rPr>
              <a:t>PUMA Con</a:t>
            </a:r>
            <a:r>
              <a:rPr lang="ro-RO" sz="1600" b="1" dirty="0">
                <a:latin typeface="Calibri" panose="020F0502020204030204" pitchFamily="34" charset="0"/>
                <a:ea typeface="Calibri" panose="020F0502020204030204" pitchFamily="34" charset="0"/>
                <a:cs typeface="Calibri" panose="020F0502020204030204" pitchFamily="34" charset="0"/>
                <a:hlinkClick r:id="rId5"/>
              </a:rPr>
              <a:t>cept Store din AFI</a:t>
            </a:r>
            <a:r>
              <a:rPr lang="ro-RO" sz="1600" dirty="0">
                <a:latin typeface="Calibri" panose="020F0502020204030204" pitchFamily="34" charset="0"/>
                <a:ea typeface="Calibri" panose="020F0502020204030204" pitchFamily="34" charset="0"/>
                <a:cs typeface="Calibri" panose="020F0502020204030204" pitchFamily="34" charset="0"/>
              </a:rPr>
              <a:t>.</a:t>
            </a:r>
            <a:br>
              <a:rPr lang="ro-RO" sz="1600" dirty="0">
                <a:latin typeface="Calibri" panose="020F0502020204030204" pitchFamily="34" charset="0"/>
                <a:ea typeface="Calibri" panose="020F0502020204030204" pitchFamily="34" charset="0"/>
                <a:cs typeface="Calibri" panose="020F0502020204030204" pitchFamily="34" charset="0"/>
              </a:rPr>
            </a:br>
            <a:r>
              <a:rPr lang="ro-RO" sz="1600" dirty="0">
                <a:latin typeface="Calibri" panose="020F0502020204030204" pitchFamily="34" charset="0"/>
                <a:ea typeface="Calibri" panose="020F0502020204030204" pitchFamily="34" charset="0"/>
              </a:rPr>
              <a:t>Lansarea a fost o altă activare offline, promovată cu un Harlem Shake: </a:t>
            </a:r>
            <a:r>
              <a:rPr lang="ro-RO" sz="1600" b="1" u="sng" dirty="0">
                <a:latin typeface="Calibri" panose="020F0502020204030204" pitchFamily="34" charset="0"/>
                <a:ea typeface="Calibri" panose="020F0502020204030204" pitchFamily="34" charset="0"/>
                <a:hlinkClick r:id="rId6"/>
              </a:rPr>
              <a:t>Etno Shake</a:t>
            </a:r>
            <a:endParaRPr lang="ro-RO"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IQads - Marin Preda\Desktop\PUMA AL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600" y="-76200"/>
            <a:ext cx="9245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1"/>
          <p:cNvSpPr>
            <a:spLocks noChangeArrowheads="1"/>
          </p:cNvSpPr>
          <p:nvPr/>
        </p:nvSpPr>
        <p:spPr bwMode="auto">
          <a:xfrm>
            <a:off x="1817688" y="1676400"/>
            <a:ext cx="6183312" cy="4800600"/>
          </a:xfrm>
          <a:prstGeom prst="rect">
            <a:avLst/>
          </a:prstGeom>
          <a:solidFill>
            <a:srgbClr val="FFFFF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a:solidFill>
                  <a:srgbClr val="00B0F0"/>
                </a:solidFill>
                <a:latin typeface="Calibri" panose="020F0502020204030204" pitchFamily="34" charset="0"/>
              </a:rPr>
              <a:t>Descriere: </a:t>
            </a:r>
            <a:r>
              <a:rPr lang="ro-RO" sz="1800">
                <a:solidFill>
                  <a:srgbClr val="000000"/>
                </a:solidFill>
                <a:latin typeface="Calibri" panose="020F0502020204030204" pitchFamily="34" charset="0"/>
              </a:rPr>
              <a:t>Competiție de creație de designuri pe jacheta</a:t>
            </a:r>
            <a:br>
              <a:rPr lang="ro-RO" sz="1800">
                <a:solidFill>
                  <a:srgbClr val="000000"/>
                </a:solidFill>
                <a:latin typeface="Calibri" panose="020F0502020204030204" pitchFamily="34" charset="0"/>
              </a:rPr>
            </a:br>
            <a:r>
              <a:rPr lang="ro-RO" sz="1800">
                <a:solidFill>
                  <a:srgbClr val="000000"/>
                </a:solidFill>
                <a:latin typeface="Calibri" panose="020F0502020204030204" pitchFamily="34" charset="0"/>
              </a:rPr>
              <a:t> PUMA T7, legendară pentru forma sa, neschimbată din 1970. </a:t>
            </a:r>
          </a:p>
          <a:p>
            <a:pPr eaLnBrk="1" hangingPunct="1">
              <a:spcBef>
                <a:spcPct val="0"/>
              </a:spcBef>
              <a:buFontTx/>
              <a:buNone/>
            </a:pPr>
            <a:r>
              <a:rPr lang="ro-RO" sz="1800" b="1">
                <a:solidFill>
                  <a:srgbClr val="00B0F0"/>
                </a:solidFill>
                <a:latin typeface="Calibri" panose="020F0502020204030204" pitchFamily="34" charset="0"/>
              </a:rPr>
              <a:t>Brieful pe scurt: </a:t>
            </a:r>
            <a:r>
              <a:rPr lang="ro-RO" sz="1800">
                <a:solidFill>
                  <a:srgbClr val="000000"/>
                </a:solidFill>
                <a:latin typeface="Calibri" panose="020F0502020204030204" pitchFamily="34" charset="0"/>
              </a:rPr>
              <a:t>Cum arată pentru tine statementul creativ suprem, pe care l-ai lua cu tine oriunde? </a:t>
            </a:r>
            <a:br>
              <a:rPr lang="ro-RO" sz="1800">
                <a:solidFill>
                  <a:srgbClr val="000000"/>
                </a:solidFill>
                <a:latin typeface="Calibri" panose="020F0502020204030204" pitchFamily="34" charset="0"/>
              </a:rPr>
            </a:br>
            <a:r>
              <a:rPr lang="ro-RO" sz="1800">
                <a:solidFill>
                  <a:srgbClr val="000000"/>
                </a:solidFill>
                <a:latin typeface="Calibri" panose="020F0502020204030204" pitchFamily="34" charset="0"/>
              </a:rPr>
              <a:t>Arată-ne cum îl vezi tu, imaginând un design spectaculos, pe jacheta PUMA T7. Votează publicul și profesioniștii (din design, advertising, brand), premiem cu 4.000 de euro cele mai bune 4  designuri și le producem în serie limitată.</a:t>
            </a:r>
          </a:p>
          <a:p>
            <a:pPr eaLnBrk="1" hangingPunct="1">
              <a:spcBef>
                <a:spcPct val="0"/>
              </a:spcBef>
              <a:buFontTx/>
              <a:buNone/>
            </a:pPr>
            <a:endParaRPr lang="ro-RO" sz="1800">
              <a:solidFill>
                <a:srgbClr val="000000"/>
              </a:solidFill>
              <a:latin typeface="Calibri" panose="020F0502020204030204" pitchFamily="34" charset="0"/>
            </a:endParaRPr>
          </a:p>
          <a:p>
            <a:pPr eaLnBrk="1" hangingPunct="1">
              <a:spcBef>
                <a:spcPct val="0"/>
              </a:spcBef>
              <a:buFontTx/>
              <a:buNone/>
            </a:pPr>
            <a:r>
              <a:rPr lang="ro-RO" sz="1800" b="1">
                <a:solidFill>
                  <a:srgbClr val="000000"/>
                </a:solidFill>
                <a:latin typeface="Calibri" panose="020F0502020204030204" pitchFamily="34" charset="0"/>
              </a:rPr>
              <a:t>Înscrieri: </a:t>
            </a:r>
            <a:r>
              <a:rPr lang="en-US" sz="1800">
                <a:solidFill>
                  <a:srgbClr val="000000"/>
                </a:solidFill>
                <a:latin typeface="Calibri" panose="020F0502020204030204" pitchFamily="34" charset="0"/>
              </a:rPr>
              <a:t>4 s</a:t>
            </a:r>
            <a:r>
              <a:rPr lang="ro-RO" sz="1800">
                <a:solidFill>
                  <a:srgbClr val="000000"/>
                </a:solidFill>
                <a:latin typeface="Calibri" panose="020F0502020204030204" pitchFamily="34" charset="0"/>
              </a:rPr>
              <a:t>ăpt. 21</a:t>
            </a:r>
            <a:r>
              <a:rPr lang="en-US" sz="1800">
                <a:solidFill>
                  <a:srgbClr val="000000"/>
                </a:solidFill>
                <a:latin typeface="Calibri" panose="020F0502020204030204" pitchFamily="34" charset="0"/>
              </a:rPr>
              <a:t> octombrie – 24 noiembrie </a:t>
            </a:r>
            <a:r>
              <a:rPr lang="ro-RO" sz="1800">
                <a:solidFill>
                  <a:srgbClr val="000000"/>
                </a:solidFill>
                <a:latin typeface="Calibri" panose="020F0502020204030204" pitchFamily="34" charset="0"/>
              </a:rPr>
              <a:t>2011</a:t>
            </a:r>
          </a:p>
          <a:p>
            <a:pPr eaLnBrk="1" hangingPunct="1">
              <a:spcBef>
                <a:spcPct val="0"/>
              </a:spcBef>
              <a:buFontTx/>
              <a:buNone/>
            </a:pPr>
            <a:r>
              <a:rPr lang="ro-RO" sz="1800" b="1">
                <a:solidFill>
                  <a:srgbClr val="000000"/>
                </a:solidFill>
                <a:latin typeface="Calibri" panose="020F0502020204030204" pitchFamily="34" charset="0"/>
              </a:rPr>
              <a:t>Vot: </a:t>
            </a:r>
            <a:r>
              <a:rPr lang="ro-RO" sz="1800">
                <a:solidFill>
                  <a:srgbClr val="000000"/>
                </a:solidFill>
                <a:latin typeface="Calibri" panose="020F0502020204030204" pitchFamily="34" charset="0"/>
              </a:rPr>
              <a:t>3 săpt. 27</a:t>
            </a:r>
            <a:r>
              <a:rPr lang="en-US" sz="1800">
                <a:solidFill>
                  <a:srgbClr val="000000"/>
                </a:solidFill>
                <a:latin typeface="Calibri" panose="020F0502020204030204" pitchFamily="34" charset="0"/>
              </a:rPr>
              <a:t> noiembrie  - 18 decembrie </a:t>
            </a:r>
            <a:r>
              <a:rPr lang="ro-RO" sz="1800">
                <a:solidFill>
                  <a:srgbClr val="000000"/>
                </a:solidFill>
                <a:latin typeface="Calibri" panose="020F0502020204030204" pitchFamily="34" charset="0"/>
              </a:rPr>
              <a:t>2011</a:t>
            </a:r>
          </a:p>
          <a:p>
            <a:pPr eaLnBrk="1" hangingPunct="1">
              <a:spcBef>
                <a:spcPct val="0"/>
              </a:spcBef>
              <a:buFontTx/>
              <a:buNone/>
            </a:pPr>
            <a:r>
              <a:rPr lang="ro-RO" sz="1800" b="1">
                <a:solidFill>
                  <a:srgbClr val="000000"/>
                </a:solidFill>
                <a:latin typeface="Calibri" panose="020F0502020204030204" pitchFamily="34" charset="0"/>
              </a:rPr>
              <a:t>Reach total</a:t>
            </a:r>
            <a:r>
              <a:rPr lang="ro-RO" sz="1800">
                <a:solidFill>
                  <a:srgbClr val="000000"/>
                </a:solidFill>
                <a:latin typeface="Calibri" panose="020F0502020204030204" pitchFamily="34" charset="0"/>
              </a:rPr>
              <a:t>: 400.000</a:t>
            </a:r>
            <a:r>
              <a:rPr lang="en-US" sz="1800">
                <a:solidFill>
                  <a:srgbClr val="000000"/>
                </a:solidFill>
                <a:latin typeface="Calibri" panose="020F0502020204030204" pitchFamily="34" charset="0"/>
              </a:rPr>
              <a:t>+ oameni</a:t>
            </a:r>
            <a:endParaRPr lang="ro-RO" sz="1800">
              <a:solidFill>
                <a:srgbClr val="000000"/>
              </a:solidFill>
              <a:latin typeface="Calibri" panose="020F0502020204030204" pitchFamily="34" charset="0"/>
            </a:endParaRPr>
          </a:p>
          <a:p>
            <a:pPr eaLnBrk="1" hangingPunct="1">
              <a:spcBef>
                <a:spcPct val="0"/>
              </a:spcBef>
              <a:buFontTx/>
              <a:buNone/>
            </a:pPr>
            <a:r>
              <a:rPr lang="ro-RO" sz="1800" b="1">
                <a:solidFill>
                  <a:srgbClr val="000000"/>
                </a:solidFill>
                <a:latin typeface="Calibri" panose="020F0502020204030204" pitchFamily="34" charset="0"/>
              </a:rPr>
              <a:t>Creații</a:t>
            </a:r>
            <a:r>
              <a:rPr lang="ro-RO" sz="1800">
                <a:solidFill>
                  <a:srgbClr val="000000"/>
                </a:solidFill>
                <a:latin typeface="Calibri" panose="020F0502020204030204" pitchFamily="34" charset="0"/>
              </a:rPr>
              <a:t>: 315 înscrieri / 201 finaliste</a:t>
            </a:r>
            <a:r>
              <a:rPr lang="en-US" sz="1800">
                <a:solidFill>
                  <a:srgbClr val="000000"/>
                </a:solidFill>
                <a:latin typeface="Calibri" panose="020F0502020204030204" pitchFamily="34" charset="0"/>
              </a:rPr>
              <a:t/>
            </a:r>
            <a:br>
              <a:rPr lang="en-US" sz="1800">
                <a:solidFill>
                  <a:srgbClr val="000000"/>
                </a:solidFill>
                <a:latin typeface="Calibri" panose="020F0502020204030204" pitchFamily="34" charset="0"/>
              </a:rPr>
            </a:br>
            <a:r>
              <a:rPr lang="ro-RO" sz="1800">
                <a:solidFill>
                  <a:srgbClr val="000000"/>
                </a:solidFill>
                <a:latin typeface="Calibri" panose="020F0502020204030204" pitchFamily="34" charset="0"/>
              </a:rPr>
              <a:t>cea mai activă competiție de creație de pe TheCreator </a:t>
            </a:r>
            <a:r>
              <a:rPr lang="en-US" sz="1800">
                <a:solidFill>
                  <a:srgbClr val="000000"/>
                </a:solidFill>
                <a:latin typeface="Calibri" panose="020F0502020204030204" pitchFamily="34" charset="0"/>
              </a:rPr>
              <a:t>all-time</a:t>
            </a:r>
            <a:endParaRPr lang="ro-RO" sz="1800">
              <a:solidFill>
                <a:srgbClr val="000000"/>
              </a:solidFill>
              <a:latin typeface="Calibri" panose="020F0502020204030204" pitchFamily="34" charset="0"/>
            </a:endParaRPr>
          </a:p>
          <a:p>
            <a:pPr eaLnBrk="1" hangingPunct="1">
              <a:spcBef>
                <a:spcPct val="0"/>
              </a:spcBef>
              <a:buFontTx/>
              <a:buNone/>
            </a:pPr>
            <a:r>
              <a:rPr lang="ro-RO" sz="1800" u="sng">
                <a:solidFill>
                  <a:srgbClr val="0000FF"/>
                </a:solidFill>
                <a:latin typeface="Calibri" panose="020F0502020204030204" pitchFamily="34" charset="0"/>
                <a:hlinkClick r:id="rId3"/>
              </a:rPr>
              <a:t>Vezi competiţia</a:t>
            </a:r>
            <a:r>
              <a:rPr lang="ro-RO" sz="1800">
                <a:solidFill>
                  <a:srgbClr val="000000"/>
                </a:solidFill>
                <a:latin typeface="Calibri" panose="020F0502020204030204" pitchFamily="34" charset="0"/>
              </a:rPr>
              <a:t> </a:t>
            </a:r>
            <a:r>
              <a:rPr lang="en-US" sz="1800">
                <a:solidFill>
                  <a:srgbClr val="000000"/>
                </a:solidFill>
                <a:latin typeface="Calibri" panose="020F0502020204030204" pitchFamily="34" charset="0"/>
              </a:rPr>
              <a:t>/ </a:t>
            </a:r>
            <a:r>
              <a:rPr lang="ro-RO" sz="1800" u="sng">
                <a:solidFill>
                  <a:srgbClr val="0000FF"/>
                </a:solidFill>
                <a:latin typeface="Calibri" panose="020F0502020204030204" pitchFamily="34" charset="0"/>
                <a:hlinkClick r:id="rId4"/>
              </a:rPr>
              <a:t>Vezi finalistele</a:t>
            </a:r>
            <a:r>
              <a:rPr lang="ro-RO" sz="1800">
                <a:solidFill>
                  <a:srgbClr val="000000"/>
                </a:solidFill>
                <a:latin typeface="Calibri" panose="020F0502020204030204" pitchFamily="34" charset="0"/>
              </a:rPr>
              <a:t> </a:t>
            </a:r>
            <a:endParaRPr lang="ro-RO" sz="1800" b="1">
              <a:solidFill>
                <a:srgbClr val="000000"/>
              </a:solidFill>
              <a:latin typeface="Arial" panose="020B0604020202020204" pitchFamily="34" charset="0"/>
            </a:endParaRPr>
          </a:p>
        </p:txBody>
      </p:sp>
      <p:pic>
        <p:nvPicPr>
          <p:cNvPr id="100356"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2286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itle 1"/>
          <p:cNvSpPr txBox="1">
            <a:spLocks/>
          </p:cNvSpPr>
          <p:nvPr/>
        </p:nvSpPr>
        <p:spPr bwMode="auto">
          <a:xfrm>
            <a:off x="304800" y="274638"/>
            <a:ext cx="58674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a:solidFill>
                  <a:srgbClr val="000000"/>
                </a:solidFill>
              </a:rPr>
              <a:t>2011 / PUMA T7 – The Creative Factory</a:t>
            </a:r>
            <a:endParaRPr lang="ro-RO">
              <a:solidFill>
                <a:srgbClr val="000000"/>
              </a:solidFill>
            </a:endParaRPr>
          </a:p>
        </p:txBody>
      </p:sp>
      <p:pic>
        <p:nvPicPr>
          <p:cNvPr id="63490" name="Picture 2" descr="C:\PROIECTE\BUSINESS\Blue Idea\Vanzari\Clienti\Ongoing\Puma\T7\PUMA_thum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96200" y="990600"/>
            <a:ext cx="1524000" cy="152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359"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9225" y="3938588"/>
            <a:ext cx="203993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04800" y="350838"/>
            <a:ext cx="6705600" cy="563562"/>
          </a:xfrm>
        </p:spPr>
        <p:txBody>
          <a:bodyPr/>
          <a:lstStyle/>
          <a:p>
            <a:pPr eaLnBrk="1" hangingPunct="1"/>
            <a:r>
              <a:rPr lang="ro-RO" sz="2400" smtClean="0"/>
              <a:t>Mai multe detalii</a:t>
            </a:r>
          </a:p>
        </p:txBody>
      </p:sp>
      <p:sp>
        <p:nvSpPr>
          <p:cNvPr id="101379" name="Content Placeholder 1"/>
          <p:cNvSpPr>
            <a:spLocks noGrp="1"/>
          </p:cNvSpPr>
          <p:nvPr>
            <p:ph idx="1"/>
          </p:nvPr>
        </p:nvSpPr>
        <p:spPr>
          <a:xfrm>
            <a:off x="457200" y="1143000"/>
            <a:ext cx="6400800" cy="4983163"/>
          </a:xfrm>
        </p:spPr>
        <p:txBody>
          <a:bodyPr/>
          <a:lstStyle/>
          <a:p>
            <a:pPr eaLnBrk="1" hangingPunct="1"/>
            <a:r>
              <a:rPr lang="en-US" sz="1800" b="1" smtClean="0">
                <a:solidFill>
                  <a:srgbClr val="FF0000"/>
                </a:solidFill>
                <a:latin typeface="Calibri" panose="020F0502020204030204" pitchFamily="34" charset="0"/>
              </a:rPr>
              <a:t>Reach total: </a:t>
            </a:r>
            <a:r>
              <a:rPr lang="ro-RO" sz="1800" smtClean="0">
                <a:latin typeface="Calibri" panose="020F0502020204030204" pitchFamily="34" charset="0"/>
              </a:rPr>
              <a:t>60</a:t>
            </a:r>
            <a:r>
              <a:rPr lang="en-US" sz="1800" smtClean="0">
                <a:latin typeface="Calibri" panose="020F0502020204030204" pitchFamily="34" charset="0"/>
              </a:rPr>
              <a:t>0.000+ oameni (</a:t>
            </a:r>
            <a:r>
              <a:rPr lang="ro-RO" sz="1800" smtClean="0">
                <a:latin typeface="Calibri" panose="020F0502020204030204" pitchFamily="34" charset="0"/>
              </a:rPr>
              <a:t>campanie </a:t>
            </a:r>
            <a:r>
              <a:rPr lang="en-US" sz="1800" smtClean="0">
                <a:latin typeface="Calibri" panose="020F0502020204030204" pitchFamily="34" charset="0"/>
              </a:rPr>
              <a:t>+ </a:t>
            </a:r>
            <a:r>
              <a:rPr lang="ro-RO" sz="1800" smtClean="0">
                <a:latin typeface="Calibri" panose="020F0502020204030204" pitchFamily="34" charset="0"/>
              </a:rPr>
              <a:t>sm + viralizare</a:t>
            </a:r>
            <a:r>
              <a:rPr lang="en-US" sz="1800" smtClean="0">
                <a:latin typeface="Calibri" panose="020F0502020204030204" pitchFamily="34" charset="0"/>
              </a:rPr>
              <a:t>)</a:t>
            </a:r>
          </a:p>
          <a:p>
            <a:pPr eaLnBrk="1" hangingPunct="1"/>
            <a:r>
              <a:rPr lang="ro-RO" sz="1800" b="1" smtClean="0">
                <a:solidFill>
                  <a:srgbClr val="FF0000"/>
                </a:solidFill>
                <a:latin typeface="Calibri" panose="020F0502020204030204" pitchFamily="34" charset="0"/>
              </a:rPr>
              <a:t>Premii: </a:t>
            </a:r>
            <a:r>
              <a:rPr lang="ro-RO" sz="1800" smtClean="0">
                <a:latin typeface="Calibri" panose="020F0502020204030204" pitchFamily="34" charset="0"/>
              </a:rPr>
              <a:t>1.500 + 1.000 + 500 EUR + premiu special 1.000 EUR +</a:t>
            </a:r>
            <a:br>
              <a:rPr lang="ro-RO" sz="1800" smtClean="0">
                <a:latin typeface="Calibri" panose="020F0502020204030204" pitchFamily="34" charset="0"/>
              </a:rPr>
            </a:br>
            <a:r>
              <a:rPr lang="ro-RO" sz="1800" smtClean="0">
                <a:latin typeface="Calibri" panose="020F0502020204030204" pitchFamily="34" charset="0"/>
              </a:rPr>
              <a:t>              cele mai bune 4 jachete produse unicat</a:t>
            </a:r>
            <a:endParaRPr lang="en-US" sz="1800" smtClean="0">
              <a:latin typeface="Calibri" panose="020F0502020204030204" pitchFamily="34" charset="0"/>
            </a:endParaRPr>
          </a:p>
          <a:p>
            <a:pPr eaLnBrk="1" hangingPunct="1"/>
            <a:r>
              <a:rPr lang="ro-RO" sz="1800" b="1" smtClean="0">
                <a:solidFill>
                  <a:srgbClr val="FF0000"/>
                </a:solidFill>
                <a:latin typeface="Calibri" panose="020F0502020204030204" pitchFamily="34" charset="0"/>
              </a:rPr>
              <a:t>Activare offline și producție în serie: </a:t>
            </a:r>
            <a:r>
              <a:rPr lang="en-US" sz="1800" smtClean="0">
                <a:latin typeface="Calibri" panose="020F0502020204030204" pitchFamily="34" charset="0"/>
              </a:rPr>
              <a:t>jacheta </a:t>
            </a:r>
            <a:r>
              <a:rPr lang="en-US" sz="1800" smtClean="0">
                <a:latin typeface="Calibri" panose="020F0502020204030204" pitchFamily="34" charset="0"/>
                <a:hlinkClick r:id="rId2"/>
              </a:rPr>
              <a:t>RO2 by L</a:t>
            </a:r>
            <a:r>
              <a:rPr lang="ro-RO" sz="1800" smtClean="0">
                <a:latin typeface="Calibri" panose="020F0502020204030204" pitchFamily="34" charset="0"/>
                <a:hlinkClick r:id="rId2"/>
              </a:rPr>
              <a:t>ana</a:t>
            </a:r>
            <a:r>
              <a:rPr lang="en-US" sz="1800" smtClean="0">
                <a:latin typeface="Calibri" panose="020F0502020204030204" pitchFamily="34" charset="0"/>
              </a:rPr>
              <a:t> </a:t>
            </a:r>
            <a:r>
              <a:rPr lang="ro-RO" sz="1800" smtClean="0">
                <a:latin typeface="Calibri" panose="020F0502020204030204" pitchFamily="34" charset="0"/>
              </a:rPr>
              <a:t>a fost pretextul pentru ca în 2013</a:t>
            </a:r>
            <a:r>
              <a:rPr lang="en-US" sz="1800" smtClean="0">
                <a:latin typeface="Calibri" panose="020F0502020204030204" pitchFamily="34" charset="0"/>
              </a:rPr>
              <a:t>, la 2 ani </a:t>
            </a:r>
            <a:r>
              <a:rPr lang="ro-RO" sz="1800" smtClean="0">
                <a:latin typeface="Calibri" panose="020F0502020204030204" pitchFamily="34" charset="0"/>
              </a:rPr>
              <a:t>distanță, să fie creată o serie superlimitată </a:t>
            </a:r>
            <a:r>
              <a:rPr lang="en-US" sz="1800" smtClean="0">
                <a:latin typeface="Calibri" panose="020F0502020204030204" pitchFamily="34" charset="0"/>
              </a:rPr>
              <a:t>de 15 </a:t>
            </a:r>
            <a:r>
              <a:rPr lang="ro-RO" sz="1800" smtClean="0">
                <a:latin typeface="Calibri" panose="020F0502020204030204" pitchFamily="34" charset="0"/>
              </a:rPr>
              <a:t>bucăți, disponibilă exclusiv în AFI, o activare in-store și un </a:t>
            </a:r>
            <a:r>
              <a:rPr lang="ro-RO" sz="1800" smtClean="0">
                <a:latin typeface="Calibri" panose="020F0502020204030204" pitchFamily="34" charset="0"/>
                <a:hlinkClick r:id="rId3"/>
              </a:rPr>
              <a:t>Harlem Shake</a:t>
            </a:r>
            <a:r>
              <a:rPr lang="ro-RO" sz="1800" smtClean="0">
                <a:latin typeface="Calibri" panose="020F0502020204030204" pitchFamily="34" charset="0"/>
              </a:rPr>
              <a:t> tematic: </a:t>
            </a:r>
            <a:r>
              <a:rPr lang="ro-RO" sz="1800" smtClean="0">
                <a:latin typeface="Calibri" panose="020F0502020204030204" pitchFamily="34" charset="0"/>
                <a:hlinkClick r:id="rId4"/>
              </a:rPr>
              <a:t>Etno Shake</a:t>
            </a:r>
            <a:endParaRPr lang="en-US" sz="1800" smtClean="0">
              <a:latin typeface="Calibri" panose="020F0502020204030204" pitchFamily="34"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5" y="3914775"/>
            <a:ext cx="6035675" cy="2943225"/>
          </a:xfrm>
          <a:prstGeom prst="rect">
            <a:avLst/>
          </a:prstGeom>
          <a:ln>
            <a:noFill/>
          </a:ln>
          <a:effectLst>
            <a:outerShdw blurRad="292100" dist="139700" dir="2700000" algn="tl" rotWithShape="0">
              <a:srgbClr val="333333">
                <a:alpha val="65000"/>
              </a:srgbClr>
            </a:outerShdw>
          </a:effectLst>
        </p:spPr>
      </p:pic>
      <p:pic>
        <p:nvPicPr>
          <p:cNvPr id="32772" name="Picture 4" descr="C:\Users\Monica\Desktop\CS5 Crack\header.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019800" y="3914775"/>
            <a:ext cx="3124200"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8625" y="-139700"/>
            <a:ext cx="1095375" cy="416242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85000" y="-139700"/>
            <a:ext cx="1073150" cy="4162425"/>
          </a:xfrm>
          <a:prstGeom prst="rect">
            <a:avLst/>
          </a:prstGeom>
          <a:ln>
            <a:noFill/>
          </a:ln>
          <a:effectLst>
            <a:outerShdw blurRad="292100" dist="139700" dir="2700000" algn="tl" rotWithShape="0">
              <a:srgbClr val="333333">
                <a:alpha val="65000"/>
              </a:srgbClr>
            </a:outerShdw>
          </a:effectLst>
        </p:spPr>
      </p:pic>
      <p:pic>
        <p:nvPicPr>
          <p:cNvPr id="101384"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43738" y="3914775"/>
            <a:ext cx="2106612" cy="299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5"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24425" y="3914775"/>
            <a:ext cx="2168525"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304800" y="350838"/>
            <a:ext cx="6705600" cy="563562"/>
          </a:xfrm>
        </p:spPr>
        <p:txBody>
          <a:bodyPr/>
          <a:lstStyle/>
          <a:p>
            <a:pPr eaLnBrk="1" hangingPunct="1"/>
            <a:r>
              <a:rPr lang="en-US" sz="2400" smtClean="0"/>
              <a:t>Limited edition PUMA T7 </a:t>
            </a:r>
            <a:r>
              <a:rPr lang="ro-RO" sz="2400" smtClean="0"/>
              <a:t>Etno Shake </a:t>
            </a:r>
            <a:r>
              <a:rPr lang="en-US" sz="2400" smtClean="0"/>
              <a:t>by Lana</a:t>
            </a:r>
            <a:endParaRPr lang="ro-RO" sz="2400" smtClean="0"/>
          </a:p>
        </p:txBody>
      </p:sp>
      <p:sp>
        <p:nvSpPr>
          <p:cNvPr id="102403" name="Content Placeholder 1"/>
          <p:cNvSpPr>
            <a:spLocks noGrp="1"/>
          </p:cNvSpPr>
          <p:nvPr>
            <p:ph idx="1"/>
          </p:nvPr>
        </p:nvSpPr>
        <p:spPr>
          <a:xfrm>
            <a:off x="457200" y="1143000"/>
            <a:ext cx="5181600" cy="4983163"/>
          </a:xfrm>
        </p:spPr>
        <p:txBody>
          <a:bodyPr/>
          <a:lstStyle/>
          <a:p>
            <a:r>
              <a:rPr lang="ro-RO" sz="1800" smtClean="0"/>
              <a:t>Datorită cererii mari, jacheta ar putea fi vândută şi online.</a:t>
            </a:r>
          </a:p>
          <a:p>
            <a:r>
              <a:rPr lang="ro-RO" sz="1800" smtClean="0"/>
              <a:t>Jacheta a fost purtată de numeroşi artişti, pentru a demonstra versatilitatea ei: </a:t>
            </a:r>
            <a:r>
              <a:rPr lang="ro-RO" sz="1800" smtClean="0">
                <a:hlinkClick r:id="rId2"/>
              </a:rPr>
              <a:t>Cristian Corvin</a:t>
            </a:r>
            <a:r>
              <a:rPr lang="ro-RO" sz="1800" smtClean="0"/>
              <a:t> (arhitect), </a:t>
            </a:r>
            <a:r>
              <a:rPr lang="ro-RO" sz="1800" smtClean="0">
                <a:hlinkClick r:id="rId3"/>
              </a:rPr>
              <a:t>SkizzoSkillz</a:t>
            </a:r>
            <a:r>
              <a:rPr lang="ro-RO" sz="1800" smtClean="0"/>
              <a:t>, </a:t>
            </a:r>
            <a:r>
              <a:rPr lang="ro-RO" sz="1800" smtClean="0">
                <a:hlinkClick r:id="rId4"/>
              </a:rPr>
              <a:t>Paul Negoescu</a:t>
            </a:r>
            <a:r>
              <a:rPr lang="ro-RO" sz="1800" smtClean="0"/>
              <a:t> (regizor) şi mulţi alţii. </a:t>
            </a:r>
          </a:p>
        </p:txBody>
      </p:sp>
      <p:pic>
        <p:nvPicPr>
          <p:cNvPr id="10240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541838"/>
            <a:ext cx="3657600" cy="231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5"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600" y="4481513"/>
            <a:ext cx="3505200" cy="2414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6"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92788" y="1093788"/>
            <a:ext cx="3351212" cy="340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7"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42150" y="4219575"/>
            <a:ext cx="211455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16800" y="93663"/>
            <a:ext cx="1835150" cy="3346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5200" y="3440113"/>
            <a:ext cx="1936750" cy="33099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813" y="61913"/>
            <a:ext cx="2466975" cy="3348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5" y="3482975"/>
            <a:ext cx="2522538" cy="33099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57450" y="100013"/>
            <a:ext cx="2522538" cy="3333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73325" y="3481388"/>
            <a:ext cx="2463800" cy="3332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2"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21250" y="103188"/>
            <a:ext cx="2478088" cy="33067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3"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11725" y="3465513"/>
            <a:ext cx="2528888" cy="29416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4" name="Rectangle 1"/>
          <p:cNvSpPr>
            <a:spLocks noChangeArrowheads="1"/>
          </p:cNvSpPr>
          <p:nvPr/>
        </p:nvSpPr>
        <p:spPr bwMode="auto">
          <a:xfrm>
            <a:off x="3276600" y="2032000"/>
            <a:ext cx="5649913" cy="4400550"/>
          </a:xfrm>
          <a:prstGeom prst="rect">
            <a:avLst/>
          </a:prstGeom>
          <a:solidFill>
            <a:srgbClr val="FFFFFF">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2000" b="1">
                <a:solidFill>
                  <a:srgbClr val="00B0F0"/>
                </a:solidFill>
                <a:latin typeface="Calibri" panose="020F0502020204030204" pitchFamily="34" charset="0"/>
              </a:rPr>
              <a:t>Descriere: </a:t>
            </a:r>
            <a:r>
              <a:rPr lang="ro-RO" sz="2000">
                <a:solidFill>
                  <a:srgbClr val="000000"/>
                </a:solidFill>
                <a:latin typeface="Calibri" panose="020F0502020204030204" pitchFamily="34" charset="0"/>
              </a:rPr>
              <a:t>Competiţie de creaţie de ad-uri pe pagina de login Yahoo! România, cel mai spectaculos format publicitar din .ro, văzut zilnic de peste</a:t>
            </a:r>
            <a:br>
              <a:rPr lang="ro-RO" sz="2000">
                <a:solidFill>
                  <a:srgbClr val="000000"/>
                </a:solidFill>
                <a:latin typeface="Calibri" panose="020F0502020204030204" pitchFamily="34" charset="0"/>
              </a:rPr>
            </a:br>
            <a:r>
              <a:rPr lang="ro-RO" sz="2000">
                <a:solidFill>
                  <a:srgbClr val="000000"/>
                </a:solidFill>
                <a:latin typeface="Calibri" panose="020F0502020204030204" pitchFamily="34" charset="0"/>
              </a:rPr>
              <a:t>1 milion de români.</a:t>
            </a:r>
          </a:p>
          <a:p>
            <a:pPr eaLnBrk="1" hangingPunct="1">
              <a:spcBef>
                <a:spcPct val="0"/>
              </a:spcBef>
              <a:buFontTx/>
              <a:buNone/>
            </a:pPr>
            <a:r>
              <a:rPr lang="ro-RO" sz="2000" b="1">
                <a:solidFill>
                  <a:srgbClr val="00B0F0"/>
                </a:solidFill>
                <a:latin typeface="Calibri" panose="020F0502020204030204" pitchFamily="34" charset="0"/>
              </a:rPr>
              <a:t>Brief-ul pe scurt: </a:t>
            </a:r>
            <a:r>
              <a:rPr lang="ro-RO" sz="2000">
                <a:solidFill>
                  <a:srgbClr val="000000"/>
                </a:solidFill>
                <a:latin typeface="Calibri" panose="020F0502020204030204" pitchFamily="34" charset="0"/>
              </a:rPr>
              <a:t>Participanţii  au avut la dispozitie formatul paginii pentru a crea ad-uri. Branded sau nebranded, statice sau interactive.</a:t>
            </a:r>
            <a:endParaRPr lang="en-US" sz="2000">
              <a:solidFill>
                <a:srgbClr val="000000"/>
              </a:solidFill>
              <a:latin typeface="Calibri" panose="020F0502020204030204" pitchFamily="34" charset="0"/>
            </a:endParaRPr>
          </a:p>
          <a:p>
            <a:pPr eaLnBrk="1" hangingPunct="1">
              <a:spcBef>
                <a:spcPct val="0"/>
              </a:spcBef>
              <a:buFontTx/>
              <a:buNone/>
            </a:pPr>
            <a:endParaRPr lang="en-US" sz="2000">
              <a:solidFill>
                <a:srgbClr val="000000"/>
              </a:solidFill>
              <a:latin typeface="Calibri" panose="020F0502020204030204" pitchFamily="34" charset="0"/>
            </a:endParaRPr>
          </a:p>
          <a:p>
            <a:pPr eaLnBrk="1" hangingPunct="1">
              <a:spcBef>
                <a:spcPct val="0"/>
              </a:spcBef>
              <a:buFontTx/>
              <a:buNone/>
            </a:pPr>
            <a:r>
              <a:rPr lang="ro-RO" sz="2000" b="1">
                <a:solidFill>
                  <a:srgbClr val="000000"/>
                </a:solidFill>
                <a:latin typeface="Calibri" panose="020F0502020204030204" pitchFamily="34" charset="0"/>
              </a:rPr>
              <a:t>Înscrieri: </a:t>
            </a:r>
            <a:r>
              <a:rPr lang="en-US" sz="2000">
                <a:solidFill>
                  <a:srgbClr val="000000"/>
                </a:solidFill>
                <a:latin typeface="Calibri" panose="020F0502020204030204" pitchFamily="34" charset="0"/>
              </a:rPr>
              <a:t>5 s</a:t>
            </a:r>
            <a:r>
              <a:rPr lang="ro-RO" sz="2000">
                <a:solidFill>
                  <a:srgbClr val="000000"/>
                </a:solidFill>
                <a:latin typeface="Calibri" panose="020F0502020204030204" pitchFamily="34" charset="0"/>
              </a:rPr>
              <a:t>ăpt., 28</a:t>
            </a:r>
            <a:r>
              <a:rPr lang="en-US" sz="2000">
                <a:solidFill>
                  <a:srgbClr val="000000"/>
                </a:solidFill>
                <a:latin typeface="Calibri" panose="020F0502020204030204" pitchFamily="34" charset="0"/>
              </a:rPr>
              <a:t> septembrie</a:t>
            </a:r>
            <a:r>
              <a:rPr lang="ro-RO" sz="2000">
                <a:solidFill>
                  <a:srgbClr val="000000"/>
                </a:solidFill>
                <a:latin typeface="Calibri" panose="020F0502020204030204" pitchFamily="34" charset="0"/>
              </a:rPr>
              <a:t>– 7</a:t>
            </a:r>
            <a:r>
              <a:rPr lang="en-US" sz="2000">
                <a:solidFill>
                  <a:srgbClr val="000000"/>
                </a:solidFill>
                <a:latin typeface="Calibri" panose="020F0502020204030204" pitchFamily="34" charset="0"/>
              </a:rPr>
              <a:t> noiembrie </a:t>
            </a:r>
            <a:r>
              <a:rPr lang="ro-RO" sz="2000">
                <a:solidFill>
                  <a:srgbClr val="000000"/>
                </a:solidFill>
                <a:latin typeface="Calibri" panose="020F0502020204030204" pitchFamily="34" charset="0"/>
              </a:rPr>
              <a:t>2011</a:t>
            </a:r>
          </a:p>
          <a:p>
            <a:pPr eaLnBrk="1" hangingPunct="1">
              <a:spcBef>
                <a:spcPct val="0"/>
              </a:spcBef>
              <a:buFontTx/>
              <a:buNone/>
            </a:pPr>
            <a:r>
              <a:rPr lang="ro-RO" sz="2000" b="1">
                <a:solidFill>
                  <a:srgbClr val="000000"/>
                </a:solidFill>
                <a:latin typeface="Calibri" panose="020F0502020204030204" pitchFamily="34" charset="0"/>
              </a:rPr>
              <a:t>Vot: </a:t>
            </a:r>
            <a:r>
              <a:rPr lang="ro-RO" sz="2000">
                <a:solidFill>
                  <a:srgbClr val="000000"/>
                </a:solidFill>
                <a:latin typeface="Calibri" panose="020F0502020204030204" pitchFamily="34" charset="0"/>
              </a:rPr>
              <a:t>2 săpt., 9 – 24</a:t>
            </a:r>
            <a:r>
              <a:rPr lang="en-US" sz="2000">
                <a:solidFill>
                  <a:srgbClr val="000000"/>
                </a:solidFill>
                <a:latin typeface="Calibri" panose="020F0502020204030204" pitchFamily="34" charset="0"/>
              </a:rPr>
              <a:t> noiembrie </a:t>
            </a:r>
            <a:r>
              <a:rPr lang="ro-RO" sz="2000">
                <a:solidFill>
                  <a:srgbClr val="000000"/>
                </a:solidFill>
                <a:latin typeface="Calibri" panose="020F0502020204030204" pitchFamily="34" charset="0"/>
              </a:rPr>
              <a:t>2011</a:t>
            </a:r>
          </a:p>
          <a:p>
            <a:pPr eaLnBrk="1" hangingPunct="1">
              <a:spcBef>
                <a:spcPct val="0"/>
              </a:spcBef>
              <a:buFontTx/>
              <a:buNone/>
            </a:pPr>
            <a:endParaRPr lang="ro-RO" sz="2000" b="1">
              <a:solidFill>
                <a:srgbClr val="000000"/>
              </a:solidFill>
              <a:latin typeface="Calibri" panose="020F0502020204030204" pitchFamily="34" charset="0"/>
            </a:endParaRPr>
          </a:p>
          <a:p>
            <a:pPr eaLnBrk="1" hangingPunct="1">
              <a:spcBef>
                <a:spcPct val="0"/>
              </a:spcBef>
              <a:buFontTx/>
              <a:buNone/>
            </a:pPr>
            <a:r>
              <a:rPr lang="ro-RO" sz="2000" b="1">
                <a:solidFill>
                  <a:srgbClr val="000000"/>
                </a:solidFill>
                <a:latin typeface="Calibri" panose="020F0502020204030204" pitchFamily="34" charset="0"/>
              </a:rPr>
              <a:t>Reach total</a:t>
            </a:r>
            <a:r>
              <a:rPr lang="ro-RO" sz="2000">
                <a:solidFill>
                  <a:srgbClr val="000000"/>
                </a:solidFill>
                <a:latin typeface="Calibri" panose="020F0502020204030204" pitchFamily="34" charset="0"/>
              </a:rPr>
              <a:t>: 500.000</a:t>
            </a:r>
            <a:r>
              <a:rPr lang="en-US" sz="2000">
                <a:solidFill>
                  <a:srgbClr val="000000"/>
                </a:solidFill>
                <a:latin typeface="Calibri" panose="020F0502020204030204" pitchFamily="34" charset="0"/>
              </a:rPr>
              <a:t>+ oameni</a:t>
            </a:r>
            <a:endParaRPr lang="ro-RO" sz="2000">
              <a:solidFill>
                <a:srgbClr val="000000"/>
              </a:solidFill>
              <a:latin typeface="Calibri" panose="020F0502020204030204" pitchFamily="34" charset="0"/>
            </a:endParaRPr>
          </a:p>
          <a:p>
            <a:pPr eaLnBrk="1" hangingPunct="1">
              <a:spcBef>
                <a:spcPct val="0"/>
              </a:spcBef>
              <a:buFontTx/>
              <a:buNone/>
            </a:pPr>
            <a:r>
              <a:rPr lang="ro-RO" sz="2000" b="1">
                <a:solidFill>
                  <a:srgbClr val="000000"/>
                </a:solidFill>
                <a:latin typeface="Calibri" panose="020F0502020204030204" pitchFamily="34" charset="0"/>
              </a:rPr>
              <a:t>Creații</a:t>
            </a:r>
            <a:r>
              <a:rPr lang="ro-RO" sz="2000">
                <a:solidFill>
                  <a:srgbClr val="000000"/>
                </a:solidFill>
                <a:latin typeface="Calibri" panose="020F0502020204030204" pitchFamily="34" charset="0"/>
              </a:rPr>
              <a:t>:  315 înscrieri / 180 finaliste</a:t>
            </a:r>
          </a:p>
          <a:p>
            <a:pPr eaLnBrk="1" hangingPunct="1">
              <a:spcBef>
                <a:spcPct val="0"/>
              </a:spcBef>
              <a:buFontTx/>
              <a:buNone/>
            </a:pPr>
            <a:r>
              <a:rPr lang="ro-RO" sz="2000" b="1" u="sng">
                <a:solidFill>
                  <a:srgbClr val="0000FF"/>
                </a:solidFill>
                <a:latin typeface="Calibri" panose="020F0502020204030204" pitchFamily="34" charset="0"/>
                <a:hlinkClick r:id="rId10"/>
              </a:rPr>
              <a:t>Vezi finalistele</a:t>
            </a:r>
            <a:endParaRPr lang="ro-RO" sz="2000" b="1">
              <a:solidFill>
                <a:srgbClr val="000000"/>
              </a:solidFill>
              <a:latin typeface="Arial" panose="020B0604020202020204" pitchFamily="34" charset="0"/>
            </a:endParaRPr>
          </a:p>
        </p:txBody>
      </p:sp>
      <p:pic>
        <p:nvPicPr>
          <p:cNvPr id="103435" name="Picture 2"/>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200" y="2286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Title 1"/>
          <p:cNvSpPr txBox="1">
            <a:spLocks/>
          </p:cNvSpPr>
          <p:nvPr/>
        </p:nvSpPr>
        <p:spPr bwMode="auto">
          <a:xfrm>
            <a:off x="152400" y="274638"/>
            <a:ext cx="73787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a:solidFill>
                  <a:srgbClr val="000000"/>
                </a:solidFill>
              </a:rPr>
              <a:t>2011 / </a:t>
            </a:r>
            <a:r>
              <a:rPr lang="ro-RO">
                <a:solidFill>
                  <a:srgbClr val="000000"/>
                </a:solidFill>
              </a:rPr>
              <a:t>The Yahoo! Login Page Creative Competition</a:t>
            </a:r>
          </a:p>
        </p:txBody>
      </p:sp>
      <p:pic>
        <p:nvPicPr>
          <p:cNvPr id="64514"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707313" y="912813"/>
            <a:ext cx="1219200" cy="11557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8" name="Picture 5" descr="C:\PROIECTE\BUSINESS\Blue Idea\Vanzari\Clienti\Ongoing\Samsung\2012\Imagini competitii TheCreator\large-0hu.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6200" y="4591050"/>
            <a:ext cx="31638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C:\Users\Monica\Desktop\Montaj Yahoo!\Premiatii The Yahoo! Login Page Creative Competition isi spun povestea din spatele lucrarilor castigatoare.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24313" y="4351338"/>
            <a:ext cx="2909887" cy="2506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4451" name="Title 1"/>
          <p:cNvSpPr>
            <a:spLocks noGrp="1"/>
          </p:cNvSpPr>
          <p:nvPr>
            <p:ph type="title"/>
          </p:nvPr>
        </p:nvSpPr>
        <p:spPr>
          <a:xfrm>
            <a:off x="304800" y="350838"/>
            <a:ext cx="6705600" cy="563562"/>
          </a:xfrm>
        </p:spPr>
        <p:txBody>
          <a:bodyPr/>
          <a:lstStyle/>
          <a:p>
            <a:pPr eaLnBrk="1" hangingPunct="1"/>
            <a:r>
              <a:rPr lang="ro-RO" sz="2400" smtClean="0"/>
              <a:t>Mai multe detalii</a:t>
            </a:r>
          </a:p>
        </p:txBody>
      </p:sp>
      <p:sp>
        <p:nvSpPr>
          <p:cNvPr id="104452" name="Content Placeholder 1"/>
          <p:cNvSpPr>
            <a:spLocks noGrp="1"/>
          </p:cNvSpPr>
          <p:nvPr>
            <p:ph idx="1"/>
          </p:nvPr>
        </p:nvSpPr>
        <p:spPr>
          <a:xfrm>
            <a:off x="457200" y="990600"/>
            <a:ext cx="4800600" cy="5135563"/>
          </a:xfrm>
        </p:spPr>
        <p:txBody>
          <a:bodyPr/>
          <a:lstStyle/>
          <a:p>
            <a:r>
              <a:rPr lang="ro-RO" sz="1600" b="1" smtClean="0">
                <a:solidFill>
                  <a:srgbClr val="FF0000"/>
                </a:solidFill>
              </a:rPr>
              <a:t>Focus pe target profi, publicitarii români, </a:t>
            </a:r>
            <a:r>
              <a:rPr lang="ro-RO" sz="1600" smtClean="0"/>
              <a:t>pentru a crea awareness şi engagement pentru format Yahoo! de spaţiu publicitar</a:t>
            </a:r>
          </a:p>
          <a:p>
            <a:r>
              <a:rPr lang="ro-RO" sz="1600" b="1" smtClean="0">
                <a:solidFill>
                  <a:srgbClr val="FF0000"/>
                </a:solidFill>
              </a:rPr>
              <a:t>Reach total: </a:t>
            </a:r>
            <a:r>
              <a:rPr lang="ro-RO" sz="1600" smtClean="0"/>
              <a:t>600.000+ oameni</a:t>
            </a:r>
            <a:br>
              <a:rPr lang="ro-RO" sz="1600" smtClean="0"/>
            </a:br>
            <a:r>
              <a:rPr lang="ro-RO" sz="1600" smtClean="0"/>
              <a:t>                    (campanie + sm + viralizare)</a:t>
            </a:r>
          </a:p>
          <a:p>
            <a:r>
              <a:rPr lang="ro-RO" sz="1600" b="1" smtClean="0">
                <a:solidFill>
                  <a:srgbClr val="FF0000"/>
                </a:solidFill>
              </a:rPr>
              <a:t>Premii: </a:t>
            </a:r>
            <a:r>
              <a:rPr lang="ro-RO" sz="1600" smtClean="0"/>
              <a:t>1.000 + 700 + 500 EUR</a:t>
            </a:r>
          </a:p>
        </p:txBody>
      </p:sp>
      <p:pic>
        <p:nvPicPr>
          <p:cNvPr id="30724" name="Picture 4" descr="C:\Users\Monica\Desktop\Montaj Yahoo!\IQads - Totul despre publicita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351338"/>
            <a:ext cx="4014788" cy="2506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454" name="Picture 10" descr="C:\PROIECTE\BUSINESS\Blue Idea\Vanzari\Clienti\Ongoing\_Pachete\_Pachete sales\The Creator\Top 5 Yahoo\large-0d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0438" y="2438400"/>
            <a:ext cx="3103562"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1" descr="C:\PROIECTE\BUSINESS\Blue Idea\Vanzari\Clienti\Ongoing\Yahoo!\Follow-up\Follow-up Yahoo! - banner follow-up\Lucrari Yahoo - de folosit in banner\pepsi_vintag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0438" y="19050"/>
            <a:ext cx="3103562"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40438" y="4629150"/>
            <a:ext cx="3103562"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PROIECTE\BUSINESS\Blue Idea\Proiecte\The Creator\Nescafe Dolce Gusto Design Competition\JOBS\02.Campanie\Materiale\etapa_2\IQads\skin\ndg_skin_dreapt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075" y="20638"/>
            <a:ext cx="14287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2" descr="C:\PROIECTE\BUSINESS\Blue Idea\Proiecte\The Creator\Nescafe Dolce Gusto Design Competition\JOBS\02.Campanie\Materiale\etapa_2\IQads\skin\ndg_skin_dreapt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5450" y="20638"/>
            <a:ext cx="142875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descr="C:\PROIECTE\BUSINESS\Blue Idea\Proiecte\The Creator\Nescafe Dolce Gusto Design Competition\JOBS\02.Campanie\Materiale\etapa_2\IQads\skin\ndg_skin_dreapt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67250" y="4352925"/>
            <a:ext cx="1428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3" descr="C:\PROIECTE\BUSINESS\Blue Idea\Proiecte\The Creator\Nescafe Dolce Gusto Design Competition\JOBS\02.Campanie\Materiale\etapa_2\IQads\skin\ndg_skin_stanga.jpg"/>
          <p:cNvPicPr>
            <a:picLocks noChangeAspect="1" noChangeArrowheads="1"/>
          </p:cNvPicPr>
          <p:nvPr/>
        </p:nvPicPr>
        <p:blipFill>
          <a:blip r:embed="rId5" cstate="email">
            <a:extLst>
              <a:ext uri="{28A0092B-C50C-407E-A947-70E740481C1C}">
                <a14:useLocalDpi xmlns:a14="http://schemas.microsoft.com/office/drawing/2010/main"/>
              </a:ext>
            </a:extLst>
          </a:blip>
          <a:srcRect t="-5"/>
          <a:stretch>
            <a:fillRect/>
          </a:stretch>
        </p:blipFill>
        <p:spPr bwMode="auto">
          <a:xfrm>
            <a:off x="6038850" y="28575"/>
            <a:ext cx="142875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3" descr="C:\PROIECTE\BUSINESS\Blue Idea\Proiecte\The Creator\Nescafe Dolce Gusto Design Competition\JOBS\02.Campanie\Materiale\etapa_2\IQads\skin\ndg_skin_stanga.jpg"/>
          <p:cNvPicPr>
            <a:picLocks noChangeAspect="1" noChangeArrowheads="1"/>
          </p:cNvPicPr>
          <p:nvPr/>
        </p:nvPicPr>
        <p:blipFill>
          <a:blip r:embed="rId6" cstate="email">
            <a:extLst>
              <a:ext uri="{28A0092B-C50C-407E-A947-70E740481C1C}">
                <a14:useLocalDpi xmlns:a14="http://schemas.microsoft.com/office/drawing/2010/main"/>
              </a:ext>
            </a:extLst>
          </a:blip>
          <a:srcRect l="-6343"/>
          <a:stretch>
            <a:fillRect/>
          </a:stretch>
        </p:blipFill>
        <p:spPr bwMode="auto">
          <a:xfrm>
            <a:off x="7410450" y="52388"/>
            <a:ext cx="142875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3" descr="C:\PROIECTE\BUSINESS\Blue Idea\Proiecte\The Creator\Nescafe Dolce Gusto Design Competition\JOBS\02.Campanie\Materiale\etapa_2\IQads\skin\ndg_skin_stanga.jpg"/>
          <p:cNvPicPr>
            <a:picLocks noChangeAspect="1" noChangeArrowheads="1"/>
          </p:cNvPicPr>
          <p:nvPr/>
        </p:nvPicPr>
        <p:blipFill>
          <a:blip r:embed="rId7" cstate="email">
            <a:extLst>
              <a:ext uri="{28A0092B-C50C-407E-A947-70E740481C1C}">
                <a14:useLocalDpi xmlns:a14="http://schemas.microsoft.com/office/drawing/2010/main"/>
              </a:ext>
            </a:extLst>
          </a:blip>
          <a:srcRect r="-529" b="-79532"/>
          <a:stretch>
            <a:fillRect/>
          </a:stretch>
        </p:blipFill>
        <p:spPr bwMode="auto">
          <a:xfrm>
            <a:off x="4762500" y="52388"/>
            <a:ext cx="142875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 descr="C:\PROIECTE\BUSINESS\Blue Idea\Proiecte\The Creator\Nescafe Dolce Gusto Design Competition\JOBS\02.Campanie\Materiale\etapa_2\IQads\skin\ndg_skin_dreapt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2150" y="44450"/>
            <a:ext cx="14287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1" name="Rectangle 1"/>
          <p:cNvSpPr>
            <a:spLocks noChangeArrowheads="1"/>
          </p:cNvSpPr>
          <p:nvPr/>
        </p:nvSpPr>
        <p:spPr bwMode="auto">
          <a:xfrm>
            <a:off x="1814513" y="1463675"/>
            <a:ext cx="6186487" cy="4708525"/>
          </a:xfrm>
          <a:prstGeom prst="rect">
            <a:avLst/>
          </a:prstGeom>
          <a:solidFill>
            <a:srgbClr val="FFFFFF">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2000">
                <a:solidFill>
                  <a:srgbClr val="000000"/>
                </a:solidFill>
                <a:latin typeface="Calibri" panose="020F0502020204030204" pitchFamily="34" charset="0"/>
              </a:rPr>
              <a:t/>
            </a:r>
            <a:br>
              <a:rPr lang="ro-RO" sz="2000">
                <a:solidFill>
                  <a:srgbClr val="000000"/>
                </a:solidFill>
                <a:latin typeface="Calibri" panose="020F0502020204030204" pitchFamily="34" charset="0"/>
              </a:rPr>
            </a:br>
            <a:r>
              <a:rPr lang="ro-RO" sz="2000" b="1">
                <a:solidFill>
                  <a:srgbClr val="00B0F0"/>
                </a:solidFill>
                <a:latin typeface="Calibri" panose="020F0502020204030204" pitchFamily="34" charset="0"/>
              </a:rPr>
              <a:t>Descriere: </a:t>
            </a:r>
            <a:r>
              <a:rPr lang="en-US" sz="2000">
                <a:solidFill>
                  <a:srgbClr val="000000"/>
                </a:solidFill>
                <a:latin typeface="Calibri" panose="020F0502020204030204" pitchFamily="34" charset="0"/>
              </a:rPr>
              <a:t>Competi</a:t>
            </a:r>
            <a:r>
              <a:rPr lang="ro-RO" sz="2000">
                <a:solidFill>
                  <a:srgbClr val="000000"/>
                </a:solidFill>
                <a:latin typeface="Calibri" panose="020F0502020204030204" pitchFamily="34" charset="0"/>
              </a:rPr>
              <a:t>ţ</a:t>
            </a:r>
            <a:r>
              <a:rPr lang="en-US" sz="2000">
                <a:solidFill>
                  <a:srgbClr val="000000"/>
                </a:solidFill>
                <a:latin typeface="Calibri" panose="020F0502020204030204" pitchFamily="34" charset="0"/>
              </a:rPr>
              <a:t>ie de design pe espressoarele</a:t>
            </a:r>
            <a:r>
              <a:rPr lang="ro-RO" sz="2000">
                <a:solidFill>
                  <a:srgbClr val="000000"/>
                </a:solidFill>
                <a:latin typeface="Calibri" panose="020F0502020204030204" pitchFamily="34" charset="0"/>
              </a:rPr>
              <a:t/>
            </a:r>
            <a:br>
              <a:rPr lang="ro-RO" sz="2000">
                <a:solidFill>
                  <a:srgbClr val="000000"/>
                </a:solidFill>
                <a:latin typeface="Calibri" panose="020F0502020204030204" pitchFamily="34" charset="0"/>
              </a:rPr>
            </a:br>
            <a:r>
              <a:rPr lang="en-US" sz="2000">
                <a:solidFill>
                  <a:srgbClr val="000000"/>
                </a:solidFill>
                <a:latin typeface="Calibri" panose="020F0502020204030204" pitchFamily="34" charset="0"/>
              </a:rPr>
              <a:t>Nescafe</a:t>
            </a:r>
            <a:r>
              <a:rPr lang="ro-RO" sz="2000">
                <a:solidFill>
                  <a:srgbClr val="000000"/>
                </a:solidFill>
                <a:latin typeface="Calibri" panose="020F0502020204030204" pitchFamily="34" charset="0"/>
              </a:rPr>
              <a:t> Dolce Gusto, pornind de la 3 modele de bază</a:t>
            </a:r>
            <a:r>
              <a:rPr lang="en-US" sz="2000">
                <a:solidFill>
                  <a:srgbClr val="000000"/>
                </a:solidFill>
                <a:latin typeface="Calibri" panose="020F0502020204030204" pitchFamily="34" charset="0"/>
              </a:rPr>
              <a:t/>
            </a:r>
            <a:br>
              <a:rPr lang="en-US" sz="2000">
                <a:solidFill>
                  <a:srgbClr val="000000"/>
                </a:solidFill>
                <a:latin typeface="Calibri" panose="020F0502020204030204" pitchFamily="34" charset="0"/>
              </a:rPr>
            </a:br>
            <a:r>
              <a:rPr lang="ro-RO" sz="2000" b="1">
                <a:solidFill>
                  <a:srgbClr val="00B0F0"/>
                </a:solidFill>
                <a:latin typeface="Calibri" panose="020F0502020204030204" pitchFamily="34" charset="0"/>
              </a:rPr>
              <a:t>Brief-ul pe scurt: </a:t>
            </a:r>
            <a:r>
              <a:rPr lang="en-US" sz="2000">
                <a:solidFill>
                  <a:srgbClr val="000000"/>
                </a:solidFill>
                <a:latin typeface="Calibri" panose="020F0502020204030204" pitchFamily="34" charset="0"/>
              </a:rPr>
              <a:t>What Inspires You? </a:t>
            </a:r>
            <a:r>
              <a:rPr lang="ro-RO" sz="2000">
                <a:solidFill>
                  <a:srgbClr val="000000"/>
                </a:solidFill>
                <a:latin typeface="Calibri" panose="020F0502020204030204" pitchFamily="34" charset="0"/>
              </a:rPr>
              <a:t> </a:t>
            </a:r>
            <a:r>
              <a:rPr lang="en-US" sz="2000">
                <a:solidFill>
                  <a:srgbClr val="000000"/>
                </a:solidFill>
                <a:latin typeface="Calibri" panose="020F0502020204030204" pitchFamily="34" charset="0"/>
              </a:rPr>
              <a:t>Participan</a:t>
            </a:r>
            <a:r>
              <a:rPr lang="ro-RO" sz="2000">
                <a:solidFill>
                  <a:srgbClr val="000000"/>
                </a:solidFill>
                <a:latin typeface="Calibri" panose="020F0502020204030204" pitchFamily="34" charset="0"/>
              </a:rPr>
              <a:t>ţ</a:t>
            </a:r>
            <a:r>
              <a:rPr lang="en-US" sz="2000">
                <a:solidFill>
                  <a:srgbClr val="000000"/>
                </a:solidFill>
                <a:latin typeface="Calibri" panose="020F0502020204030204" pitchFamily="34" charset="0"/>
              </a:rPr>
              <a:t>ii au fost provoca</a:t>
            </a:r>
            <a:r>
              <a:rPr lang="ro-RO" sz="2000">
                <a:solidFill>
                  <a:srgbClr val="000000"/>
                </a:solidFill>
                <a:latin typeface="Calibri" panose="020F0502020204030204" pitchFamily="34" charset="0"/>
              </a:rPr>
              <a:t>ţ</a:t>
            </a:r>
            <a:r>
              <a:rPr lang="en-US" sz="2000">
                <a:solidFill>
                  <a:srgbClr val="000000"/>
                </a:solidFill>
                <a:latin typeface="Calibri" panose="020F0502020204030204" pitchFamily="34" charset="0"/>
              </a:rPr>
              <a:t>i s</a:t>
            </a:r>
            <a:r>
              <a:rPr lang="ro-RO" sz="2000">
                <a:solidFill>
                  <a:srgbClr val="000000"/>
                </a:solidFill>
                <a:latin typeface="Calibri" panose="020F0502020204030204" pitchFamily="34" charset="0"/>
              </a:rPr>
              <a:t>ă</a:t>
            </a:r>
            <a:r>
              <a:rPr lang="en-US" sz="2000">
                <a:solidFill>
                  <a:srgbClr val="000000"/>
                </a:solidFill>
                <a:latin typeface="Calibri" panose="020F0502020204030204" pitchFamily="34" charset="0"/>
              </a:rPr>
              <a:t> reimagineze sistemele de b</a:t>
            </a:r>
            <a:r>
              <a:rPr lang="ro-RO" sz="2000">
                <a:solidFill>
                  <a:srgbClr val="000000"/>
                </a:solidFill>
                <a:latin typeface="Calibri" panose="020F0502020204030204" pitchFamily="34" charset="0"/>
              </a:rPr>
              <a:t>ă</a:t>
            </a:r>
            <a:r>
              <a:rPr lang="en-US" sz="2000">
                <a:solidFill>
                  <a:srgbClr val="000000"/>
                </a:solidFill>
                <a:latin typeface="Calibri" panose="020F0502020204030204" pitchFamily="34" charset="0"/>
              </a:rPr>
              <a:t>uturi Nescafe Dolce Gusto, cre</a:t>
            </a:r>
            <a:r>
              <a:rPr lang="ro-RO" sz="2000">
                <a:solidFill>
                  <a:srgbClr val="000000"/>
                </a:solidFill>
                <a:latin typeface="Calibri" panose="020F0502020204030204" pitchFamily="34" charset="0"/>
              </a:rPr>
              <a:t>â</a:t>
            </a:r>
            <a:r>
              <a:rPr lang="en-US" sz="2000">
                <a:solidFill>
                  <a:srgbClr val="000000"/>
                </a:solidFill>
                <a:latin typeface="Calibri" panose="020F0502020204030204" pitchFamily="34" charset="0"/>
              </a:rPr>
              <a:t>nd designuri care s</a:t>
            </a:r>
            <a:r>
              <a:rPr lang="ro-RO" sz="2000">
                <a:solidFill>
                  <a:srgbClr val="000000"/>
                </a:solidFill>
                <a:latin typeface="Calibri" panose="020F0502020204030204" pitchFamily="34" charset="0"/>
              </a:rPr>
              <a:t>ă</a:t>
            </a:r>
            <a:r>
              <a:rPr lang="en-US" sz="2000">
                <a:solidFill>
                  <a:srgbClr val="000000"/>
                </a:solidFill>
                <a:latin typeface="Calibri" panose="020F0502020204030204" pitchFamily="34" charset="0"/>
              </a:rPr>
              <a:t> fie aplicate pe acestea </a:t>
            </a:r>
            <a:r>
              <a:rPr lang="ro-RO" sz="2000">
                <a:solidFill>
                  <a:srgbClr val="000000"/>
                </a:solidFill>
                <a:latin typeface="Calibri" panose="020F0502020204030204" pitchFamily="34" charset="0"/>
              </a:rPr>
              <a:t>ş</a:t>
            </a:r>
            <a:r>
              <a:rPr lang="en-US" sz="2000">
                <a:solidFill>
                  <a:srgbClr val="000000"/>
                </a:solidFill>
                <a:latin typeface="Calibri" panose="020F0502020204030204" pitchFamily="34" charset="0"/>
              </a:rPr>
              <a:t>i care s</a:t>
            </a:r>
            <a:r>
              <a:rPr lang="ro-RO" sz="2000">
                <a:solidFill>
                  <a:srgbClr val="000000"/>
                </a:solidFill>
                <a:latin typeface="Calibri" panose="020F0502020204030204" pitchFamily="34" charset="0"/>
              </a:rPr>
              <a:t>ă</a:t>
            </a:r>
            <a:r>
              <a:rPr lang="en-US" sz="2000">
                <a:solidFill>
                  <a:srgbClr val="000000"/>
                </a:solidFill>
                <a:latin typeface="Calibri" panose="020F0502020204030204" pitchFamily="34" charset="0"/>
              </a:rPr>
              <a:t> foloseasc</a:t>
            </a:r>
            <a:r>
              <a:rPr lang="ro-RO" sz="2000">
                <a:solidFill>
                  <a:srgbClr val="000000"/>
                </a:solidFill>
                <a:latin typeface="Calibri" panose="020F0502020204030204" pitchFamily="34" charset="0"/>
              </a:rPr>
              <a:t>ă</a:t>
            </a:r>
            <a:r>
              <a:rPr lang="en-US" sz="2000">
                <a:solidFill>
                  <a:srgbClr val="000000"/>
                </a:solidFill>
                <a:latin typeface="Calibri" panose="020F0502020204030204" pitchFamily="34" charset="0"/>
              </a:rPr>
              <a:t>, dar s</a:t>
            </a:r>
            <a:r>
              <a:rPr lang="ro-RO" sz="2000">
                <a:solidFill>
                  <a:srgbClr val="000000"/>
                </a:solidFill>
                <a:latin typeface="Calibri" panose="020F0502020204030204" pitchFamily="34" charset="0"/>
              </a:rPr>
              <a:t>ă</a:t>
            </a:r>
            <a:r>
              <a:rPr lang="en-US" sz="2000">
                <a:solidFill>
                  <a:srgbClr val="000000"/>
                </a:solidFill>
                <a:latin typeface="Calibri" panose="020F0502020204030204" pitchFamily="34" charset="0"/>
              </a:rPr>
              <a:t> reinterpreteze forma acestora, transform</a:t>
            </a:r>
            <a:r>
              <a:rPr lang="ro-RO" sz="2000">
                <a:solidFill>
                  <a:srgbClr val="000000"/>
                </a:solidFill>
                <a:latin typeface="Calibri" panose="020F0502020204030204" pitchFamily="34" charset="0"/>
              </a:rPr>
              <a:t>â</a:t>
            </a:r>
            <a:r>
              <a:rPr lang="en-US" sz="2000">
                <a:solidFill>
                  <a:srgbClr val="000000"/>
                </a:solidFill>
                <a:latin typeface="Calibri" panose="020F0502020204030204" pitchFamily="34" charset="0"/>
              </a:rPr>
              <a:t>ndu-le </a:t>
            </a:r>
            <a:r>
              <a:rPr lang="ro-RO" sz="2000">
                <a:solidFill>
                  <a:srgbClr val="000000"/>
                </a:solidFill>
                <a:latin typeface="Calibri" panose="020F0502020204030204" pitchFamily="34" charset="0"/>
              </a:rPr>
              <a:t>î</a:t>
            </a:r>
            <a:r>
              <a:rPr lang="en-US" sz="2000">
                <a:solidFill>
                  <a:srgbClr val="000000"/>
                </a:solidFill>
                <a:latin typeface="Calibri" panose="020F0502020204030204" pitchFamily="34" charset="0"/>
              </a:rPr>
              <a:t>n surse de inspira</a:t>
            </a:r>
            <a:r>
              <a:rPr lang="ro-RO" sz="2000">
                <a:solidFill>
                  <a:srgbClr val="000000"/>
                </a:solidFill>
                <a:latin typeface="Calibri" panose="020F0502020204030204" pitchFamily="34" charset="0"/>
              </a:rPr>
              <a:t>ţ</a:t>
            </a:r>
            <a:r>
              <a:rPr lang="en-US" sz="2000">
                <a:solidFill>
                  <a:srgbClr val="000000"/>
                </a:solidFill>
                <a:latin typeface="Calibri" panose="020F0502020204030204" pitchFamily="34" charset="0"/>
              </a:rPr>
              <a:t>ie. </a:t>
            </a:r>
          </a:p>
          <a:p>
            <a:pPr eaLnBrk="1" hangingPunct="1">
              <a:spcBef>
                <a:spcPct val="0"/>
              </a:spcBef>
              <a:buFontTx/>
              <a:buNone/>
            </a:pPr>
            <a:endParaRPr lang="en-US" sz="2000">
              <a:solidFill>
                <a:srgbClr val="000000"/>
              </a:solidFill>
              <a:latin typeface="Calibri" panose="020F0502020204030204" pitchFamily="34" charset="0"/>
            </a:endParaRPr>
          </a:p>
          <a:p>
            <a:pPr eaLnBrk="1" hangingPunct="1">
              <a:spcBef>
                <a:spcPct val="0"/>
              </a:spcBef>
              <a:buFontTx/>
              <a:buNone/>
            </a:pPr>
            <a:r>
              <a:rPr lang="ro-RO" sz="2000" b="1">
                <a:solidFill>
                  <a:srgbClr val="000000"/>
                </a:solidFill>
                <a:latin typeface="Calibri" panose="020F0502020204030204" pitchFamily="34" charset="0"/>
              </a:rPr>
              <a:t>Înscrieri: </a:t>
            </a:r>
            <a:r>
              <a:rPr lang="ro-RO" sz="2000">
                <a:solidFill>
                  <a:srgbClr val="000000"/>
                </a:solidFill>
                <a:latin typeface="Calibri" panose="020F0502020204030204" pitchFamily="34" charset="0"/>
              </a:rPr>
              <a:t>4 săpt., 2 februarie – 9 martie</a:t>
            </a:r>
            <a:r>
              <a:rPr lang="en-US" sz="2000">
                <a:solidFill>
                  <a:srgbClr val="000000"/>
                </a:solidFill>
                <a:latin typeface="Calibri" panose="020F0502020204030204" pitchFamily="34" charset="0"/>
              </a:rPr>
              <a:t> 2011</a:t>
            </a:r>
            <a:endParaRPr lang="ro-RO" sz="2000">
              <a:solidFill>
                <a:srgbClr val="000000"/>
              </a:solidFill>
              <a:latin typeface="Calibri" panose="020F0502020204030204" pitchFamily="34" charset="0"/>
            </a:endParaRPr>
          </a:p>
          <a:p>
            <a:pPr eaLnBrk="1" hangingPunct="1">
              <a:spcBef>
                <a:spcPct val="0"/>
              </a:spcBef>
              <a:buFontTx/>
              <a:buNone/>
            </a:pPr>
            <a:r>
              <a:rPr lang="ro-RO" sz="2000" b="1">
                <a:solidFill>
                  <a:srgbClr val="000000"/>
                </a:solidFill>
                <a:latin typeface="Calibri" panose="020F0502020204030204" pitchFamily="34" charset="0"/>
              </a:rPr>
              <a:t>Votare: </a:t>
            </a:r>
            <a:r>
              <a:rPr lang="ro-RO" sz="2000">
                <a:solidFill>
                  <a:srgbClr val="000000"/>
                </a:solidFill>
                <a:latin typeface="Calibri" panose="020F0502020204030204" pitchFamily="34" charset="0"/>
              </a:rPr>
              <a:t>4 săpt., 12 martie – 13 aprilie</a:t>
            </a:r>
            <a:r>
              <a:rPr lang="en-US" sz="2000">
                <a:solidFill>
                  <a:srgbClr val="000000"/>
                </a:solidFill>
                <a:latin typeface="Calibri" panose="020F0502020204030204" pitchFamily="34" charset="0"/>
              </a:rPr>
              <a:t> 2011</a:t>
            </a:r>
            <a:endParaRPr lang="ro-RO" sz="2000">
              <a:solidFill>
                <a:srgbClr val="000000"/>
              </a:solidFill>
              <a:latin typeface="Calibri" panose="020F0502020204030204" pitchFamily="34" charset="0"/>
            </a:endParaRPr>
          </a:p>
          <a:p>
            <a:pPr eaLnBrk="1" hangingPunct="1">
              <a:spcBef>
                <a:spcPct val="0"/>
              </a:spcBef>
              <a:buFontTx/>
              <a:buNone/>
            </a:pPr>
            <a:r>
              <a:rPr lang="en-US" sz="2000" b="1">
                <a:solidFill>
                  <a:srgbClr val="000000"/>
                </a:solidFill>
                <a:latin typeface="Calibri" panose="020F0502020204030204" pitchFamily="34" charset="0"/>
              </a:rPr>
              <a:t>Reach</a:t>
            </a:r>
            <a:r>
              <a:rPr lang="ro-RO" sz="2000" b="1">
                <a:solidFill>
                  <a:srgbClr val="000000"/>
                </a:solidFill>
                <a:latin typeface="Calibri" panose="020F0502020204030204" pitchFamily="34" charset="0"/>
              </a:rPr>
              <a:t> total</a:t>
            </a:r>
            <a:r>
              <a:rPr lang="en-US" sz="2000">
                <a:solidFill>
                  <a:srgbClr val="000000"/>
                </a:solidFill>
                <a:latin typeface="Calibri" panose="020F0502020204030204" pitchFamily="34" charset="0"/>
              </a:rPr>
              <a:t>: </a:t>
            </a:r>
            <a:r>
              <a:rPr lang="ro-RO" sz="2000">
                <a:solidFill>
                  <a:srgbClr val="000000"/>
                </a:solidFill>
                <a:latin typeface="Calibri" panose="020F0502020204030204" pitchFamily="34" charset="0"/>
              </a:rPr>
              <a:t>5</a:t>
            </a:r>
            <a:r>
              <a:rPr lang="en-US" sz="2000">
                <a:solidFill>
                  <a:srgbClr val="000000"/>
                </a:solidFill>
                <a:latin typeface="Calibri" panose="020F0502020204030204" pitchFamily="34" charset="0"/>
              </a:rPr>
              <a:t>50.000+ oameni</a:t>
            </a:r>
            <a:endParaRPr lang="ro-RO" sz="2000">
              <a:solidFill>
                <a:srgbClr val="000000"/>
              </a:solidFill>
              <a:latin typeface="Calibri" panose="020F0502020204030204" pitchFamily="34" charset="0"/>
            </a:endParaRPr>
          </a:p>
          <a:p>
            <a:pPr eaLnBrk="1" hangingPunct="1">
              <a:spcBef>
                <a:spcPct val="0"/>
              </a:spcBef>
              <a:buFontTx/>
              <a:buNone/>
            </a:pPr>
            <a:r>
              <a:rPr lang="ro-RO" sz="2000" b="1">
                <a:solidFill>
                  <a:srgbClr val="000000"/>
                </a:solidFill>
                <a:latin typeface="Calibri" panose="020F0502020204030204" pitchFamily="34" charset="0"/>
              </a:rPr>
              <a:t>Creații</a:t>
            </a:r>
            <a:r>
              <a:rPr lang="ro-RO" sz="2000">
                <a:solidFill>
                  <a:srgbClr val="000000"/>
                </a:solidFill>
                <a:latin typeface="Calibri" panose="020F0502020204030204" pitchFamily="34" charset="0"/>
              </a:rPr>
              <a:t>: 29</a:t>
            </a:r>
            <a:r>
              <a:rPr lang="en-US" sz="2000">
                <a:solidFill>
                  <a:srgbClr val="000000"/>
                </a:solidFill>
                <a:latin typeface="Calibri" panose="020F0502020204030204" pitchFamily="34" charset="0"/>
              </a:rPr>
              <a:t>1 inscrieri </a:t>
            </a:r>
            <a:r>
              <a:rPr lang="ro-RO" sz="2000">
                <a:solidFill>
                  <a:srgbClr val="000000"/>
                </a:solidFill>
                <a:latin typeface="Calibri" panose="020F0502020204030204" pitchFamily="34" charset="0"/>
              </a:rPr>
              <a:t>/ 165 </a:t>
            </a:r>
            <a:r>
              <a:rPr lang="en-US" sz="2000">
                <a:solidFill>
                  <a:srgbClr val="000000"/>
                </a:solidFill>
                <a:latin typeface="Calibri" panose="020F0502020204030204" pitchFamily="34" charset="0"/>
              </a:rPr>
              <a:t>finaliste</a:t>
            </a:r>
          </a:p>
          <a:p>
            <a:pPr eaLnBrk="1" hangingPunct="1">
              <a:spcBef>
                <a:spcPct val="0"/>
              </a:spcBef>
              <a:buFontTx/>
              <a:buNone/>
            </a:pPr>
            <a:r>
              <a:rPr lang="ro-RO" sz="2000" b="1">
                <a:solidFill>
                  <a:srgbClr val="000000"/>
                </a:solidFill>
                <a:latin typeface="Calibri" panose="020F0502020204030204" pitchFamily="34" charset="0"/>
                <a:hlinkClick r:id="rId8"/>
              </a:rPr>
              <a:t>Vezi finalistele</a:t>
            </a:r>
            <a:r>
              <a:rPr lang="ro-RO" sz="2000" b="1">
                <a:solidFill>
                  <a:srgbClr val="000000"/>
                </a:solidFill>
                <a:latin typeface="Calibri" panose="020F0502020204030204" pitchFamily="34" charset="0"/>
              </a:rPr>
              <a:t>/ </a:t>
            </a:r>
            <a:r>
              <a:rPr lang="ro-RO" sz="2000" b="1" u="sng">
                <a:solidFill>
                  <a:srgbClr val="0000FF"/>
                </a:solidFill>
                <a:latin typeface="Calibri" panose="020F0502020204030204" pitchFamily="34" charset="0"/>
                <a:hlinkClick r:id="rId9"/>
              </a:rPr>
              <a:t>Vezi case-study-ul</a:t>
            </a:r>
            <a:endParaRPr lang="ro-RO" sz="2000" b="1">
              <a:solidFill>
                <a:srgbClr val="000000"/>
              </a:solidFill>
              <a:latin typeface="Calibri" panose="020F0502020204030204" pitchFamily="34" charset="0"/>
            </a:endParaRPr>
          </a:p>
        </p:txBody>
      </p:sp>
      <p:pic>
        <p:nvPicPr>
          <p:cNvPr id="105482" name="Picture 2"/>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2286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3" name="Title 1"/>
          <p:cNvSpPr txBox="1">
            <a:spLocks/>
          </p:cNvSpPr>
          <p:nvPr/>
        </p:nvSpPr>
        <p:spPr bwMode="auto">
          <a:xfrm>
            <a:off x="304800" y="274638"/>
            <a:ext cx="67818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a:solidFill>
                  <a:srgbClr val="000000"/>
                </a:solidFill>
              </a:rPr>
              <a:t>2011 / </a:t>
            </a:r>
            <a:r>
              <a:rPr lang="en-US">
                <a:solidFill>
                  <a:srgbClr val="000000"/>
                </a:solidFill>
              </a:rPr>
              <a:t>Nescafe Dolce Gusto Design Competition</a:t>
            </a:r>
            <a:endParaRPr lang="ro-RO">
              <a:solidFill>
                <a:srgbClr val="000000"/>
              </a:solidFill>
            </a:endParaRPr>
          </a:p>
        </p:txBody>
      </p:sp>
      <p:sp>
        <p:nvSpPr>
          <p:cNvPr id="105484" name="Picture 10"/>
          <p:cNvSpPr>
            <a:spLocks noChangeAspect="1" noChangeArrowheads="1"/>
          </p:cNvSpPr>
          <p:nvPr/>
        </p:nvSpPr>
        <p:spPr bwMode="auto">
          <a:xfrm>
            <a:off x="6862763" y="838200"/>
            <a:ext cx="2052637" cy="927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endParaRPr lang="en-US" sz="1800">
              <a:latin typeface="Arial" panose="020B0604020202020204" pitchFamily="34" charset="0"/>
            </a:endParaRPr>
          </a:p>
        </p:txBody>
      </p:sp>
      <p:sp>
        <p:nvSpPr>
          <p:cNvPr id="105485" name="Picture 2" descr="C:\PROIECTE\BUSINESS\Blue Idea\Vanzari\Clienti\Ongoing\_Pachete\_Pachete sales\The Creator\Inscrieri competitii\Top 10 Nescafe\large-0He.jpg"/>
          <p:cNvSpPr>
            <a:spLocks noChangeAspect="1" noChangeArrowheads="1"/>
          </p:cNvSpPr>
          <p:nvPr/>
        </p:nvSpPr>
        <p:spPr bwMode="auto">
          <a:xfrm>
            <a:off x="0" y="1460500"/>
            <a:ext cx="177165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endParaRPr lang="en-US" sz="1800">
              <a:latin typeface="Arial" panose="020B0604020202020204" pitchFamily="34" charset="0"/>
            </a:endParaRPr>
          </a:p>
        </p:txBody>
      </p:sp>
      <p:pic>
        <p:nvPicPr>
          <p:cNvPr id="105486" name="Picture 15" descr="http://outlawq8.com/blog/wp-content/uploads/2013/01/dolce-gusto-logo1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81863" y="752475"/>
            <a:ext cx="13128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3400" y="188913"/>
            <a:ext cx="952500" cy="3392487"/>
          </a:xfrm>
          <a:prstGeom prst="rect">
            <a:avLst/>
          </a:prstGeom>
          <a:ln>
            <a:noFill/>
          </a:ln>
          <a:effectLst>
            <a:outerShdw blurRad="292100" dist="139700" dir="2700000" algn="tl" rotWithShape="0">
              <a:srgbClr val="333333">
                <a:alpha val="65000"/>
              </a:srgbClr>
            </a:outerShdw>
          </a:effectLst>
        </p:spPr>
      </p:pic>
      <p:pic>
        <p:nvPicPr>
          <p:cNvPr id="7" name="Content Placeholder 5"/>
          <p:cNvPicPr>
            <a:picLocks noGrp="1"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168275" y="915988"/>
            <a:ext cx="974725"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itle 1"/>
          <p:cNvSpPr>
            <a:spLocks noGrp="1"/>
          </p:cNvSpPr>
          <p:nvPr>
            <p:ph type="title"/>
          </p:nvPr>
        </p:nvSpPr>
        <p:spPr/>
        <p:txBody>
          <a:bodyPr/>
          <a:lstStyle/>
          <a:p>
            <a:pPr eaLnBrk="1" hangingPunct="1"/>
            <a:r>
              <a:rPr lang="ro-RO" sz="2400" smtClean="0"/>
              <a:t>Mai multe detalii</a:t>
            </a:r>
          </a:p>
        </p:txBody>
      </p:sp>
      <p:sp>
        <p:nvSpPr>
          <p:cNvPr id="106501" name="Content Placeholder 1"/>
          <p:cNvSpPr>
            <a:spLocks noGrp="1"/>
          </p:cNvSpPr>
          <p:nvPr>
            <p:ph idx="1"/>
          </p:nvPr>
        </p:nvSpPr>
        <p:spPr>
          <a:xfrm>
            <a:off x="1295400" y="1066800"/>
            <a:ext cx="6781800" cy="4983163"/>
          </a:xfrm>
        </p:spPr>
        <p:txBody>
          <a:bodyPr/>
          <a:lstStyle/>
          <a:p>
            <a:r>
              <a:rPr lang="ro-RO" sz="1600" b="1" smtClean="0">
                <a:solidFill>
                  <a:srgbClr val="FF0000"/>
                </a:solidFill>
              </a:rPr>
              <a:t>5</a:t>
            </a:r>
            <a:r>
              <a:rPr lang="en-US" sz="1600" b="1" smtClean="0">
                <a:solidFill>
                  <a:srgbClr val="FF0000"/>
                </a:solidFill>
              </a:rPr>
              <a:t>5</a:t>
            </a:r>
            <a:r>
              <a:rPr lang="ro-RO" sz="1600" b="1" smtClean="0">
                <a:solidFill>
                  <a:srgbClr val="FF0000"/>
                </a:solidFill>
              </a:rPr>
              <a:t>0.000</a:t>
            </a:r>
            <a:r>
              <a:rPr lang="en-US" sz="1600" b="1" smtClean="0">
                <a:solidFill>
                  <a:srgbClr val="FF0000"/>
                </a:solidFill>
              </a:rPr>
              <a:t>+</a:t>
            </a:r>
            <a:r>
              <a:rPr lang="en-US" sz="1600" b="1" smtClean="0"/>
              <a:t> </a:t>
            </a:r>
            <a:r>
              <a:rPr lang="en-US" sz="1600" smtClean="0"/>
              <a:t>reach branded al Nescafe </a:t>
            </a:r>
            <a:r>
              <a:rPr lang="ro-RO" sz="1600" smtClean="0"/>
              <a:t>în</a:t>
            </a:r>
            <a:r>
              <a:rPr lang="en-US" sz="1600" smtClean="0"/>
              <a:t> asociere cu competi</a:t>
            </a:r>
            <a:r>
              <a:rPr lang="ro-RO" sz="1600" smtClean="0"/>
              <a:t>ţ</a:t>
            </a:r>
            <a:r>
              <a:rPr lang="en-US" sz="1600" smtClean="0"/>
              <a:t>ia</a:t>
            </a:r>
          </a:p>
          <a:p>
            <a:r>
              <a:rPr lang="en-US" sz="1600" b="1" smtClean="0">
                <a:solidFill>
                  <a:srgbClr val="FF0000"/>
                </a:solidFill>
              </a:rPr>
              <a:t>100.000+</a:t>
            </a:r>
            <a:r>
              <a:rPr lang="en-US" sz="1600" b="1" smtClean="0"/>
              <a:t> </a:t>
            </a:r>
            <a:r>
              <a:rPr lang="en-US" sz="1600" smtClean="0"/>
              <a:t>rezultate pe Google</a:t>
            </a:r>
            <a:endParaRPr lang="ro-RO" sz="1600" smtClean="0"/>
          </a:p>
          <a:p>
            <a:r>
              <a:rPr lang="ro-RO" sz="1600" b="1" smtClean="0">
                <a:solidFill>
                  <a:srgbClr val="FF0000"/>
                </a:solidFill>
              </a:rPr>
              <a:t>Premii: </a:t>
            </a:r>
            <a:r>
              <a:rPr lang="ro-RO" sz="1600" smtClean="0"/>
              <a:t>1.000 + 700 + 500 EUR + personalizarea a 3 espressoare</a:t>
            </a:r>
            <a:endParaRPr lang="en-US" sz="1600" smtClean="0"/>
          </a:p>
          <a:p>
            <a:r>
              <a:rPr lang="ro-RO" sz="1600" smtClean="0"/>
              <a:t>Au fost produse cele mai bune </a:t>
            </a:r>
            <a:r>
              <a:rPr lang="ro-RO" sz="1600" b="1" smtClean="0">
                <a:solidFill>
                  <a:srgbClr val="FF0000"/>
                </a:solidFill>
              </a:rPr>
              <a:t>50 designuri</a:t>
            </a:r>
            <a:r>
              <a:rPr lang="ro-RO" sz="1600" smtClean="0"/>
              <a:t>, unicat</a:t>
            </a:r>
          </a:p>
          <a:p>
            <a:r>
              <a:rPr lang="ro-RO" sz="1600" smtClean="0"/>
              <a:t>Alte 2 designuri din competiție vor fi </a:t>
            </a:r>
            <a:r>
              <a:rPr lang="ro-RO" sz="1600" smtClean="0">
                <a:solidFill>
                  <a:srgbClr val="FF0000"/>
                </a:solidFill>
              </a:rPr>
              <a:t>produse în serie limitată </a:t>
            </a:r>
            <a:r>
              <a:rPr lang="ro-RO" sz="1600" smtClean="0"/>
              <a:t>și vândute în webshop Nescafe și în locații selecționate</a:t>
            </a:r>
            <a:endParaRPr lang="en-US" sz="1600" smtClean="0"/>
          </a:p>
          <a:p>
            <a:pPr>
              <a:buFontTx/>
              <a:buNone/>
            </a:pPr>
            <a:endParaRPr lang="en-US" sz="1600" smtClean="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3581400"/>
            <a:ext cx="4762500" cy="3276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8" y="3581400"/>
            <a:ext cx="4341812" cy="32559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6" descr="http://www.iqads.ro/photos/general/zoom/4e8591d8d7dd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593883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itle 1"/>
          <p:cNvSpPr txBox="1">
            <a:spLocks/>
          </p:cNvSpPr>
          <p:nvPr/>
        </p:nvSpPr>
        <p:spPr bwMode="auto">
          <a:xfrm>
            <a:off x="304800" y="381000"/>
            <a:ext cx="693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ro-RO" sz="2800">
                <a:solidFill>
                  <a:schemeClr val="tx2"/>
                </a:solidFill>
              </a:rPr>
              <a:t>2011 / </a:t>
            </a:r>
            <a:r>
              <a:rPr lang="en-US" sz="2800">
                <a:solidFill>
                  <a:schemeClr val="tx2"/>
                </a:solidFill>
              </a:rPr>
              <a:t>Bergenbier</a:t>
            </a:r>
            <a:r>
              <a:rPr lang="ro-RO" sz="2800">
                <a:solidFill>
                  <a:schemeClr val="tx2"/>
                </a:solidFill>
              </a:rPr>
              <a:t> la </a:t>
            </a:r>
            <a:r>
              <a:rPr lang="en-US" sz="2800">
                <a:solidFill>
                  <a:schemeClr val="tx2"/>
                </a:solidFill>
              </a:rPr>
              <a:t>Brand Film Festival</a:t>
            </a:r>
            <a:endParaRPr lang="ro-RO" sz="2800">
              <a:solidFill>
                <a:schemeClr val="tx2"/>
              </a:solidFill>
            </a:endParaRPr>
          </a:p>
        </p:txBody>
      </p:sp>
      <p:sp>
        <p:nvSpPr>
          <p:cNvPr id="107526" name="Rectangle 1"/>
          <p:cNvSpPr>
            <a:spLocks noChangeArrowheads="1"/>
          </p:cNvSpPr>
          <p:nvPr/>
        </p:nvSpPr>
        <p:spPr bwMode="auto">
          <a:xfrm>
            <a:off x="1562100" y="2057400"/>
            <a:ext cx="6019800" cy="3970338"/>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a:solidFill>
                  <a:srgbClr val="00B0F0"/>
                </a:solidFill>
                <a:latin typeface="Calibri" panose="020F0502020204030204" pitchFamily="34" charset="0"/>
              </a:rPr>
              <a:t>Descriere</a:t>
            </a:r>
            <a:r>
              <a:rPr lang="ro-RO" sz="1800" b="1">
                <a:latin typeface="Calibri" panose="020F0502020204030204" pitchFamily="34" charset="0"/>
              </a:rPr>
              <a:t>: </a:t>
            </a:r>
            <a:r>
              <a:rPr lang="ro-RO" sz="1800">
                <a:latin typeface="Calibri" panose="020F0502020204030204" pitchFamily="34" charset="0"/>
              </a:rPr>
              <a:t>Competiție de scurtmetraje pentru Bergenbier, desfășurată online . Competiția a fost apoi activată și offline, în cadrul Brand Film Festival, primul eveniment de branded user generated content din România</a:t>
            </a:r>
          </a:p>
          <a:p>
            <a:pPr eaLnBrk="1" hangingPunct="1">
              <a:spcBef>
                <a:spcPct val="0"/>
              </a:spcBef>
              <a:buFontTx/>
              <a:buNone/>
            </a:pPr>
            <a:r>
              <a:rPr lang="ro-RO" sz="1800" b="1">
                <a:solidFill>
                  <a:srgbClr val="00B0F0"/>
                </a:solidFill>
                <a:latin typeface="Calibri" panose="020F0502020204030204" pitchFamily="34" charset="0"/>
              </a:rPr>
              <a:t>Brieful pe scurt: </a:t>
            </a:r>
            <a:r>
              <a:rPr lang="ro-RO" sz="1800">
                <a:latin typeface="Calibri" panose="020F0502020204030204" pitchFamily="34" charset="0"/>
              </a:rPr>
              <a:t>Bergenbier celebrează masculinitatea la BFF. Te chemăm pe tine să ne arăţi, în film, care sunt lucrurile care definesc Bărbatul. Care fac din tagma bărbaţilor o specie unică, senzaţională, sublimă. </a:t>
            </a: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ro-RO" sz="1800">
                <a:latin typeface="Calibri" panose="020F0502020204030204" pitchFamily="34" charset="0"/>
              </a:rPr>
              <a:t>9 săpt., </a:t>
            </a:r>
            <a:r>
              <a:rPr lang="en-US" sz="1800">
                <a:latin typeface="Calibri" panose="020F0502020204030204" pitchFamily="34" charset="0"/>
              </a:rPr>
              <a:t>31</a:t>
            </a:r>
            <a:r>
              <a:rPr lang="ro-RO" sz="1800">
                <a:latin typeface="Calibri" panose="020F0502020204030204" pitchFamily="34" charset="0"/>
              </a:rPr>
              <a:t> mai  – </a:t>
            </a:r>
            <a:r>
              <a:rPr lang="en-US" sz="1800">
                <a:latin typeface="Calibri" panose="020F0502020204030204" pitchFamily="34" charset="0"/>
              </a:rPr>
              <a:t>5</a:t>
            </a:r>
            <a:r>
              <a:rPr lang="ro-RO" sz="1800">
                <a:latin typeface="Calibri" panose="020F0502020204030204" pitchFamily="34" charset="0"/>
              </a:rPr>
              <a:t> august 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4 săpt., </a:t>
            </a:r>
            <a:r>
              <a:rPr lang="en-US" sz="1800">
                <a:latin typeface="Calibri" panose="020F0502020204030204" pitchFamily="34" charset="0"/>
              </a:rPr>
              <a:t>12</a:t>
            </a:r>
            <a:r>
              <a:rPr lang="ro-RO" sz="1800">
                <a:latin typeface="Calibri" panose="020F0502020204030204" pitchFamily="34" charset="0"/>
              </a:rPr>
              <a:t> august – </a:t>
            </a:r>
            <a:r>
              <a:rPr lang="en-US" sz="1800">
                <a:latin typeface="Calibri" panose="020F0502020204030204" pitchFamily="34" charset="0"/>
              </a:rPr>
              <a:t>10</a:t>
            </a:r>
            <a:r>
              <a:rPr lang="ro-RO" sz="1800">
                <a:latin typeface="Calibri" panose="020F0502020204030204" pitchFamily="34" charset="0"/>
              </a:rPr>
              <a:t> septembrie 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Eveniment offline, dedicat Bergebier, 6 orașe</a:t>
            </a:r>
            <a:r>
              <a:rPr lang="ro-RO" sz="1800">
                <a:latin typeface="Calibri" panose="020F0502020204030204" pitchFamily="34" charset="0"/>
              </a:rPr>
              <a:t>: 27 septembrie</a:t>
            </a:r>
          </a:p>
          <a:p>
            <a:pPr eaLnBrk="1" hangingPunct="1">
              <a:spcBef>
                <a:spcPct val="0"/>
              </a:spcBef>
              <a:buFontTx/>
              <a:buNone/>
            </a:pPr>
            <a:r>
              <a:rPr lang="ro-RO" sz="1800" b="1">
                <a:latin typeface="Calibri" panose="020F0502020204030204" pitchFamily="34" charset="0"/>
              </a:rPr>
              <a:t>Reach total: </a:t>
            </a:r>
            <a:r>
              <a:rPr lang="ro-RO" sz="1800">
                <a:latin typeface="Calibri" panose="020F0502020204030204" pitchFamily="34" charset="0"/>
              </a:rPr>
              <a:t>700.000+ oameni (via The Creator + BFF)</a:t>
            </a:r>
            <a:endParaRPr lang="ro-RO" sz="1800" u="sng">
              <a:solidFill>
                <a:srgbClr val="0000FF"/>
              </a:solidFill>
              <a:latin typeface="Calibri" panose="020F0502020204030204" pitchFamily="34" charset="0"/>
              <a:hlinkClick r:id="rId6"/>
            </a:endParaRPr>
          </a:p>
          <a:p>
            <a:pPr eaLnBrk="1" hangingPunct="1">
              <a:spcBef>
                <a:spcPct val="0"/>
              </a:spcBef>
              <a:buFontTx/>
              <a:buNone/>
            </a:pPr>
            <a:r>
              <a:rPr lang="ro-RO" sz="1800" u="sng">
                <a:solidFill>
                  <a:srgbClr val="0000FF"/>
                </a:solidFill>
                <a:latin typeface="Calibri" panose="020F0502020204030204" pitchFamily="34" charset="0"/>
                <a:hlinkClick r:id="rId6"/>
              </a:rPr>
              <a:t>Vezi finalistele</a:t>
            </a:r>
            <a:r>
              <a:rPr lang="ro-RO" sz="1800">
                <a:latin typeface="Calibri" panose="020F0502020204030204" pitchFamily="34" charset="0"/>
                <a:hlinkClick r:id="rId6"/>
              </a:rPr>
              <a:t> </a:t>
            </a:r>
            <a:r>
              <a:rPr lang="en-US" sz="1800">
                <a:latin typeface="Calibri" panose="020F0502020204030204" pitchFamily="34" charset="0"/>
              </a:rPr>
              <a:t>/ </a:t>
            </a:r>
            <a:r>
              <a:rPr lang="en-US" sz="1800">
                <a:latin typeface="Calibri" panose="020F0502020204030204" pitchFamily="34" charset="0"/>
                <a:hlinkClick r:id="rId7"/>
              </a:rPr>
              <a:t>Vezi interviurile luate c</a:t>
            </a:r>
            <a:r>
              <a:rPr lang="ro-RO" sz="1800">
                <a:latin typeface="Calibri" panose="020F0502020204030204" pitchFamily="34" charset="0"/>
                <a:hlinkClick r:id="rId7"/>
              </a:rPr>
              <a:t>âştigătorilor</a:t>
            </a:r>
            <a:endParaRPr lang="ro-RO" sz="1800">
              <a:latin typeface="Calibri" panose="020F0502020204030204" pitchFamily="34" charset="0"/>
            </a:endParaRPr>
          </a:p>
        </p:txBody>
      </p:sp>
      <p:pic>
        <p:nvPicPr>
          <p:cNvPr id="13" name="Picture 2" descr="C:\Blue Idea\Proiecte\BFF\Bergenbier\Bergenbier top10 jpg\BFF-top ten bergenbi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43763" y="1349375"/>
            <a:ext cx="1757362" cy="996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b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2352675"/>
            <a:ext cx="917575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descr="b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3" y="-57150"/>
            <a:ext cx="3767138"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b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4625" y="2800350"/>
            <a:ext cx="505301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descr="bn"/>
          <p:cNvPicPr>
            <a:picLocks noChangeAspect="1" noChangeArrowheads="1"/>
          </p:cNvPicPr>
          <p:nvPr/>
        </p:nvPicPr>
        <p:blipFill>
          <a:blip r:embed="rId5" cstate="email">
            <a:extLst>
              <a:ext uri="{28A0092B-C50C-407E-A947-70E740481C1C}">
                <a14:useLocalDpi xmlns:a14="http://schemas.microsoft.com/office/drawing/2010/main"/>
              </a:ext>
            </a:extLst>
          </a:blip>
          <a:srcRect r="-2423"/>
          <a:stretch>
            <a:fillRect/>
          </a:stretch>
        </p:blipFill>
        <p:spPr bwMode="auto">
          <a:xfrm>
            <a:off x="3529013" y="-57150"/>
            <a:ext cx="578802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8" descr="b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92600" y="2862263"/>
            <a:ext cx="485140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3075" y="-76200"/>
            <a:ext cx="1060450" cy="403225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21513" y="-88900"/>
            <a:ext cx="1041400" cy="4044950"/>
          </a:xfrm>
          <a:prstGeom prst="rect">
            <a:avLst/>
          </a:prstGeom>
          <a:ln>
            <a:noFill/>
          </a:ln>
          <a:effectLst>
            <a:outerShdw blurRad="292100" dist="139700" dir="2700000" algn="tl" rotWithShape="0">
              <a:srgbClr val="333333">
                <a:alpha val="65000"/>
              </a:srgbClr>
            </a:outerShdw>
          </a:effectLst>
        </p:spPr>
      </p:pic>
      <p:pic>
        <p:nvPicPr>
          <p:cNvPr id="109577" name="Picture 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Title 1"/>
          <p:cNvSpPr txBox="1">
            <a:spLocks/>
          </p:cNvSpPr>
          <p:nvPr/>
        </p:nvSpPr>
        <p:spPr bwMode="auto">
          <a:xfrm>
            <a:off x="304800" y="381000"/>
            <a:ext cx="693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ro-RO" sz="2800">
                <a:solidFill>
                  <a:schemeClr val="tx2"/>
                </a:solidFill>
              </a:rPr>
              <a:t>Mai multe detalii</a:t>
            </a:r>
          </a:p>
        </p:txBody>
      </p:sp>
      <p:sp>
        <p:nvSpPr>
          <p:cNvPr id="109579" name="Content Placeholder 2"/>
          <p:cNvSpPr>
            <a:spLocks noGrp="1"/>
          </p:cNvSpPr>
          <p:nvPr>
            <p:ph idx="1"/>
          </p:nvPr>
        </p:nvSpPr>
        <p:spPr>
          <a:xfrm>
            <a:off x="354013" y="1143000"/>
            <a:ext cx="4751387" cy="2514600"/>
          </a:xfrm>
          <a:solidFill>
            <a:srgbClr val="FFFFFF">
              <a:alpha val="94901"/>
            </a:srgbClr>
          </a:solidFill>
        </p:spPr>
        <p:txBody>
          <a:bodyPr/>
          <a:lstStyle/>
          <a:p>
            <a:pPr eaLnBrk="1" hangingPunct="1"/>
            <a:endParaRPr lang="ro-RO" sz="1800" b="1" smtClean="0">
              <a:solidFill>
                <a:srgbClr val="FF0000"/>
              </a:solidFill>
              <a:latin typeface="Calibri" panose="020F0502020204030204" pitchFamily="34" charset="0"/>
            </a:endParaRPr>
          </a:p>
          <a:p>
            <a:pPr eaLnBrk="1" hangingPunct="1"/>
            <a:r>
              <a:rPr lang="en-US" sz="1800" b="1" smtClean="0">
                <a:solidFill>
                  <a:srgbClr val="FF0000"/>
                </a:solidFill>
                <a:latin typeface="Calibri" panose="020F0502020204030204" pitchFamily="34" charset="0"/>
              </a:rPr>
              <a:t>Reach total: </a:t>
            </a:r>
            <a:r>
              <a:rPr lang="ro-RO" sz="1800" smtClean="0">
                <a:latin typeface="Calibri" panose="020F0502020204030204" pitchFamily="34" charset="0"/>
              </a:rPr>
              <a:t>60</a:t>
            </a:r>
            <a:r>
              <a:rPr lang="en-US" sz="1800" smtClean="0">
                <a:latin typeface="Calibri" panose="020F0502020204030204" pitchFamily="34" charset="0"/>
              </a:rPr>
              <a:t>0.000+ oameni</a:t>
            </a:r>
            <a:r>
              <a:rPr lang="ro-RO" sz="1800" smtClean="0">
                <a:latin typeface="Calibri" panose="020F0502020204030204" pitchFamily="34" charset="0"/>
              </a:rPr>
              <a:t/>
            </a:r>
            <a:br>
              <a:rPr lang="ro-RO" sz="1800" smtClean="0">
                <a:latin typeface="Calibri" panose="020F0502020204030204" pitchFamily="34" charset="0"/>
              </a:rPr>
            </a:br>
            <a:r>
              <a:rPr lang="en-US" sz="1800" smtClean="0">
                <a:latin typeface="Calibri" panose="020F0502020204030204" pitchFamily="34" charset="0"/>
              </a:rPr>
              <a:t>(</a:t>
            </a:r>
            <a:r>
              <a:rPr lang="ro-RO" sz="1800" smtClean="0">
                <a:latin typeface="Calibri" panose="020F0502020204030204" pitchFamily="34" charset="0"/>
              </a:rPr>
              <a:t>campanie </a:t>
            </a:r>
            <a:r>
              <a:rPr lang="en-US" sz="1800" smtClean="0">
                <a:latin typeface="Calibri" panose="020F0502020204030204" pitchFamily="34" charset="0"/>
              </a:rPr>
              <a:t>+ </a:t>
            </a:r>
            <a:r>
              <a:rPr lang="ro-RO" sz="1800" smtClean="0">
                <a:latin typeface="Calibri" panose="020F0502020204030204" pitchFamily="34" charset="0"/>
              </a:rPr>
              <a:t>sm + viralizare + ev offline</a:t>
            </a:r>
            <a:r>
              <a:rPr lang="en-US" sz="1800" smtClean="0">
                <a:latin typeface="Calibri" panose="020F0502020204030204" pitchFamily="34" charset="0"/>
              </a:rPr>
              <a:t>)</a:t>
            </a:r>
          </a:p>
          <a:p>
            <a:pPr eaLnBrk="1" hangingPunct="1"/>
            <a:r>
              <a:rPr lang="ro-RO" sz="1800" b="1" smtClean="0">
                <a:solidFill>
                  <a:srgbClr val="FF0000"/>
                </a:solidFill>
                <a:latin typeface="Calibri" panose="020F0502020204030204" pitchFamily="34" charset="0"/>
              </a:rPr>
              <a:t>Premii: </a:t>
            </a:r>
            <a:r>
              <a:rPr lang="ro-RO" sz="1800" smtClean="0">
                <a:latin typeface="Calibri" panose="020F0502020204030204" pitchFamily="34" charset="0"/>
              </a:rPr>
              <a:t>2.000 + 1.500 + 1.000 EUR</a:t>
            </a:r>
          </a:p>
          <a:p>
            <a:pPr eaLnBrk="1" hangingPunct="1"/>
            <a:r>
              <a:rPr lang="ro-RO" sz="1800" b="1" smtClean="0">
                <a:solidFill>
                  <a:srgbClr val="FF0000"/>
                </a:solidFill>
                <a:latin typeface="Calibri" panose="020F0502020204030204" pitchFamily="34" charset="0"/>
              </a:rPr>
              <a:t>Activare offline: </a:t>
            </a:r>
            <a:r>
              <a:rPr lang="ro-RO" sz="1800" smtClean="0">
                <a:latin typeface="Calibri" panose="020F0502020204030204" pitchFamily="34" charset="0"/>
              </a:rPr>
              <a:t>Creațiile din competiție au fost prezentate apoi offline în cadrul Brand Film Festival, într-o zi dedicată de eveniment, în 6 orașe din țară, 1.500 de participanți</a:t>
            </a:r>
          </a:p>
          <a:p>
            <a:pPr eaLnBrk="1" hangingPunct="1"/>
            <a:endParaRPr lang="ro-RO" sz="1800" smtClean="0">
              <a:latin typeface="Calibri" panose="020F0502020204030204" pitchFamily="34" charset="0"/>
              <a:ea typeface="Calibri" panose="020F0502020204030204" pitchFamily="34" charset="0"/>
              <a:cs typeface="Calibri" panose="020F0502020204030204" pitchFamily="34" charset="0"/>
            </a:endParaRPr>
          </a:p>
          <a:p>
            <a:endParaRPr lang="ro-RO" sz="1800" smtClean="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p:spPr>
      </p:pic>
      <p:pic>
        <p:nvPicPr>
          <p:cNvPr id="110595"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itle 1"/>
          <p:cNvSpPr>
            <a:spLocks noGrp="1"/>
          </p:cNvSpPr>
          <p:nvPr>
            <p:ph type="title"/>
          </p:nvPr>
        </p:nvSpPr>
        <p:spPr>
          <a:xfrm>
            <a:off x="304800" y="381000"/>
            <a:ext cx="7010400" cy="533400"/>
          </a:xfrm>
        </p:spPr>
        <p:txBody>
          <a:bodyPr/>
          <a:lstStyle/>
          <a:p>
            <a:r>
              <a:rPr lang="ro-RO" sz="2400" smtClean="0"/>
              <a:t>2011 / Dove Men</a:t>
            </a:r>
            <a:r>
              <a:rPr lang="en-US" sz="2400" smtClean="0"/>
              <a:t>+Care</a:t>
            </a:r>
            <a:r>
              <a:rPr lang="ro-RO" sz="2400" smtClean="0"/>
              <a:t> la </a:t>
            </a:r>
            <a:r>
              <a:rPr lang="en-US" sz="2400" smtClean="0"/>
              <a:t>Brand Film Festival</a:t>
            </a:r>
            <a:endParaRPr lang="ro-RO" sz="2400" smtClean="0"/>
          </a:p>
        </p:txBody>
      </p:sp>
      <p:sp>
        <p:nvSpPr>
          <p:cNvPr id="110597" name="Rectangle 1"/>
          <p:cNvSpPr>
            <a:spLocks noChangeArrowheads="1"/>
          </p:cNvSpPr>
          <p:nvPr/>
        </p:nvSpPr>
        <p:spPr bwMode="auto">
          <a:xfrm>
            <a:off x="1676400" y="1524000"/>
            <a:ext cx="6172200" cy="4524375"/>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solidFill>
                  <a:srgbClr val="00B0F0"/>
                </a:solidFill>
                <a:latin typeface="Calibri" panose="020F0502020204030204" pitchFamily="34" charset="0"/>
              </a:rPr>
              <a:t>Descriere: </a:t>
            </a:r>
            <a:r>
              <a:rPr lang="ro-RO" sz="1800">
                <a:latin typeface="Calibri" panose="020F0502020204030204" pitchFamily="34" charset="0"/>
              </a:rPr>
              <a:t>Competiție de scurtmetraje pentru Dove Men+Care, desfășurată online și offline, în cadrul Brand Film Festival, primul eveniment de branded user generated content RO</a:t>
            </a:r>
          </a:p>
          <a:p>
            <a:pPr eaLnBrk="1" hangingPunct="1">
              <a:spcBef>
                <a:spcPct val="0"/>
              </a:spcBef>
              <a:buFontTx/>
              <a:buNone/>
            </a:pPr>
            <a:r>
              <a:rPr lang="ro-RO" sz="1800" b="1">
                <a:solidFill>
                  <a:srgbClr val="00B0F0"/>
                </a:solidFill>
                <a:latin typeface="Calibri" panose="020F0502020204030204" pitchFamily="34" charset="0"/>
              </a:rPr>
              <a:t>Brief-ul pe scurt:</a:t>
            </a:r>
            <a:r>
              <a:rPr lang="ro-RO" sz="1800">
                <a:latin typeface="Calibri" panose="020F0502020204030204" pitchFamily="34" charset="0"/>
              </a:rPr>
              <a:t> Spune-ne povestea de viață a bărbatului până la 40 de ani. Pentru că în viaţa oricărui bărbat vine un moment în care se simte confortabil cu cine e şi cu ce a făcut până în acel moment, vrem ca tu să dai viaţă acestei glorioase etape printr-un scurtmetraj de maxim 5 minute.</a:t>
            </a:r>
          </a:p>
          <a:p>
            <a:pPr eaLnBrk="1" hangingPunct="1">
              <a:spcBef>
                <a:spcPct val="0"/>
              </a:spcBef>
              <a:buFontTx/>
              <a:buNone/>
            </a:pPr>
            <a:endParaRPr lang="ro-RO" sz="1800" u="sng">
              <a:solidFill>
                <a:srgbClr val="0000FF"/>
              </a:solidFill>
              <a:latin typeface="Calibri" panose="020F0502020204030204" pitchFamily="34" charset="0"/>
              <a:hlinkClick r:id="rId5"/>
            </a:endParaRPr>
          </a:p>
          <a:p>
            <a:pPr eaLnBrk="1" hangingPunct="1">
              <a:spcBef>
                <a:spcPct val="0"/>
              </a:spcBef>
              <a:buFontTx/>
              <a:buNone/>
            </a:pPr>
            <a:r>
              <a:rPr lang="ro-RO" sz="1800" b="1">
                <a:latin typeface="Calibri" panose="020F0502020204030204" pitchFamily="34" charset="0"/>
              </a:rPr>
              <a:t>Înscrieri: </a:t>
            </a:r>
            <a:r>
              <a:rPr lang="ro-RO" sz="1800">
                <a:latin typeface="Calibri" panose="020F0502020204030204" pitchFamily="34" charset="0"/>
              </a:rPr>
              <a:t>8 săpt., 8 iulie –  </a:t>
            </a:r>
            <a:r>
              <a:rPr lang="en-US" sz="1800">
                <a:latin typeface="Calibri" panose="020F0502020204030204" pitchFamily="34" charset="0"/>
              </a:rPr>
              <a:t>5</a:t>
            </a:r>
            <a:r>
              <a:rPr lang="ro-RO" sz="1800">
                <a:latin typeface="Calibri" panose="020F0502020204030204" pitchFamily="34" charset="0"/>
              </a:rPr>
              <a:t> septembrie 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3 săpt., 8 – 29 septembrie 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Eveniment offline, dedicat Dove, 6 orașe</a:t>
            </a:r>
            <a:r>
              <a:rPr lang="ro-RO" sz="1800">
                <a:latin typeface="Calibri" panose="020F0502020204030204" pitchFamily="34" charset="0"/>
              </a:rPr>
              <a:t>: 28 septembrie</a:t>
            </a:r>
          </a:p>
          <a:p>
            <a:pPr eaLnBrk="1" hangingPunct="1">
              <a:spcBef>
                <a:spcPct val="0"/>
              </a:spcBef>
              <a:buFontTx/>
              <a:buNone/>
            </a:pPr>
            <a:r>
              <a:rPr lang="ro-RO" sz="1800" b="1">
                <a:latin typeface="Calibri" panose="020F0502020204030204" pitchFamily="34" charset="0"/>
              </a:rPr>
              <a:t>Reach total: </a:t>
            </a:r>
            <a:r>
              <a:rPr lang="ro-RO" sz="1800">
                <a:latin typeface="Calibri" panose="020F0502020204030204" pitchFamily="34" charset="0"/>
              </a:rPr>
              <a:t>700.000+ oameni (via TheCreator + BFF)</a:t>
            </a:r>
          </a:p>
          <a:p>
            <a:pPr eaLnBrk="1" hangingPunct="1">
              <a:spcBef>
                <a:spcPct val="0"/>
              </a:spcBef>
              <a:buFontTx/>
              <a:buNone/>
            </a:pPr>
            <a:r>
              <a:rPr lang="ro-RO" sz="1800" u="sng">
                <a:solidFill>
                  <a:srgbClr val="0000FF"/>
                </a:solidFill>
                <a:latin typeface="Calibri" panose="020F0502020204030204" pitchFamily="34" charset="0"/>
                <a:hlinkClick r:id="rId5"/>
              </a:rPr>
              <a:t>Vezi finalistele</a:t>
            </a:r>
            <a:r>
              <a:rPr lang="ro-RO" sz="1800">
                <a:latin typeface="Calibri" panose="020F0502020204030204" pitchFamily="34" charset="0"/>
                <a:hlinkClick r:id="rId5"/>
              </a:rPr>
              <a:t> </a:t>
            </a:r>
            <a:r>
              <a:rPr lang="en-US" sz="1800">
                <a:latin typeface="Calibri" panose="020F0502020204030204" pitchFamily="34" charset="0"/>
              </a:rPr>
              <a:t>/ </a:t>
            </a:r>
            <a:r>
              <a:rPr lang="en-US" sz="1800">
                <a:latin typeface="Calibri" panose="020F0502020204030204" pitchFamily="34" charset="0"/>
                <a:hlinkClick r:id="rId6"/>
              </a:rPr>
              <a:t>Vezi interviurile luate c</a:t>
            </a:r>
            <a:r>
              <a:rPr lang="ro-RO" sz="1800">
                <a:latin typeface="Calibri" panose="020F0502020204030204" pitchFamily="34" charset="0"/>
                <a:hlinkClick r:id="rId6"/>
              </a:rPr>
              <a:t>âştigătorilor</a:t>
            </a:r>
            <a:endParaRPr lang="ro-RO" sz="1800">
              <a:latin typeface="Calibri" panose="020F0502020204030204" pitchFamily="34" charset="0"/>
            </a:endParaRPr>
          </a:p>
          <a:p>
            <a:pPr eaLnBrk="1" hangingPunct="1">
              <a:spcBef>
                <a:spcPct val="0"/>
              </a:spcBef>
              <a:buFontTx/>
              <a:buNone/>
            </a:pPr>
            <a:endParaRPr lang="ro-RO" sz="1800">
              <a:latin typeface="Calibri" panose="020F0502020204030204" pitchFamily="34" charset="0"/>
            </a:endParaRPr>
          </a:p>
        </p:txBody>
      </p:sp>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932613" y="1277938"/>
            <a:ext cx="1831975" cy="4921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txBox="1">
            <a:spLocks noChangeArrowheads="1"/>
          </p:cNvSpPr>
          <p:nvPr/>
        </p:nvSpPr>
        <p:spPr bwMode="auto">
          <a:xfrm>
            <a:off x="457200" y="1143000"/>
            <a:ext cx="8305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endParaRPr lang="ro-RO" sz="2000"/>
          </a:p>
        </p:txBody>
      </p:sp>
      <p:sp>
        <p:nvSpPr>
          <p:cNvPr id="78851" name="Rectangle 2"/>
          <p:cNvSpPr>
            <a:spLocks noGrp="1" noChangeArrowheads="1"/>
          </p:cNvSpPr>
          <p:nvPr>
            <p:ph type="title" idx="4294967295"/>
          </p:nvPr>
        </p:nvSpPr>
        <p:spPr>
          <a:xfrm>
            <a:off x="487363" y="336550"/>
            <a:ext cx="5867400" cy="563563"/>
          </a:xfrm>
        </p:spPr>
        <p:txBody>
          <a:bodyPr/>
          <a:lstStyle/>
          <a:p>
            <a:pPr eaLnBrk="1" hangingPunct="1"/>
            <a:r>
              <a:rPr lang="ro-RO" sz="2400" smtClean="0"/>
              <a:t>Ce este TheCreator.ro</a:t>
            </a:r>
            <a:endParaRPr lang="en-US" sz="2400" smtClean="0"/>
          </a:p>
        </p:txBody>
      </p:sp>
      <p:pic>
        <p:nvPicPr>
          <p:cNvPr id="78852"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72413" y="107950"/>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3"/>
          <p:cNvSpPr txBox="1">
            <a:spLocks noChangeArrowheads="1"/>
          </p:cNvSpPr>
          <p:nvPr/>
        </p:nvSpPr>
        <p:spPr bwMode="auto">
          <a:xfrm>
            <a:off x="609600" y="1295400"/>
            <a:ext cx="8305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r>
              <a:rPr lang="ro-RO" sz="2000" b="1">
                <a:hlinkClick r:id="rId3"/>
              </a:rPr>
              <a:t>TheCreator.ro</a:t>
            </a:r>
            <a:r>
              <a:rPr lang="ro-RO" sz="2000"/>
              <a:t> este platforma de creaţie powered by IQads care găzduieşte concursuri de user-generated content, realizate pe baza unui brief dat de brand, care activează cea mai mare comunitate creativă din România, din jurul IQads. Creaţiile sunt integral realizate de comunitate, sunt originale şi sunt apoi propagate organic, online şi offline.</a:t>
            </a:r>
          </a:p>
          <a:p>
            <a:pPr eaLnBrk="1" hangingPunct="1"/>
            <a:r>
              <a:rPr lang="ro-RO" sz="2000"/>
              <a:t>Întreaga competiţie este găzduită online, pe platforma de creaţie The Creator, într-un subdomeniu dedicat, ex: </a:t>
            </a:r>
            <a:r>
              <a:rPr lang="ro-RO" sz="2000">
                <a:hlinkClick r:id="rId4"/>
              </a:rPr>
              <a:t>TheCreator.ro/Brand</a:t>
            </a:r>
            <a:endParaRPr lang="ro-RO" sz="2000"/>
          </a:p>
          <a:p>
            <a:pPr eaLnBrk="1" hangingPunct="1"/>
            <a:r>
              <a:rPr lang="ro-RO" sz="2000"/>
              <a:t>Contentul generat devine proprietatea brandului, putând fi folosit în activitatea din social media sau în evenimente offline</a:t>
            </a:r>
          </a:p>
          <a:p>
            <a:pPr eaLnBrk="1" hangingPunct="1"/>
            <a:r>
              <a:rPr lang="ro-RO" sz="2000"/>
              <a:t>Lucrările generate pot fi: </a:t>
            </a:r>
            <a:r>
              <a:rPr lang="ro-RO" sz="2000" b="1"/>
              <a:t>foto</a:t>
            </a:r>
            <a:r>
              <a:rPr lang="ro-RO" sz="2000"/>
              <a:t> şi/sau </a:t>
            </a:r>
            <a:r>
              <a:rPr lang="ro-RO" sz="2000" b="1"/>
              <a:t>video</a:t>
            </a:r>
            <a:r>
              <a:rPr lang="ro-RO" sz="2000"/>
              <a:t> şi/sau </a:t>
            </a:r>
            <a:r>
              <a:rPr lang="ro-RO" sz="2000" b="1"/>
              <a:t>text</a:t>
            </a:r>
            <a:r>
              <a:rPr lang="en-US" sz="2000"/>
              <a:t/>
            </a:r>
            <a:br>
              <a:rPr lang="en-US" sz="2000"/>
            </a:br>
            <a:endParaRPr lang="ro-RO" sz="2000"/>
          </a:p>
          <a:p>
            <a:pPr eaLnBrk="1" hangingPunct="1"/>
            <a:r>
              <a:rPr lang="ro-RO" sz="2000"/>
              <a:t>Briefurile date de branduri pot fi de la foarte generale (promovarea platformei generale de comunicare a brandului) până la foarte specifice (promovarea unui anumit produs/serviciu, a unui anumit mesaj, includerea de secvenţe şi/sau product placement etc.)</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304800" y="381000"/>
            <a:ext cx="7010400" cy="533400"/>
          </a:xfrm>
        </p:spPr>
        <p:txBody>
          <a:bodyPr/>
          <a:lstStyle/>
          <a:p>
            <a:r>
              <a:rPr lang="ro-RO" smtClean="0"/>
              <a:t>Mai multe detalii</a:t>
            </a:r>
          </a:p>
        </p:txBody>
      </p:sp>
      <p:pic>
        <p:nvPicPr>
          <p:cNvPr id="5"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113" y="3706813"/>
            <a:ext cx="5018087" cy="3151187"/>
          </a:xfrm>
          <a:effectLst>
            <a:outerShdw blurRad="292100" dist="139700" dir="2700000" algn="tl" rotWithShape="0">
              <a:srgbClr val="333333">
                <a:alpha val="65000"/>
              </a:srgbClr>
            </a:outerShdw>
          </a:effectLst>
        </p:spPr>
      </p:pic>
      <p:pic>
        <p:nvPicPr>
          <p:cNvPr id="7" name="Picture 2" descr="C:\Users\Monica\Desktop\Poze BFF\28 septembrie\sibiu - Copy\IMG_1533 cop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7588" y="1143000"/>
            <a:ext cx="43434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3" descr="C:\Users\Monica\Desktop\Poze BFF\28 septembrie\brasov - Copy\DSC_0014 cop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18088" y="4057650"/>
            <a:ext cx="4197350" cy="280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2646" name="Rectangle 3"/>
          <p:cNvSpPr>
            <a:spLocks noChangeArrowheads="1"/>
          </p:cNvSpPr>
          <p:nvPr/>
        </p:nvSpPr>
        <p:spPr bwMode="auto">
          <a:xfrm>
            <a:off x="457200" y="1143000"/>
            <a:ext cx="46228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sz="1800" b="1">
                <a:solidFill>
                  <a:srgbClr val="FF0000"/>
                </a:solidFill>
                <a:latin typeface="Calibri" panose="020F0502020204030204" pitchFamily="34" charset="0"/>
              </a:rPr>
              <a:t>Reach total: </a:t>
            </a:r>
            <a:r>
              <a:rPr lang="ro-RO" sz="1800">
                <a:latin typeface="Calibri" panose="020F0502020204030204" pitchFamily="34" charset="0"/>
              </a:rPr>
              <a:t>60</a:t>
            </a:r>
            <a:r>
              <a:rPr lang="en-US" sz="1800">
                <a:latin typeface="Calibri" panose="020F0502020204030204" pitchFamily="34" charset="0"/>
              </a:rPr>
              <a:t>0.000+ oameni</a:t>
            </a:r>
            <a:r>
              <a:rPr lang="ro-RO" sz="1800">
                <a:latin typeface="Calibri" panose="020F0502020204030204" pitchFamily="34" charset="0"/>
              </a:rPr>
              <a:t/>
            </a:r>
            <a:br>
              <a:rPr lang="ro-RO" sz="1800">
                <a:latin typeface="Calibri" panose="020F0502020204030204" pitchFamily="34" charset="0"/>
              </a:rPr>
            </a:br>
            <a:r>
              <a:rPr lang="en-US" sz="1800">
                <a:latin typeface="Calibri" panose="020F0502020204030204" pitchFamily="34" charset="0"/>
              </a:rPr>
              <a:t>(</a:t>
            </a:r>
            <a:r>
              <a:rPr lang="ro-RO" sz="1800">
                <a:latin typeface="Calibri" panose="020F0502020204030204" pitchFamily="34" charset="0"/>
              </a:rPr>
              <a:t>campanie </a:t>
            </a:r>
            <a:r>
              <a:rPr lang="en-US" sz="1800">
                <a:latin typeface="Calibri" panose="020F0502020204030204" pitchFamily="34" charset="0"/>
              </a:rPr>
              <a:t>+ </a:t>
            </a:r>
            <a:r>
              <a:rPr lang="ro-RO" sz="1800">
                <a:latin typeface="Calibri" panose="020F0502020204030204" pitchFamily="34" charset="0"/>
              </a:rPr>
              <a:t>sm + viralizare + ev offline</a:t>
            </a:r>
            <a:r>
              <a:rPr lang="en-US" sz="1800">
                <a:latin typeface="Calibri" panose="020F0502020204030204" pitchFamily="34" charset="0"/>
              </a:rPr>
              <a:t>)</a:t>
            </a:r>
          </a:p>
          <a:p>
            <a:pPr eaLnBrk="1" hangingPunct="1">
              <a:spcBef>
                <a:spcPct val="0"/>
              </a:spcBef>
              <a:buFontTx/>
              <a:buNone/>
            </a:pPr>
            <a:r>
              <a:rPr lang="ro-RO" sz="1800" b="1">
                <a:solidFill>
                  <a:srgbClr val="FF0000"/>
                </a:solidFill>
                <a:latin typeface="Calibri" panose="020F0502020204030204" pitchFamily="34" charset="0"/>
              </a:rPr>
              <a:t>Premii: </a:t>
            </a:r>
            <a:r>
              <a:rPr lang="ro-RO" sz="1800">
                <a:latin typeface="Calibri" panose="020F0502020204030204" pitchFamily="34" charset="0"/>
              </a:rPr>
              <a:t>2.000 + 1.500 + 1.000 EUR</a:t>
            </a:r>
          </a:p>
          <a:p>
            <a:pPr eaLnBrk="1" hangingPunct="1">
              <a:spcBef>
                <a:spcPct val="0"/>
              </a:spcBef>
              <a:buFontTx/>
              <a:buNone/>
            </a:pPr>
            <a:r>
              <a:rPr lang="ro-RO" sz="1800" b="1">
                <a:solidFill>
                  <a:srgbClr val="FF0000"/>
                </a:solidFill>
                <a:latin typeface="Calibri" panose="020F0502020204030204" pitchFamily="34" charset="0"/>
              </a:rPr>
              <a:t>Activare offline: </a:t>
            </a:r>
            <a:r>
              <a:rPr lang="ro-RO" sz="1800">
                <a:latin typeface="Calibri" panose="020F0502020204030204" pitchFamily="34" charset="0"/>
              </a:rPr>
              <a:t>Creațiile din competiție au fost prezentate apoi offline în cadrul Brand Film Festival, într-o zi dedicată de eveniment, în 6 orașe din țară, 1.500 de participanți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itle 1"/>
          <p:cNvSpPr>
            <a:spLocks noGrp="1"/>
          </p:cNvSpPr>
          <p:nvPr>
            <p:ph type="title"/>
          </p:nvPr>
        </p:nvSpPr>
        <p:spPr>
          <a:xfrm>
            <a:off x="152400" y="381000"/>
            <a:ext cx="7239000" cy="533400"/>
          </a:xfrm>
        </p:spPr>
        <p:txBody>
          <a:bodyPr/>
          <a:lstStyle/>
          <a:p>
            <a:r>
              <a:rPr lang="ro-RO" sz="2400" smtClean="0"/>
              <a:t>2011 / Desperados Wild Tattoo Design Competition</a:t>
            </a:r>
          </a:p>
        </p:txBody>
      </p:sp>
      <p:sp>
        <p:nvSpPr>
          <p:cNvPr id="113669" name="Rectangle 1"/>
          <p:cNvSpPr>
            <a:spLocks noChangeArrowheads="1"/>
          </p:cNvSpPr>
          <p:nvPr/>
        </p:nvSpPr>
        <p:spPr bwMode="auto">
          <a:xfrm>
            <a:off x="1649413" y="1627188"/>
            <a:ext cx="5970587" cy="3970318"/>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a:solidFill>
                  <a:srgbClr val="00B0F0"/>
                </a:solidFill>
                <a:latin typeface="Calibri" panose="020F0502020204030204" pitchFamily="34" charset="0"/>
              </a:rPr>
              <a:t>Descriere: </a:t>
            </a:r>
            <a:r>
              <a:rPr lang="ro-RO" sz="1800">
                <a:latin typeface="Calibri" panose="020F0502020204030204" pitchFamily="34" charset="0"/>
              </a:rPr>
              <a:t>Competiție de creare de designuri de tatuaje wild, pentru Desperados, activată apoi offline în cadrul ADfel.</a:t>
            </a:r>
          </a:p>
          <a:p>
            <a:pPr eaLnBrk="1" hangingPunct="1">
              <a:spcBef>
                <a:spcPct val="0"/>
              </a:spcBef>
              <a:buFontTx/>
              <a:buNone/>
            </a:pPr>
            <a:r>
              <a:rPr lang="ro-RO" sz="1800" b="1">
                <a:solidFill>
                  <a:srgbClr val="00B0F0"/>
                </a:solidFill>
                <a:latin typeface="Calibri" panose="020F0502020204030204" pitchFamily="34" charset="0"/>
              </a:rPr>
              <a:t>Brief-ul pe scurt: </a:t>
            </a:r>
            <a:r>
              <a:rPr lang="ro-RO" sz="1800">
                <a:latin typeface="Calibri" panose="020F0502020204030204" pitchFamily="34" charset="0"/>
              </a:rPr>
              <a:t>Strânge întreaga filosofie a patrecerilor nebune Desperados într</a:t>
            </a:r>
            <a:r>
              <a:rPr lang="en-US" sz="1800">
                <a:latin typeface="Calibri" panose="020F0502020204030204" pitchFamily="34" charset="0"/>
              </a:rPr>
              <a:t>-un tatuaj</a:t>
            </a:r>
            <a:r>
              <a:rPr lang="ro-RO" sz="1800">
                <a:latin typeface="Calibri" panose="020F0502020204030204" pitchFamily="34" charset="0"/>
              </a:rPr>
              <a:t>, trimis online. </a:t>
            </a:r>
            <a:r>
              <a:rPr lang="en-US" sz="1800">
                <a:latin typeface="Calibri" panose="020F0502020204030204" pitchFamily="34" charset="0"/>
              </a:rPr>
              <a:t> </a:t>
            </a:r>
            <a:r>
              <a:rPr lang="ro-RO" sz="1800">
                <a:latin typeface="Calibri" panose="020F0502020204030204" pitchFamily="34" charset="0"/>
              </a:rPr>
              <a:t>Tatuajul tău va fi apoi arătat lumii în cel mai sexy mod: purtat pe pielea participanţilor la ADfel, care şi-l vor putea aplica chiar la eveniment. Mai întâi temporar, apoi, cine ştie... </a:t>
            </a: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ro-RO" sz="1800">
                <a:latin typeface="Calibri" panose="020F0502020204030204" pitchFamily="34" charset="0"/>
              </a:rPr>
              <a:t>1 săpt., 4 – 12 august 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5 zile, 15 – 20 august 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Reach total: </a:t>
            </a:r>
            <a:r>
              <a:rPr lang="ro-RO" sz="1800">
                <a:latin typeface="Calibri" panose="020F0502020204030204" pitchFamily="34" charset="0"/>
              </a:rPr>
              <a:t>200.000+ oameni (via The Creator + ADfel)</a:t>
            </a:r>
          </a:p>
          <a:p>
            <a:pPr eaLnBrk="1" hangingPunct="1">
              <a:spcBef>
                <a:spcPct val="0"/>
              </a:spcBef>
              <a:buFontTx/>
              <a:buNone/>
            </a:pPr>
            <a:r>
              <a:rPr lang="ro-RO" sz="1800" b="1">
                <a:latin typeface="Calibri" panose="020F0502020204030204" pitchFamily="34" charset="0"/>
              </a:rPr>
              <a:t>Creații: </a:t>
            </a:r>
            <a:r>
              <a:rPr lang="ro-RO" sz="1800">
                <a:latin typeface="Calibri" panose="020F0502020204030204" pitchFamily="34" charset="0"/>
              </a:rPr>
              <a:t>78 înscrise / 60 finaliste</a:t>
            </a: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u="sng">
                <a:solidFill>
                  <a:srgbClr val="0000FF"/>
                </a:solidFill>
                <a:latin typeface="Calibri" panose="020F0502020204030204" pitchFamily="34" charset="0"/>
                <a:hlinkClick r:id="rId4"/>
              </a:rPr>
              <a:t>Vezi finalistele</a:t>
            </a:r>
            <a:r>
              <a:rPr lang="ro-RO" sz="1800">
                <a:latin typeface="Calibri" panose="020F0502020204030204" pitchFamily="34" charset="0"/>
                <a:hlinkClick r:id="rId4"/>
              </a:rPr>
              <a:t> </a:t>
            </a:r>
            <a:r>
              <a:rPr lang="en-US" sz="1800">
                <a:latin typeface="Calibri" panose="020F0502020204030204" pitchFamily="34" charset="0"/>
              </a:rPr>
              <a:t>/ </a:t>
            </a:r>
            <a:r>
              <a:rPr lang="en-US" sz="1800">
                <a:latin typeface="Calibri" panose="020F0502020204030204" pitchFamily="34" charset="0"/>
                <a:hlinkClick r:id="rId5"/>
              </a:rPr>
              <a:t>Vezi </a:t>
            </a:r>
            <a:r>
              <a:rPr lang="ro-RO" sz="1800">
                <a:latin typeface="Calibri" panose="020F0502020204030204" pitchFamily="34" charset="0"/>
                <a:hlinkClick r:id="rId5"/>
              </a:rPr>
              <a:t>making of-ul</a:t>
            </a:r>
            <a:endParaRPr lang="ro-RO" sz="1800">
              <a:latin typeface="Calibri" panose="020F0502020204030204" pitchFamily="34" charset="0"/>
            </a:endParaRPr>
          </a:p>
        </p:txBody>
      </p:sp>
      <p:pic>
        <p:nvPicPr>
          <p:cNvPr id="11367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8000" y="990600"/>
            <a:ext cx="19002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ro-RO" smtClean="0"/>
              <a:t>Promovarea competiţiei</a:t>
            </a:r>
          </a:p>
        </p:txBody>
      </p:sp>
      <p:sp>
        <p:nvSpPr>
          <p:cNvPr id="114691" name="Content Placeholder 2"/>
          <p:cNvSpPr>
            <a:spLocks noGrp="1"/>
          </p:cNvSpPr>
          <p:nvPr>
            <p:ph idx="1"/>
          </p:nvPr>
        </p:nvSpPr>
        <p:spPr>
          <a:xfrm>
            <a:off x="457200" y="914400"/>
            <a:ext cx="4876800" cy="4267200"/>
          </a:xfrm>
        </p:spPr>
        <p:txBody>
          <a:bodyPr/>
          <a:lstStyle/>
          <a:p>
            <a:pPr eaLnBrk="1" hangingPunct="1"/>
            <a:r>
              <a:rPr lang="en-US" sz="1800" b="1" smtClean="0">
                <a:solidFill>
                  <a:srgbClr val="FF0000"/>
                </a:solidFill>
                <a:latin typeface="Calibri" panose="020F0502020204030204" pitchFamily="34" charset="0"/>
              </a:rPr>
              <a:t>Reach total: </a:t>
            </a:r>
            <a:r>
              <a:rPr lang="ro-RO" sz="1800" smtClean="0">
                <a:latin typeface="Calibri" panose="020F0502020204030204" pitchFamily="34" charset="0"/>
              </a:rPr>
              <a:t>40</a:t>
            </a:r>
            <a:r>
              <a:rPr lang="en-US" sz="1800" smtClean="0">
                <a:latin typeface="Calibri" panose="020F0502020204030204" pitchFamily="34" charset="0"/>
              </a:rPr>
              <a:t>0.000+ oameni</a:t>
            </a:r>
            <a:r>
              <a:rPr lang="ro-RO" sz="1800" smtClean="0">
                <a:latin typeface="Calibri" panose="020F0502020204030204" pitchFamily="34" charset="0"/>
              </a:rPr>
              <a:t/>
            </a:r>
            <a:br>
              <a:rPr lang="ro-RO" sz="1800" smtClean="0">
                <a:latin typeface="Calibri" panose="020F0502020204030204" pitchFamily="34" charset="0"/>
              </a:rPr>
            </a:br>
            <a:r>
              <a:rPr lang="en-US" sz="1800" smtClean="0">
                <a:latin typeface="Calibri" panose="020F0502020204030204" pitchFamily="34" charset="0"/>
              </a:rPr>
              <a:t>(</a:t>
            </a:r>
            <a:r>
              <a:rPr lang="ro-RO" sz="1800" smtClean="0">
                <a:latin typeface="Calibri" panose="020F0502020204030204" pitchFamily="34" charset="0"/>
              </a:rPr>
              <a:t>campanie </a:t>
            </a:r>
            <a:r>
              <a:rPr lang="en-US" sz="1800" smtClean="0">
                <a:latin typeface="Calibri" panose="020F0502020204030204" pitchFamily="34" charset="0"/>
              </a:rPr>
              <a:t>+ </a:t>
            </a:r>
            <a:r>
              <a:rPr lang="ro-RO" sz="1800" smtClean="0">
                <a:latin typeface="Calibri" panose="020F0502020204030204" pitchFamily="34" charset="0"/>
              </a:rPr>
              <a:t>sm + viralizare + ADfel</a:t>
            </a:r>
            <a:r>
              <a:rPr lang="en-US" sz="1800" smtClean="0">
                <a:latin typeface="Calibri" panose="020F0502020204030204" pitchFamily="34" charset="0"/>
              </a:rPr>
              <a:t>)</a:t>
            </a:r>
          </a:p>
          <a:p>
            <a:pPr eaLnBrk="1" hangingPunct="1"/>
            <a:r>
              <a:rPr lang="ro-RO" sz="1800" b="1" smtClean="0">
                <a:solidFill>
                  <a:srgbClr val="FF0000"/>
                </a:solidFill>
                <a:latin typeface="Calibri" panose="020F0502020204030204" pitchFamily="34" charset="0"/>
              </a:rPr>
              <a:t>Premii: </a:t>
            </a:r>
            <a:r>
              <a:rPr lang="ro-RO" sz="1800" smtClean="0">
                <a:latin typeface="Calibri" panose="020F0502020204030204" pitchFamily="34" charset="0"/>
              </a:rPr>
              <a:t>3.000 RON pentru cel mai votat tatuaj + 3.000 RON cel mai aplicat tatuaj</a:t>
            </a:r>
          </a:p>
          <a:p>
            <a:pPr eaLnBrk="1" hangingPunct="1"/>
            <a:r>
              <a:rPr lang="ro-RO" sz="1800" b="1" smtClean="0">
                <a:solidFill>
                  <a:srgbClr val="FF0000"/>
                </a:solidFill>
                <a:latin typeface="Calibri" panose="020F0502020204030204" pitchFamily="34" charset="0"/>
              </a:rPr>
              <a:t>Activare offline: </a:t>
            </a:r>
            <a:r>
              <a:rPr lang="ro-RO" sz="1800" smtClean="0">
                <a:latin typeface="Calibri" panose="020F0502020204030204" pitchFamily="34" charset="0"/>
              </a:rPr>
              <a:t>Cele mai votate creații din competiție au fost prezentate la Adfel și aplicate de sute de participanți, iar acum sunt folosite în evenimentele Desperados</a:t>
            </a:r>
            <a:endParaRPr lang="ro-RO" sz="1800" smtClean="0">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descr="C:\Users\IQads Diana Caracota\Desktop\POZE ADFEL 2011 - TOATE ZILELE\SAMBATA ADfel 2011\sambata imphoto\DSCF239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81388"/>
            <a:ext cx="5048250"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IQads Diana Caracota\Desktop\desperados evaluare_working process\tattoo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4414" y="3200400"/>
            <a:ext cx="4861200" cy="3657600"/>
          </a:xfrm>
          <a:prstGeom prst="rect">
            <a:avLst/>
          </a:prstGeom>
          <a:noFill/>
          <a:ln>
            <a:solidFill>
              <a:schemeClr val="accent1"/>
            </a:solidFill>
          </a:ln>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6" name="Picture 9" descr="C:\Users\IQads Diana Caracota\Desktop\POZE ADFEL 2011 - TOATE ZILELE\VINERI ADfel 2011\Vineri Bogdan\DSC_819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979488"/>
            <a:ext cx="3344863" cy="2220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itle 1"/>
          <p:cNvSpPr>
            <a:spLocks noGrp="1"/>
          </p:cNvSpPr>
          <p:nvPr>
            <p:ph type="title"/>
          </p:nvPr>
        </p:nvSpPr>
        <p:spPr/>
        <p:txBody>
          <a:bodyPr/>
          <a:lstStyle/>
          <a:p>
            <a:r>
              <a:rPr lang="ro-RO" smtClean="0"/>
              <a:t>2011 / Grand Spoof 2011</a:t>
            </a:r>
          </a:p>
        </p:txBody>
      </p:sp>
      <p:sp>
        <p:nvSpPr>
          <p:cNvPr id="115717" name="Rectangle 1"/>
          <p:cNvSpPr>
            <a:spLocks noChangeArrowheads="1"/>
          </p:cNvSpPr>
          <p:nvPr/>
        </p:nvSpPr>
        <p:spPr bwMode="auto">
          <a:xfrm>
            <a:off x="1649413" y="949325"/>
            <a:ext cx="5791200" cy="4524375"/>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solidFill>
                  <a:srgbClr val="00B0F0"/>
                </a:solidFill>
                <a:latin typeface="Calibri" panose="020F0502020204030204" pitchFamily="34" charset="0"/>
              </a:rPr>
              <a:t>Descriere: </a:t>
            </a:r>
            <a:r>
              <a:rPr lang="ro-RO" sz="1800">
                <a:latin typeface="Calibri" panose="020F0502020204030204" pitchFamily="34" charset="0"/>
              </a:rPr>
              <a:t>Grand Spoof este de 5 ani singura competiţie de parodiat reclame din România. Creațiile sunt înscrise online și prezentate apoi offline, în cadrul ADfel. se razbune pe reclamele care nu le plac sau ca să folosească replici şi faze din reclamele pe care le iubesc. </a:t>
            </a:r>
          </a:p>
          <a:p>
            <a:pPr eaLnBrk="1" hangingPunct="1">
              <a:spcBef>
                <a:spcPct val="0"/>
              </a:spcBef>
              <a:buFontTx/>
              <a:buNone/>
            </a:pPr>
            <a:r>
              <a:rPr lang="ro-RO" sz="1800" b="1">
                <a:solidFill>
                  <a:srgbClr val="00B0F0"/>
                </a:solidFill>
                <a:latin typeface="Calibri" panose="020F0502020204030204" pitchFamily="34" charset="0"/>
              </a:rPr>
              <a:t>Brief pe scurt:  </a:t>
            </a:r>
            <a:r>
              <a:rPr lang="ro-RO" sz="1800">
                <a:latin typeface="Calibri" panose="020F0502020204030204" pitchFamily="34" charset="0"/>
              </a:rPr>
              <a:t>Fă o parodie sau o replică după o reclamă pe care o urăști sau pe care o iubești.  Răzbună-te pe ad-urile care te-au enervat sau adaptează replici și faze din ad-urile care-ți plac. Poți să citezi, nu să copiezi.</a:t>
            </a: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ro-RO" sz="1800">
                <a:latin typeface="Calibri" panose="020F0502020204030204" pitchFamily="34" charset="0"/>
              </a:rPr>
              <a:t>aproape</a:t>
            </a:r>
            <a:r>
              <a:rPr lang="ro-RO" sz="1800" b="1">
                <a:latin typeface="Calibri" panose="020F0502020204030204" pitchFamily="34" charset="0"/>
              </a:rPr>
              <a:t> </a:t>
            </a:r>
            <a:r>
              <a:rPr lang="en-US" sz="1800">
                <a:latin typeface="Calibri" panose="020F0502020204030204" pitchFamily="34" charset="0"/>
              </a:rPr>
              <a:t>3 s</a:t>
            </a:r>
            <a:r>
              <a:rPr lang="ro-RO" sz="1800">
                <a:latin typeface="Calibri" panose="020F0502020204030204" pitchFamily="34" charset="0"/>
              </a:rPr>
              <a:t>ăpt., 15</a:t>
            </a:r>
            <a:r>
              <a:rPr lang="en-US" sz="1800">
                <a:latin typeface="Calibri" panose="020F0502020204030204" pitchFamily="34" charset="0"/>
              </a:rPr>
              <a:t> iulie</a:t>
            </a:r>
            <a:r>
              <a:rPr lang="ro-RO" sz="1800">
                <a:latin typeface="Calibri" panose="020F0502020204030204" pitchFamily="34" charset="0"/>
              </a:rPr>
              <a:t> – 2</a:t>
            </a:r>
            <a:r>
              <a:rPr lang="en-US" sz="1800">
                <a:latin typeface="Calibri" panose="020F0502020204030204" pitchFamily="34" charset="0"/>
              </a:rPr>
              <a:t> august </a:t>
            </a:r>
            <a:r>
              <a:rPr lang="ro-RO" sz="1800">
                <a:latin typeface="Calibri" panose="020F0502020204030204" pitchFamily="34" charset="0"/>
              </a:rPr>
              <a:t>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o săpt., 3</a:t>
            </a:r>
            <a:r>
              <a:rPr lang="en-US" sz="1800">
                <a:latin typeface="Calibri" panose="020F0502020204030204" pitchFamily="34" charset="0"/>
              </a:rPr>
              <a:t> august</a:t>
            </a:r>
            <a:r>
              <a:rPr lang="ro-RO" sz="1800">
                <a:latin typeface="Calibri" panose="020F0502020204030204" pitchFamily="34" charset="0"/>
              </a:rPr>
              <a:t> – 11</a:t>
            </a:r>
            <a:r>
              <a:rPr lang="en-US" sz="1800">
                <a:latin typeface="Calibri" panose="020F0502020204030204" pitchFamily="34" charset="0"/>
              </a:rPr>
              <a:t> august </a:t>
            </a:r>
            <a:r>
              <a:rPr lang="ro-RO" sz="1800">
                <a:latin typeface="Calibri" panose="020F0502020204030204" pitchFamily="34" charset="0"/>
              </a:rPr>
              <a:t>201</a:t>
            </a:r>
            <a:r>
              <a:rPr lang="en-US" sz="1800">
                <a:latin typeface="Calibri" panose="020F0502020204030204" pitchFamily="34" charset="0"/>
              </a:rPr>
              <a:t>1</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Reach total: </a:t>
            </a:r>
            <a:r>
              <a:rPr lang="ro-RO" sz="1800">
                <a:latin typeface="Calibri" panose="020F0502020204030204" pitchFamily="34" charset="0"/>
              </a:rPr>
              <a:t>400.000+ oameni (TheCreator + ADfel)</a:t>
            </a:r>
          </a:p>
          <a:p>
            <a:pPr eaLnBrk="1" hangingPunct="1">
              <a:spcBef>
                <a:spcPct val="0"/>
              </a:spcBef>
              <a:buFontTx/>
              <a:buNone/>
            </a:pPr>
            <a:r>
              <a:rPr lang="ro-RO" sz="1800" b="1">
                <a:latin typeface="Calibri" panose="020F0502020204030204" pitchFamily="34" charset="0"/>
              </a:rPr>
              <a:t>Creații</a:t>
            </a:r>
            <a:r>
              <a:rPr lang="ro-RO" sz="1800">
                <a:latin typeface="Calibri" panose="020F0502020204030204" pitchFamily="34" charset="0"/>
              </a:rPr>
              <a:t>: 73 de înscrieri / 50 de finaliste</a:t>
            </a:r>
          </a:p>
          <a:p>
            <a:pPr eaLnBrk="1" hangingPunct="1">
              <a:spcBef>
                <a:spcPct val="0"/>
              </a:spcBef>
              <a:buFontTx/>
              <a:buNone/>
            </a:pPr>
            <a:r>
              <a:rPr lang="ro-RO" sz="1800" u="sng">
                <a:solidFill>
                  <a:srgbClr val="0000FF"/>
                </a:solidFill>
                <a:latin typeface="Calibri" panose="020F0502020204030204" pitchFamily="34" charset="0"/>
                <a:hlinkClick r:id="rId4"/>
              </a:rPr>
              <a:t>Vezi finalistele</a:t>
            </a:r>
            <a:r>
              <a:rPr lang="ro-RO" sz="1800">
                <a:latin typeface="Calibri" panose="020F0502020204030204" pitchFamily="34" charset="0"/>
                <a:hlinkClick r:id="rId4"/>
              </a:rPr>
              <a:t> </a:t>
            </a:r>
            <a:r>
              <a:rPr lang="en-US" sz="1800">
                <a:latin typeface="Calibri" panose="020F0502020204030204" pitchFamily="34" charset="0"/>
              </a:rPr>
              <a:t>/ </a:t>
            </a:r>
            <a:r>
              <a:rPr lang="en-US" sz="1800">
                <a:latin typeface="Calibri" panose="020F0502020204030204" pitchFamily="34" charset="0"/>
                <a:hlinkClick r:id="rId5"/>
              </a:rPr>
              <a:t>Vezi </a:t>
            </a:r>
            <a:r>
              <a:rPr lang="ro-RO" sz="1800">
                <a:latin typeface="Calibri" panose="020F0502020204030204" pitchFamily="34" charset="0"/>
                <a:hlinkClick r:id="rId5"/>
              </a:rPr>
              <a:t>making of-ul</a:t>
            </a:r>
            <a:endParaRPr lang="ro-RO" sz="1800">
              <a:latin typeface="Calibri" panose="020F0502020204030204" pitchFamily="34" charset="0"/>
            </a:endParaRPr>
          </a:p>
        </p:txBody>
      </p:sp>
      <p:pic>
        <p:nvPicPr>
          <p:cNvPr id="41990" name="Picture 6" descr="C:\Users\Monica\Desktop\grandspoof_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40613" y="688975"/>
            <a:ext cx="1163637"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ro-RO" sz="2800" smtClean="0"/>
              <a:t>Mai multe detalii</a:t>
            </a:r>
          </a:p>
        </p:txBody>
      </p:sp>
      <p:pic>
        <p:nvPicPr>
          <p:cNvPr id="70659" name="Picture 3" descr="C:\Blue Idea\Proiecte\ADfel\ADfel2011\Sub-proiecte\01.Grand_Spoof_2011\Campanie\01.START\00Monitorizare\newsletter lansare competiti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971800"/>
            <a:ext cx="5715000"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702300" y="1874838"/>
            <a:ext cx="3441700" cy="4983162"/>
          </a:xfrm>
          <a:effectLst>
            <a:outerShdw blurRad="292100" dist="139700" dir="2700000" algn="tl" rotWithShape="0">
              <a:srgbClr val="333333">
                <a:alpha val="65000"/>
              </a:srgbClr>
            </a:outerShdw>
          </a:effectLst>
        </p:spPr>
      </p:pic>
      <p:sp>
        <p:nvSpPr>
          <p:cNvPr id="116741" name="TextBox 4"/>
          <p:cNvSpPr txBox="1">
            <a:spLocks noChangeArrowheads="1"/>
          </p:cNvSpPr>
          <p:nvPr/>
        </p:nvSpPr>
        <p:spPr bwMode="auto">
          <a:xfrm>
            <a:off x="381000" y="990600"/>
            <a:ext cx="5562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sz="1800" b="1">
                <a:solidFill>
                  <a:srgbClr val="FF0000"/>
                </a:solidFill>
                <a:latin typeface="Calibri" panose="020F0502020204030204" pitchFamily="34" charset="0"/>
              </a:rPr>
              <a:t>Reach total: </a:t>
            </a:r>
            <a:r>
              <a:rPr lang="ro-RO" sz="1800">
                <a:latin typeface="Calibri" panose="020F0502020204030204" pitchFamily="34" charset="0"/>
              </a:rPr>
              <a:t>40</a:t>
            </a:r>
            <a:r>
              <a:rPr lang="en-US" sz="1800">
                <a:latin typeface="Calibri" panose="020F0502020204030204" pitchFamily="34" charset="0"/>
              </a:rPr>
              <a:t>0.000+ oameni</a:t>
            </a:r>
            <a:r>
              <a:rPr lang="ro-RO" sz="1800">
                <a:latin typeface="Calibri" panose="020F0502020204030204" pitchFamily="34" charset="0"/>
              </a:rPr>
              <a:t/>
            </a:r>
            <a:br>
              <a:rPr lang="ro-RO" sz="1800">
                <a:latin typeface="Calibri" panose="020F0502020204030204" pitchFamily="34" charset="0"/>
              </a:rPr>
            </a:br>
            <a:r>
              <a:rPr lang="en-US" sz="1800">
                <a:latin typeface="Calibri" panose="020F0502020204030204" pitchFamily="34" charset="0"/>
              </a:rPr>
              <a:t>(</a:t>
            </a:r>
            <a:r>
              <a:rPr lang="ro-RO" sz="1800">
                <a:latin typeface="Calibri" panose="020F0502020204030204" pitchFamily="34" charset="0"/>
              </a:rPr>
              <a:t>campanie </a:t>
            </a:r>
            <a:r>
              <a:rPr lang="en-US" sz="1800">
                <a:latin typeface="Calibri" panose="020F0502020204030204" pitchFamily="34" charset="0"/>
              </a:rPr>
              <a:t>+ </a:t>
            </a:r>
            <a:r>
              <a:rPr lang="ro-RO" sz="1800">
                <a:latin typeface="Calibri" panose="020F0502020204030204" pitchFamily="34" charset="0"/>
              </a:rPr>
              <a:t>sm + viralizare + ADfel</a:t>
            </a:r>
            <a:r>
              <a:rPr lang="en-US" sz="1800">
                <a:latin typeface="Calibri" panose="020F0502020204030204" pitchFamily="34" charset="0"/>
              </a:rPr>
              <a:t>)</a:t>
            </a:r>
          </a:p>
          <a:p>
            <a:pPr eaLnBrk="1" hangingPunct="1">
              <a:spcBef>
                <a:spcPct val="0"/>
              </a:spcBef>
              <a:buFontTx/>
              <a:buNone/>
            </a:pPr>
            <a:r>
              <a:rPr lang="ro-RO" sz="1800" b="1">
                <a:solidFill>
                  <a:srgbClr val="FF0000"/>
                </a:solidFill>
                <a:latin typeface="Calibri" panose="020F0502020204030204" pitchFamily="34" charset="0"/>
              </a:rPr>
              <a:t>Premii: </a:t>
            </a:r>
            <a:r>
              <a:rPr lang="ro-RO" sz="1800">
                <a:latin typeface="Calibri" panose="020F0502020204030204" pitchFamily="34" charset="0"/>
              </a:rPr>
              <a:t>3.000 RON + 3.000 RON + 7 premii speciale</a:t>
            </a:r>
          </a:p>
          <a:p>
            <a:pPr eaLnBrk="1" hangingPunct="1">
              <a:spcBef>
                <a:spcPct val="0"/>
              </a:spcBef>
              <a:buFontTx/>
              <a:buNone/>
            </a:pPr>
            <a:r>
              <a:rPr lang="ro-RO" sz="1800" b="1">
                <a:solidFill>
                  <a:srgbClr val="FF0000"/>
                </a:solidFill>
                <a:latin typeface="Calibri" panose="020F0502020204030204" pitchFamily="34" charset="0"/>
              </a:rPr>
              <a:t>Activare offline: </a:t>
            </a:r>
            <a:r>
              <a:rPr lang="ro-RO" sz="1800">
                <a:latin typeface="Calibri" panose="020F0502020204030204" pitchFamily="34" charset="0"/>
              </a:rPr>
              <a:t>sute de privitori la proiecţia Grand Spoof</a:t>
            </a:r>
            <a:br>
              <a:rPr lang="ro-RO" sz="1800">
                <a:latin typeface="Calibri" panose="020F0502020204030204" pitchFamily="34" charset="0"/>
              </a:rPr>
            </a:br>
            <a:r>
              <a:rPr lang="ro-RO" sz="1800">
                <a:latin typeface="Calibri" panose="020F0502020204030204" pitchFamily="34" charset="0"/>
              </a:rPr>
              <a:t>din cadrul Adfel 2011</a:t>
            </a:r>
          </a:p>
          <a:p>
            <a:pPr eaLnBrk="1" hangingPunct="1">
              <a:spcBef>
                <a:spcPct val="0"/>
              </a:spcBef>
              <a:buFontTx/>
              <a:buNone/>
            </a:pPr>
            <a:endParaRPr lang="ro-RO" sz="1800">
              <a:latin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itle 1"/>
          <p:cNvSpPr>
            <a:spLocks noGrp="1"/>
          </p:cNvSpPr>
          <p:nvPr>
            <p:ph type="title"/>
          </p:nvPr>
        </p:nvSpPr>
        <p:spPr>
          <a:xfrm>
            <a:off x="304800" y="350838"/>
            <a:ext cx="6705600" cy="563562"/>
          </a:xfrm>
        </p:spPr>
        <p:txBody>
          <a:bodyPr/>
          <a:lstStyle/>
          <a:p>
            <a:pPr eaLnBrk="1" hangingPunct="1"/>
            <a:r>
              <a:rPr lang="ro-RO" sz="2400" smtClean="0"/>
              <a:t>2010 / AVON Movie for Life</a:t>
            </a:r>
          </a:p>
        </p:txBody>
      </p:sp>
      <p:sp>
        <p:nvSpPr>
          <p:cNvPr id="117765" name="Rectangle 1"/>
          <p:cNvSpPr>
            <a:spLocks noChangeArrowheads="1"/>
          </p:cNvSpPr>
          <p:nvPr/>
        </p:nvSpPr>
        <p:spPr bwMode="auto">
          <a:xfrm>
            <a:off x="1676400" y="1524000"/>
            <a:ext cx="5791200" cy="5078413"/>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solidFill>
                  <a:srgbClr val="00B0F0"/>
                </a:solidFill>
                <a:latin typeface="Calibri" panose="020F0502020204030204" pitchFamily="34" charset="0"/>
              </a:rPr>
              <a:t>Descriere: </a:t>
            </a:r>
            <a:r>
              <a:rPr lang="ro-RO" sz="1800">
                <a:latin typeface="Calibri" panose="020F0502020204030204" pitchFamily="34" charset="0"/>
              </a:rPr>
              <a:t>Concurs de scurtmetraje, pentru susținerea campaniei AVON de luptă împotriva cancerului la sân</a:t>
            </a:r>
          </a:p>
          <a:p>
            <a:pPr eaLnBrk="1" hangingPunct="1">
              <a:spcBef>
                <a:spcPct val="0"/>
              </a:spcBef>
              <a:buFontTx/>
              <a:buNone/>
            </a:pPr>
            <a:r>
              <a:rPr lang="ro-RO" sz="1800" b="1">
                <a:solidFill>
                  <a:srgbClr val="00B0F0"/>
                </a:solidFill>
                <a:latin typeface="Calibri" panose="020F0502020204030204" pitchFamily="34" charset="0"/>
              </a:rPr>
              <a:t>Brief-ul pe scurt: </a:t>
            </a:r>
            <a:r>
              <a:rPr lang="ro-RO" sz="1800">
                <a:latin typeface="Calibri" panose="020F0502020204030204" pitchFamily="34" charset="0"/>
              </a:rPr>
              <a:t>Schimbă o viaţă cu 25 de cadre/secundă. Creează un scurtmetraj social, cu o poveste emoţionantă, care să ilustreze cât mai bine mesajul campaniei de depistare precoce a cancerului la sân: </a:t>
            </a:r>
            <a:r>
              <a:rPr lang="ro-RO" sz="1800" b="1">
                <a:latin typeface="Calibri" panose="020F0502020204030204" pitchFamily="34" charset="0"/>
              </a:rPr>
              <a:t>A promite înseamnă a face. Promite să mergi la control! </a:t>
            </a:r>
            <a:r>
              <a:rPr lang="ro-RO" sz="1800">
                <a:latin typeface="Calibri" panose="020F0502020204030204" pitchFamily="34" charset="0"/>
              </a:rPr>
              <a:t>Filmele înscrise au fost apoi prezentate la Kinofest, festivalul internațional de film digital, de la Muzeul Național de Artă Contemporană</a:t>
            </a:r>
          </a:p>
          <a:p>
            <a:pPr eaLnBrk="1" hangingPunct="1">
              <a:spcBef>
                <a:spcPct val="0"/>
              </a:spcBef>
              <a:buFontTx/>
              <a:buNone/>
            </a:pPr>
            <a:endParaRPr lang="ro-RO" sz="1800" b="1">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ro-RO" sz="1800">
                <a:latin typeface="Calibri" panose="020F0502020204030204" pitchFamily="34" charset="0"/>
              </a:rPr>
              <a:t>6 săpt</a:t>
            </a:r>
            <a:r>
              <a:rPr lang="en-US" sz="1800">
                <a:latin typeface="Calibri" panose="020F0502020204030204" pitchFamily="34" charset="0"/>
              </a:rPr>
              <a:t>.</a:t>
            </a:r>
            <a:r>
              <a:rPr lang="ro-RO" sz="1800">
                <a:latin typeface="Calibri" panose="020F0502020204030204" pitchFamily="34" charset="0"/>
              </a:rPr>
              <a:t>, 13 septembrie – 28 octombrie 2010</a:t>
            </a: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4 săpt</a:t>
            </a:r>
            <a:r>
              <a:rPr lang="en-US" sz="1800">
                <a:latin typeface="Calibri" panose="020F0502020204030204" pitchFamily="34" charset="0"/>
              </a:rPr>
              <a:t>.</a:t>
            </a:r>
            <a:r>
              <a:rPr lang="ro-RO" sz="1800">
                <a:latin typeface="Calibri" panose="020F0502020204030204" pitchFamily="34" charset="0"/>
              </a:rPr>
              <a:t>, 4 – 28 noiembrie 2010</a:t>
            </a: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en-US" sz="1800" b="1">
                <a:solidFill>
                  <a:srgbClr val="000000"/>
                </a:solidFill>
                <a:latin typeface="Calibri" panose="020F0502020204030204" pitchFamily="34" charset="0"/>
              </a:rPr>
              <a:t>Reach total</a:t>
            </a:r>
            <a:r>
              <a:rPr lang="en-US" sz="1800">
                <a:solidFill>
                  <a:srgbClr val="000000"/>
                </a:solidFill>
                <a:latin typeface="Calibri" panose="020F0502020204030204" pitchFamily="34" charset="0"/>
              </a:rPr>
              <a:t>: </a:t>
            </a:r>
            <a:r>
              <a:rPr lang="ro-RO" sz="1800">
                <a:solidFill>
                  <a:srgbClr val="000000"/>
                </a:solidFill>
                <a:latin typeface="Calibri" panose="020F0502020204030204" pitchFamily="34" charset="0"/>
              </a:rPr>
              <a:t>40</a:t>
            </a:r>
            <a:r>
              <a:rPr lang="en-US" sz="1800">
                <a:solidFill>
                  <a:srgbClr val="000000"/>
                </a:solidFill>
                <a:latin typeface="Calibri" panose="020F0502020204030204" pitchFamily="34" charset="0"/>
              </a:rPr>
              <a:t>0.000+ oameni</a:t>
            </a:r>
            <a:endParaRPr lang="ro-RO" sz="1800" b="1">
              <a:solidFill>
                <a:srgbClr val="000000"/>
              </a:solidFill>
              <a:latin typeface="Calibri" panose="020F0502020204030204" pitchFamily="34" charset="0"/>
            </a:endParaRPr>
          </a:p>
          <a:p>
            <a:pPr eaLnBrk="1" hangingPunct="1">
              <a:spcBef>
                <a:spcPct val="0"/>
              </a:spcBef>
              <a:buFontTx/>
              <a:buNone/>
            </a:pPr>
            <a:r>
              <a:rPr lang="ro-RO" sz="1800" b="1">
                <a:solidFill>
                  <a:srgbClr val="000000"/>
                </a:solidFill>
                <a:latin typeface="Calibri" panose="020F0502020204030204" pitchFamily="34" charset="0"/>
              </a:rPr>
              <a:t>Creații</a:t>
            </a:r>
            <a:r>
              <a:rPr lang="ro-RO" sz="1800">
                <a:solidFill>
                  <a:srgbClr val="000000"/>
                </a:solidFill>
                <a:latin typeface="Calibri" panose="020F0502020204030204" pitchFamily="34" charset="0"/>
              </a:rPr>
              <a:t>: 57</a:t>
            </a:r>
            <a:r>
              <a:rPr lang="en-US" sz="1800">
                <a:solidFill>
                  <a:srgbClr val="000000"/>
                </a:solidFill>
                <a:latin typeface="Calibri" panose="020F0502020204030204" pitchFamily="34" charset="0"/>
              </a:rPr>
              <a:t> </a:t>
            </a:r>
            <a:r>
              <a:rPr lang="ro-RO" sz="1800">
                <a:solidFill>
                  <a:srgbClr val="000000"/>
                </a:solidFill>
                <a:latin typeface="Calibri" panose="020F0502020204030204" pitchFamily="34" charset="0"/>
              </a:rPr>
              <a:t>î</a:t>
            </a:r>
            <a:r>
              <a:rPr lang="en-US" sz="1800">
                <a:solidFill>
                  <a:srgbClr val="000000"/>
                </a:solidFill>
                <a:latin typeface="Calibri" panose="020F0502020204030204" pitchFamily="34" charset="0"/>
              </a:rPr>
              <a:t>nscrieri </a:t>
            </a:r>
            <a:r>
              <a:rPr lang="ro-RO" sz="1800">
                <a:solidFill>
                  <a:srgbClr val="000000"/>
                </a:solidFill>
                <a:latin typeface="Calibri" panose="020F0502020204030204" pitchFamily="34" charset="0"/>
              </a:rPr>
              <a:t>/ 25 </a:t>
            </a:r>
            <a:r>
              <a:rPr lang="en-US" sz="1800">
                <a:solidFill>
                  <a:srgbClr val="000000"/>
                </a:solidFill>
                <a:latin typeface="Calibri" panose="020F0502020204030204" pitchFamily="34" charset="0"/>
              </a:rPr>
              <a:t>finaliste</a:t>
            </a:r>
          </a:p>
          <a:p>
            <a:pPr eaLnBrk="1" hangingPunct="1">
              <a:spcBef>
                <a:spcPct val="0"/>
              </a:spcBef>
              <a:buFontTx/>
              <a:buNone/>
            </a:pPr>
            <a:r>
              <a:rPr lang="en-US" sz="1800" u="sng">
                <a:solidFill>
                  <a:srgbClr val="0000FF"/>
                </a:solidFill>
                <a:latin typeface="Calibri" panose="020F0502020204030204" pitchFamily="34" charset="0"/>
                <a:hlinkClick r:id="rId4"/>
              </a:rPr>
              <a:t>Vezi competi</a:t>
            </a:r>
            <a:r>
              <a:rPr lang="ro-RO" sz="1800" u="sng">
                <a:solidFill>
                  <a:srgbClr val="0000FF"/>
                </a:solidFill>
                <a:latin typeface="Calibri" panose="020F0502020204030204" pitchFamily="34" charset="0"/>
                <a:hlinkClick r:id="rId4"/>
              </a:rPr>
              <a:t>ţia</a:t>
            </a:r>
            <a:r>
              <a:rPr lang="en-US" sz="1800">
                <a:latin typeface="Calibri" panose="020F0502020204030204" pitchFamily="34" charset="0"/>
              </a:rPr>
              <a:t>/</a:t>
            </a:r>
            <a:r>
              <a:rPr lang="en-US" sz="1800" u="sng">
                <a:latin typeface="Calibri" panose="020F0502020204030204" pitchFamily="34" charset="0"/>
                <a:hlinkClick r:id="rId5"/>
              </a:rPr>
              <a:t> </a:t>
            </a:r>
            <a:r>
              <a:rPr lang="ro-RO" sz="1800" u="sng">
                <a:solidFill>
                  <a:srgbClr val="0000FF"/>
                </a:solidFill>
                <a:latin typeface="Calibri" panose="020F0502020204030204" pitchFamily="34" charset="0"/>
                <a:hlinkClick r:id="rId6"/>
              </a:rPr>
              <a:t>Vezi finalistele</a:t>
            </a:r>
            <a:r>
              <a:rPr lang="ro-RO" sz="1800">
                <a:latin typeface="Calibri" panose="020F0502020204030204" pitchFamily="34" charset="0"/>
                <a:hlinkClick r:id="rId6"/>
              </a:rPr>
              <a:t> </a:t>
            </a:r>
            <a:endParaRPr lang="ro-RO" sz="1800">
              <a:latin typeface="Calibri" panose="020F0502020204030204" pitchFamily="34" charset="0"/>
            </a:endParaRPr>
          </a:p>
        </p:txBody>
      </p:sp>
      <p:pic>
        <p:nvPicPr>
          <p:cNvPr id="33799" name="Picture 7" descr="http://www.kinofest.com/2010/sidebar_parteneri.png"/>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086600" y="1444625"/>
            <a:ext cx="1768475" cy="609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04800" y="350838"/>
            <a:ext cx="6705600" cy="563562"/>
          </a:xfrm>
        </p:spPr>
        <p:txBody>
          <a:bodyPr/>
          <a:lstStyle/>
          <a:p>
            <a:pPr eaLnBrk="1" hangingPunct="1"/>
            <a:r>
              <a:rPr lang="ro-RO" sz="2400" smtClean="0"/>
              <a:t>Mai multe detalii</a:t>
            </a:r>
          </a:p>
        </p:txBody>
      </p:sp>
      <p:sp>
        <p:nvSpPr>
          <p:cNvPr id="69635" name="Content Placeholder 1"/>
          <p:cNvSpPr>
            <a:spLocks noGrp="1"/>
          </p:cNvSpPr>
          <p:nvPr>
            <p:ph idx="1"/>
          </p:nvPr>
        </p:nvSpPr>
        <p:spPr>
          <a:xfrm>
            <a:off x="457200" y="1143000"/>
            <a:ext cx="5257800" cy="4983163"/>
          </a:xfrm>
        </p:spPr>
        <p:txBody>
          <a:bodyPr/>
          <a:lstStyle/>
          <a:p>
            <a:pPr marL="0" indent="0">
              <a:buFontTx/>
              <a:buNone/>
              <a:defRPr/>
            </a:pPr>
            <a:endParaRPr lang="en-US" sz="1600" dirty="0" smtClean="0">
              <a:latin typeface="+mj-lt"/>
            </a:endParaRPr>
          </a:p>
          <a:p>
            <a:pPr eaLnBrk="1" hangingPunct="1">
              <a:defRPr/>
            </a:pPr>
            <a:r>
              <a:rPr lang="en-US" sz="1600" b="1" dirty="0" smtClean="0">
                <a:solidFill>
                  <a:srgbClr val="FF0000"/>
                </a:solidFill>
                <a:latin typeface="+mj-lt"/>
              </a:rPr>
              <a:t>Reach total: </a:t>
            </a:r>
            <a:r>
              <a:rPr lang="ro-RO" sz="1600" dirty="0" smtClean="0">
                <a:latin typeface="+mj-lt"/>
              </a:rPr>
              <a:t>40</a:t>
            </a:r>
            <a:r>
              <a:rPr lang="en-US" sz="1600" dirty="0" smtClean="0">
                <a:latin typeface="+mj-lt"/>
              </a:rPr>
              <a:t>0.000+ </a:t>
            </a:r>
            <a:r>
              <a:rPr lang="en-US" sz="1600" dirty="0" err="1" smtClean="0">
                <a:latin typeface="+mj-lt"/>
              </a:rPr>
              <a:t>oameni</a:t>
            </a:r>
            <a:r>
              <a:rPr lang="ro-RO" sz="1600" dirty="0" smtClean="0">
                <a:latin typeface="+mj-lt"/>
              </a:rPr>
              <a:t/>
            </a:r>
            <a:br>
              <a:rPr lang="ro-RO" sz="1600" dirty="0" smtClean="0">
                <a:latin typeface="+mj-lt"/>
              </a:rPr>
            </a:br>
            <a:r>
              <a:rPr lang="en-US" sz="1600" dirty="0" smtClean="0">
                <a:latin typeface="+mj-lt"/>
              </a:rPr>
              <a:t>(</a:t>
            </a:r>
            <a:r>
              <a:rPr lang="ro-RO" sz="1600" dirty="0" smtClean="0">
                <a:latin typeface="+mj-lt"/>
              </a:rPr>
              <a:t>campanie </a:t>
            </a:r>
            <a:r>
              <a:rPr lang="en-US" sz="1600" dirty="0" smtClean="0">
                <a:latin typeface="+mj-lt"/>
              </a:rPr>
              <a:t>+ </a:t>
            </a:r>
            <a:r>
              <a:rPr lang="ro-RO" sz="1600" dirty="0" err="1" smtClean="0">
                <a:latin typeface="+mj-lt"/>
              </a:rPr>
              <a:t>sm</a:t>
            </a:r>
            <a:r>
              <a:rPr lang="ro-RO" sz="1600" dirty="0" smtClean="0">
                <a:latin typeface="+mj-lt"/>
              </a:rPr>
              <a:t> + </a:t>
            </a:r>
            <a:r>
              <a:rPr lang="ro-RO" sz="1600" dirty="0" err="1" smtClean="0">
                <a:latin typeface="+mj-lt"/>
              </a:rPr>
              <a:t>viralizare</a:t>
            </a:r>
            <a:r>
              <a:rPr lang="ro-RO" sz="1600" dirty="0" smtClean="0">
                <a:latin typeface="+mj-lt"/>
              </a:rPr>
              <a:t> + eveniment offline</a:t>
            </a:r>
            <a:r>
              <a:rPr lang="en-US" sz="1600" dirty="0" smtClean="0">
                <a:latin typeface="+mj-lt"/>
              </a:rPr>
              <a:t>)</a:t>
            </a:r>
          </a:p>
          <a:p>
            <a:pPr eaLnBrk="1" hangingPunct="1">
              <a:defRPr/>
            </a:pPr>
            <a:r>
              <a:rPr lang="ro-RO" sz="1600" b="1" dirty="0" smtClean="0">
                <a:solidFill>
                  <a:srgbClr val="FF0000"/>
                </a:solidFill>
                <a:latin typeface="+mj-lt"/>
              </a:rPr>
              <a:t>1.000</a:t>
            </a:r>
            <a:r>
              <a:rPr lang="ro-RO" sz="1600" dirty="0" smtClean="0">
                <a:latin typeface="+mj-lt"/>
              </a:rPr>
              <a:t> de persoane direct implicate în crearea </a:t>
            </a:r>
            <a:r>
              <a:rPr lang="ro-RO" sz="1600" dirty="0" err="1" smtClean="0">
                <a:latin typeface="+mj-lt"/>
              </a:rPr>
              <a:t>şi</a:t>
            </a:r>
            <a:r>
              <a:rPr lang="ro-RO" sz="1600" dirty="0" smtClean="0">
                <a:latin typeface="+mj-lt"/>
              </a:rPr>
              <a:t> producerea filmelor</a:t>
            </a:r>
          </a:p>
          <a:p>
            <a:pPr eaLnBrk="1" hangingPunct="1">
              <a:defRPr/>
            </a:pPr>
            <a:r>
              <a:rPr lang="ro-RO" sz="1600" b="1" dirty="0" smtClean="0">
                <a:solidFill>
                  <a:srgbClr val="FF0000"/>
                </a:solidFill>
                <a:latin typeface="+mj-lt"/>
              </a:rPr>
              <a:t>Premii: </a:t>
            </a:r>
            <a:r>
              <a:rPr lang="ro-RO" sz="1600" dirty="0" smtClean="0">
                <a:latin typeface="+mj-lt"/>
              </a:rPr>
              <a:t>1.500 + 1.000 + 500 EUR</a:t>
            </a:r>
          </a:p>
          <a:p>
            <a:pPr eaLnBrk="1" hangingPunct="1">
              <a:defRPr/>
            </a:pPr>
            <a:r>
              <a:rPr lang="ro-RO" sz="1600" b="1" dirty="0" smtClean="0">
                <a:solidFill>
                  <a:srgbClr val="FF0000"/>
                </a:solidFill>
                <a:latin typeface="+mj-lt"/>
              </a:rPr>
              <a:t>Activare offline: </a:t>
            </a:r>
            <a:r>
              <a:rPr lang="ro-RO" sz="1600" dirty="0" smtClean="0">
                <a:latin typeface="+mj-lt"/>
              </a:rPr>
              <a:t>sute de privitori la </a:t>
            </a:r>
            <a:r>
              <a:rPr lang="ro-RO" sz="1600" dirty="0" err="1" smtClean="0">
                <a:latin typeface="+mj-lt"/>
              </a:rPr>
              <a:t>proiecţia</a:t>
            </a:r>
            <a:r>
              <a:rPr lang="ro-RO" sz="1600" dirty="0" smtClean="0">
                <a:latin typeface="+mj-lt"/>
              </a:rPr>
              <a:t> AVON din cadrul Kinofest</a:t>
            </a:r>
          </a:p>
          <a:p>
            <a:pPr eaLnBrk="1" hangingPunct="1">
              <a:defRPr/>
            </a:pPr>
            <a:r>
              <a:rPr lang="en-US" sz="1600" dirty="0" err="1" smtClean="0">
                <a:latin typeface="+mj-lt"/>
              </a:rPr>
              <a:t>Contentul</a:t>
            </a:r>
            <a:r>
              <a:rPr lang="en-US" sz="1600" dirty="0" smtClean="0">
                <a:latin typeface="+mj-lt"/>
              </a:rPr>
              <a:t> </a:t>
            </a:r>
            <a:r>
              <a:rPr lang="ro-RO" sz="1600" dirty="0" smtClean="0">
                <a:latin typeface="+mj-lt"/>
              </a:rPr>
              <a:t>generat în competiție </a:t>
            </a:r>
            <a:r>
              <a:rPr lang="en-US" sz="1600" dirty="0" smtClean="0">
                <a:latin typeface="+mj-lt"/>
              </a:rPr>
              <a:t>a </a:t>
            </a:r>
            <a:r>
              <a:rPr lang="en-US" sz="1600" dirty="0" err="1" smtClean="0">
                <a:latin typeface="+mj-lt"/>
              </a:rPr>
              <a:t>fost</a:t>
            </a:r>
            <a:r>
              <a:rPr lang="en-US" sz="1600" dirty="0" smtClean="0">
                <a:latin typeface="+mj-lt"/>
              </a:rPr>
              <a:t> </a:t>
            </a:r>
            <a:r>
              <a:rPr lang="en-US" sz="1600" dirty="0" err="1" smtClean="0">
                <a:latin typeface="+mj-lt"/>
              </a:rPr>
              <a:t>folosit</a:t>
            </a:r>
            <a:r>
              <a:rPr lang="en-US" sz="1600" dirty="0" smtClean="0">
                <a:latin typeface="+mj-lt"/>
              </a:rPr>
              <a:t> </a:t>
            </a:r>
            <a:r>
              <a:rPr lang="ro-RO" sz="1600" dirty="0" smtClean="0">
                <a:latin typeface="+mj-lt"/>
              </a:rPr>
              <a:t>în deschiderea concertului Roxette susținut de AVON, </a:t>
            </a:r>
            <a:r>
              <a:rPr lang="en-US" sz="1600" dirty="0" err="1" smtClean="0">
                <a:latin typeface="+mj-lt"/>
              </a:rPr>
              <a:t>pentru</a:t>
            </a:r>
            <a:r>
              <a:rPr lang="en-US" sz="1600" dirty="0" smtClean="0">
                <a:latin typeface="+mj-lt"/>
              </a:rPr>
              <a:t> </a:t>
            </a:r>
            <a:r>
              <a:rPr lang="en-US" sz="1600" dirty="0" err="1" smtClean="0">
                <a:latin typeface="+mj-lt"/>
              </a:rPr>
              <a:t>canalul</a:t>
            </a:r>
            <a:r>
              <a:rPr lang="en-US" sz="1600" dirty="0" smtClean="0">
                <a:latin typeface="+mj-lt"/>
              </a:rPr>
              <a:t> de YouTube AVON Rom</a:t>
            </a:r>
            <a:r>
              <a:rPr lang="ro-RO" sz="1600" dirty="0" err="1" smtClean="0">
                <a:latin typeface="+mj-lt"/>
              </a:rPr>
              <a:t>ânia</a:t>
            </a:r>
            <a:r>
              <a:rPr lang="ro-RO" sz="1600" dirty="0" smtClean="0">
                <a:latin typeface="+mj-lt"/>
              </a:rPr>
              <a:t> și pentru mai multe evenimente interne.</a:t>
            </a:r>
            <a:endParaRPr lang="en-US" sz="1600" dirty="0" smtClean="0">
              <a:latin typeface="+mj-lt"/>
            </a:endParaRPr>
          </a:p>
          <a:p>
            <a:pPr marL="0" indent="0">
              <a:buFontTx/>
              <a:buNone/>
              <a:defRPr/>
            </a:pPr>
            <a:endParaRPr lang="en-US" sz="1600" dirty="0" smtClean="0">
              <a:latin typeface="+mj-lt"/>
            </a:endParaRPr>
          </a:p>
          <a:p>
            <a:pPr marL="0" indent="0">
              <a:buFontTx/>
              <a:buNone/>
              <a:defRPr/>
            </a:pPr>
            <a:endParaRPr lang="ro-RO" sz="1600" dirty="0" smtClean="0">
              <a:latin typeface="+mj-lt"/>
            </a:endParaRPr>
          </a:p>
          <a:p>
            <a:pPr marL="0" indent="0">
              <a:buFontTx/>
              <a:buNone/>
              <a:defRPr/>
            </a:pPr>
            <a:endParaRPr lang="en-US" sz="1600" dirty="0" smtClean="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 y="4618038"/>
            <a:ext cx="5600700" cy="223996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0" y="2039938"/>
            <a:ext cx="3432175" cy="48053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304800" y="312738"/>
            <a:ext cx="7162800" cy="563562"/>
          </a:xfrm>
        </p:spPr>
        <p:txBody>
          <a:bodyPr/>
          <a:lstStyle/>
          <a:p>
            <a:pPr eaLnBrk="1" hangingPunct="1"/>
            <a:r>
              <a:rPr lang="ro-RO" sz="2400" b="1" smtClean="0"/>
              <a:t>Promovarea brandul</a:t>
            </a:r>
            <a:r>
              <a:rPr lang="en-US" sz="2400" b="1" smtClean="0"/>
              <a:t>ui</a:t>
            </a:r>
            <a:r>
              <a:rPr lang="ro-RO" sz="2400" b="1" smtClean="0"/>
              <a:t> </a:t>
            </a:r>
            <a:r>
              <a:rPr lang="ro-RO" sz="2400" smtClean="0"/>
              <a:t>în legătură cu competiţia</a:t>
            </a:r>
          </a:p>
        </p:txBody>
      </p:sp>
      <p:sp>
        <p:nvSpPr>
          <p:cNvPr id="119811" name="Content Placeholder 2"/>
          <p:cNvSpPr>
            <a:spLocks noGrp="1"/>
          </p:cNvSpPr>
          <p:nvPr>
            <p:ph idx="1"/>
          </p:nvPr>
        </p:nvSpPr>
        <p:spPr>
          <a:xfrm>
            <a:off x="488950" y="990600"/>
            <a:ext cx="8655050" cy="5257800"/>
          </a:xfrm>
        </p:spPr>
        <p:txBody>
          <a:bodyPr/>
          <a:lstStyle/>
          <a:p>
            <a:pPr marL="0" indent="0">
              <a:buFontTx/>
              <a:buNone/>
            </a:pPr>
            <a:r>
              <a:rPr lang="ro-RO" sz="1600" smtClean="0"/>
              <a:t>Toate activităţile de </a:t>
            </a:r>
            <a:r>
              <a:rPr lang="en-US" sz="1600" smtClean="0"/>
              <a:t>promovare </a:t>
            </a:r>
            <a:r>
              <a:rPr lang="ro-RO" sz="1600" smtClean="0"/>
              <a:t>vor fi realizate prin materiale create în spiritul brandul (singurul brand menţionat), folosind un mesaj-cheie unitar (tbd).</a:t>
            </a:r>
          </a:p>
          <a:p>
            <a:pPr marL="0" indent="0">
              <a:buFontTx/>
              <a:buNone/>
            </a:pPr>
            <a:r>
              <a:rPr lang="en-US" sz="1600" smtClean="0"/>
              <a:t>Exemple: sunt disponibile </a:t>
            </a:r>
            <a:r>
              <a:rPr lang="ro-RO" sz="1600" smtClean="0"/>
              <a:t>pentru fiecare activitate de promovare în slide-urile următoare </a:t>
            </a:r>
            <a:br>
              <a:rPr lang="ro-RO" sz="1600" smtClean="0"/>
            </a:br>
            <a:r>
              <a:rPr lang="ro-RO" sz="1600" smtClean="0"/>
              <a:t>sau centralizat, în prezentarea de follow-up PUMA T7 Design Competition: </a:t>
            </a:r>
            <a:r>
              <a:rPr lang="ro-RO" sz="1600" smtClean="0">
                <a:hlinkClick r:id="rId2"/>
              </a:rPr>
              <a:t>RO</a:t>
            </a:r>
            <a:r>
              <a:rPr lang="ro-RO" sz="1600" smtClean="0"/>
              <a:t> </a:t>
            </a:r>
            <a:r>
              <a:rPr lang="en-US" sz="1600" smtClean="0"/>
              <a:t>| </a:t>
            </a:r>
            <a:r>
              <a:rPr lang="en-US" sz="1600" smtClean="0">
                <a:hlinkClick r:id="rId3"/>
              </a:rPr>
              <a:t>EN</a:t>
            </a:r>
            <a:endParaRPr lang="en-US" sz="1600" smtClean="0"/>
          </a:p>
        </p:txBody>
      </p:sp>
      <p:pic>
        <p:nvPicPr>
          <p:cNvPr id="4"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0" y="2379663"/>
            <a:ext cx="9182100" cy="447833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a:xfrm>
            <a:off x="457200" y="1600200"/>
            <a:ext cx="8686800" cy="4525963"/>
          </a:xfrm>
        </p:spPr>
        <p:txBody>
          <a:bodyPr/>
          <a:lstStyle/>
          <a:p>
            <a:pPr marL="0" indent="0" eaLnBrk="1" hangingPunct="1">
              <a:lnSpc>
                <a:spcPct val="90000"/>
              </a:lnSpc>
              <a:spcBef>
                <a:spcPct val="0"/>
              </a:spcBef>
              <a:buFont typeface="Arial" panose="020B0604020202020204" pitchFamily="34" charset="0"/>
              <a:buNone/>
            </a:pPr>
            <a:r>
              <a:rPr lang="en-US"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PAGINA COMPETI</a:t>
            </a: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ŢIEI</a:t>
            </a:r>
            <a:endParaRPr lang="en-US"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lnSpc>
                <a:spcPct val="90000"/>
              </a:lnSpc>
              <a:spcBef>
                <a:spcPct val="0"/>
              </a:spcBef>
            </a:pPr>
            <a:r>
              <a:rPr lang="ro-RO" sz="1500" b="1" smtClean="0">
                <a:latin typeface="Trebuchet MS" panose="020B0603020202020204" pitchFamily="34" charset="0"/>
              </a:rPr>
              <a:t> Pagina dedicată competiţiei, </a:t>
            </a:r>
            <a:r>
              <a:rPr lang="en-US" sz="1500" b="1" smtClean="0">
                <a:latin typeface="Trebuchet MS" panose="020B0603020202020204" pitchFamily="34" charset="0"/>
              </a:rPr>
              <a:t>branded brandul, </a:t>
            </a:r>
            <a:r>
              <a:rPr lang="ro-RO" sz="1500" b="1" smtClean="0">
                <a:latin typeface="Trebuchet MS" panose="020B0603020202020204" pitchFamily="34" charset="0"/>
              </a:rPr>
              <a:t>activă pe termen nederminat</a:t>
            </a:r>
            <a:br>
              <a:rPr lang="ro-RO" sz="1500" b="1" smtClean="0">
                <a:latin typeface="Trebuchet MS" panose="020B0603020202020204" pitchFamily="34" charset="0"/>
              </a:rPr>
            </a:br>
            <a:r>
              <a:rPr lang="ro-RO" sz="1500" b="1" smtClean="0">
                <a:latin typeface="Trebuchet MS" panose="020B0603020202020204" pitchFamily="34" charset="0"/>
              </a:rPr>
              <a:t>  </a:t>
            </a:r>
            <a:r>
              <a:rPr lang="ro-RO" sz="1500" smtClean="0">
                <a:solidFill>
                  <a:srgbClr val="0070C0"/>
                </a:solidFill>
                <a:latin typeface="Trebuchet MS" panose="020B0603020202020204" pitchFamily="34" charset="0"/>
              </a:rPr>
              <a:t>ex: PUMA T7 Design Competition: </a:t>
            </a:r>
            <a:r>
              <a:rPr lang="ro-RO" sz="1500" smtClean="0">
                <a:solidFill>
                  <a:schemeClr val="tx2"/>
                </a:solidFill>
                <a:latin typeface="Trebuchet MS" panose="020B0603020202020204" pitchFamily="34" charset="0"/>
                <a:ea typeface="Calibri" panose="020F0502020204030204" pitchFamily="34" charset="0"/>
                <a:cs typeface="Calibri" panose="020F0502020204030204" pitchFamily="34" charset="0"/>
                <a:hlinkClick r:id="rId2"/>
              </a:rPr>
              <a:t>http://creator.iqads.ro/PUMAT7</a:t>
            </a:r>
            <a:endParaRPr lang="ro-RO" sz="1500"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lnSpc>
                <a:spcPct val="90000"/>
              </a:lnSpc>
              <a:spcBef>
                <a:spcPct val="0"/>
              </a:spcBef>
            </a:pPr>
            <a:endPar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lnSpc>
                <a:spcPct val="90000"/>
              </a:lnSpc>
              <a:spcBef>
                <a:spcPct val="0"/>
              </a:spcBef>
              <a:buFont typeface="Arial" panose="020B0604020202020204" pitchFamily="34" charset="0"/>
              <a:buNone/>
            </a:pP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ONLINE MEDIA CAMPAIGN</a:t>
            </a:r>
            <a:endParaRPr lang="ro-RO" sz="1500" b="1" smtClean="0">
              <a:solidFill>
                <a:schemeClr val="tx2"/>
              </a:solidFill>
              <a:latin typeface="Trebuchet MS" panose="020B0603020202020204" pitchFamily="34" charset="0"/>
            </a:endParaRPr>
          </a:p>
          <a:p>
            <a:pPr marL="0" indent="0" eaLnBrk="1" hangingPunct="1">
              <a:lnSpc>
                <a:spcPct val="90000"/>
              </a:lnSpc>
              <a:spcBef>
                <a:spcPct val="0"/>
              </a:spcBef>
            </a:pPr>
            <a:r>
              <a:rPr lang="ro-RO" sz="1500" b="1" smtClean="0">
                <a:latin typeface="Trebuchet MS" panose="020B0603020202020204" pitchFamily="34" charset="0"/>
              </a:rPr>
              <a:t> Campanie de bannere branded</a:t>
            </a:r>
            <a:r>
              <a:rPr lang="ro-RO" sz="1500" smtClean="0">
                <a:latin typeface="Trebuchet MS" panose="020B0603020202020204" pitchFamily="34" charset="0"/>
              </a:rPr>
              <a:t>, </a:t>
            </a:r>
            <a:r>
              <a:rPr lang="en-US" sz="1500" smtClean="0">
                <a:latin typeface="Trebuchet MS" panose="020B0603020202020204" pitchFamily="34" charset="0"/>
              </a:rPr>
              <a:t>500.000 afişări</a:t>
            </a:r>
            <a:r>
              <a:rPr lang="ro-RO" sz="1500" smtClean="0">
                <a:latin typeface="Trebuchet MS" panose="020B0603020202020204" pitchFamily="34" charset="0"/>
              </a:rPr>
              <a:t/>
            </a:r>
            <a:br>
              <a:rPr lang="ro-RO" sz="1500" smtClean="0">
                <a:latin typeface="Trebuchet MS" panose="020B0603020202020204" pitchFamily="34" charset="0"/>
              </a:rPr>
            </a:br>
            <a:r>
              <a:rPr lang="ro-RO" sz="1500" smtClean="0">
                <a:latin typeface="Trebuchet MS" panose="020B0603020202020204" pitchFamily="34" charset="0"/>
              </a:rPr>
              <a:t>   </a:t>
            </a:r>
            <a:r>
              <a:rPr lang="en-US" sz="1500" smtClean="0">
                <a:latin typeface="Trebuchet MS" panose="020B0603020202020204" pitchFamily="34" charset="0"/>
              </a:rPr>
              <a:t>IQads.ro, SMARK.ro, 24FUN.ro, Realitatea.net, Money.ro</a:t>
            </a:r>
            <a:r>
              <a:rPr lang="ro-RO" sz="1500" smtClean="0">
                <a:latin typeface="Trebuchet MS" panose="020B0603020202020204" pitchFamily="34" charset="0"/>
              </a:rPr>
              <a:t/>
            </a:r>
            <a:br>
              <a:rPr lang="ro-RO" sz="1500" smtClean="0">
                <a:latin typeface="Trebuchet MS" panose="020B0603020202020204" pitchFamily="34" charset="0"/>
              </a:rPr>
            </a:br>
            <a:r>
              <a:rPr lang="ro-RO" sz="1500" smtClean="0">
                <a:latin typeface="Trebuchet MS" panose="020B0603020202020204" pitchFamily="34" charset="0"/>
              </a:rPr>
              <a:t>   </a:t>
            </a:r>
            <a:r>
              <a:rPr lang="ro-RO" sz="1500" smtClean="0">
                <a:solidFill>
                  <a:schemeClr val="tx2"/>
                </a:solidFill>
                <a:latin typeface="Trebuchet MS" panose="020B0603020202020204" pitchFamily="34" charset="0"/>
              </a:rPr>
              <a:t>ex: PUMA T7 Design Competition – banner inscrieri: </a:t>
            </a:r>
            <a:r>
              <a:rPr lang="ro-RO" sz="1500" smtClean="0">
                <a:latin typeface="Trebuchet MS" panose="020B0603020202020204" pitchFamily="34" charset="0"/>
                <a:hlinkClick r:id="rId3"/>
              </a:rPr>
              <a:t>http://www.iqads.ro/ad_21978/</a:t>
            </a:r>
            <a:endParaRPr lang="ro-RO" sz="1500" smtClean="0">
              <a:latin typeface="Trebuchet MS" panose="020B0603020202020204" pitchFamily="34" charset="0"/>
            </a:endParaRPr>
          </a:p>
          <a:p>
            <a:pPr marL="0" indent="0" eaLnBrk="1" hangingPunct="1">
              <a:lnSpc>
                <a:spcPct val="90000"/>
              </a:lnSpc>
              <a:spcBef>
                <a:spcPct val="0"/>
              </a:spcBef>
            </a:pPr>
            <a:r>
              <a:rPr lang="ro-RO" sz="1500" b="1" smtClean="0">
                <a:latin typeface="Trebuchet MS" panose="020B0603020202020204" pitchFamily="34" charset="0"/>
              </a:rPr>
              <a:t> Newslettere </a:t>
            </a:r>
            <a:r>
              <a:rPr lang="vi-VN" sz="1500" b="1" smtClean="0"/>
              <a:t>către comunitatea IQads, branded (</a:t>
            </a:r>
            <a:r>
              <a:rPr lang="ro-RO" sz="1500" b="1" smtClean="0">
                <a:latin typeface="Arial" panose="020B0604020202020204" pitchFamily="34" charset="0"/>
                <a:cs typeface="Arial" panose="020B0604020202020204" pitchFamily="34" charset="0"/>
              </a:rPr>
              <a:t>20500 </a:t>
            </a:r>
            <a:r>
              <a:rPr lang="vi-VN" sz="1500" b="1" smtClean="0">
                <a:latin typeface="Arial" panose="020B0604020202020204" pitchFamily="34" charset="0"/>
                <a:cs typeface="Arial" panose="020B0604020202020204" pitchFamily="34" charset="0"/>
              </a:rPr>
              <a:t>+ </a:t>
            </a:r>
            <a:r>
              <a:rPr lang="vi-VN" sz="1500" b="1" smtClean="0"/>
              <a:t>membri act</a:t>
            </a:r>
            <a:r>
              <a:rPr lang="ro-RO" sz="1500" b="1" smtClean="0">
                <a:latin typeface="Trebuchet MS" panose="020B0603020202020204" pitchFamily="34" charset="0"/>
              </a:rPr>
              <a:t>ivi</a:t>
            </a:r>
            <a:r>
              <a:rPr lang="en-US" sz="1500" b="1" smtClean="0">
                <a:latin typeface="Trebuchet MS" panose="020B0603020202020204" pitchFamily="34" charset="0"/>
              </a:rPr>
              <a:t>):</a:t>
            </a:r>
            <a:r>
              <a:rPr lang="vi-VN" sz="1500" b="1" smtClean="0"/>
              <a:t/>
            </a:r>
            <a:br>
              <a:rPr lang="vi-VN" sz="1500" b="1" smtClean="0"/>
            </a:br>
            <a:r>
              <a:rPr lang="ro-RO" sz="1500" b="1" smtClean="0"/>
              <a:t>   </a:t>
            </a:r>
            <a:r>
              <a:rPr lang="en-US" sz="1500" smtClean="0">
                <a:latin typeface="Trebuchet MS" panose="020B0603020202020204" pitchFamily="34" charset="0"/>
              </a:rPr>
              <a:t>- newsletter dedicat</a:t>
            </a:r>
            <a:r>
              <a:rPr lang="ro-RO" sz="1500" smtClean="0">
                <a:latin typeface="Trebuchet MS" panose="020B0603020202020204" pitchFamily="34" charset="0"/>
              </a:rPr>
              <a:t/>
            </a:r>
            <a:br>
              <a:rPr lang="ro-RO" sz="1500" smtClean="0">
                <a:latin typeface="Trebuchet MS" panose="020B0603020202020204" pitchFamily="34" charset="0"/>
              </a:rPr>
            </a:br>
            <a:r>
              <a:rPr lang="en-US" sz="1500" smtClean="0">
                <a:latin typeface="Trebuchet MS" panose="020B0603020202020204" pitchFamily="34" charset="0"/>
              </a:rPr>
              <a:t> </a:t>
            </a:r>
            <a:r>
              <a:rPr lang="ro-RO" sz="1500" smtClean="0">
                <a:latin typeface="Trebuchet MS" panose="020B0603020202020204" pitchFamily="34" charset="0"/>
              </a:rPr>
              <a:t> </a:t>
            </a:r>
            <a:r>
              <a:rPr lang="en-US" sz="1500" smtClean="0">
                <a:latin typeface="Trebuchet MS" panose="020B0603020202020204" pitchFamily="34" charset="0"/>
              </a:rPr>
              <a:t>  </a:t>
            </a: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a:t>
            </a:r>
            <a:r>
              <a:rPr lang="ro-RO" sz="1500" smtClean="0">
                <a:latin typeface="Trebuchet MS" panose="020B0603020202020204" pitchFamily="34" charset="0"/>
                <a:hlinkClick r:id="rId4"/>
              </a:rPr>
              <a:t>http://www.iqads.ro/newsletters/view/77</a:t>
            </a:r>
            <a:r>
              <a:rPr lang="ro-RO" sz="1500" smtClean="0">
                <a:latin typeface="Trebuchet MS" panose="020B0603020202020204" pitchFamily="34" charset="0"/>
              </a:rPr>
              <a:t> </a:t>
            </a:r>
            <a:r>
              <a:rPr lang="en-US" sz="1500" smtClean="0">
                <a:latin typeface="Trebuchet MS" panose="020B0603020202020204" pitchFamily="34" charset="0"/>
              </a:rPr>
              <a:t/>
            </a:r>
            <a:br>
              <a:rPr lang="en-US" sz="1500" smtClean="0">
                <a:latin typeface="Trebuchet MS" panose="020B0603020202020204" pitchFamily="34" charset="0"/>
              </a:rPr>
            </a:br>
            <a:r>
              <a:rPr lang="ro-RO" sz="1500" smtClean="0">
                <a:latin typeface="Trebuchet MS" panose="020B0603020202020204" pitchFamily="34" charset="0"/>
              </a:rPr>
              <a:t>  </a:t>
            </a:r>
            <a:r>
              <a:rPr lang="en-US" sz="1500" smtClean="0">
                <a:latin typeface="Trebuchet MS" panose="020B0603020202020204" pitchFamily="34" charset="0"/>
              </a:rPr>
              <a:t>- </a:t>
            </a:r>
            <a:r>
              <a:rPr lang="ro-RO" sz="1500" smtClean="0">
                <a:latin typeface="Trebuchet MS" panose="020B0603020202020204" pitchFamily="34" charset="0"/>
              </a:rPr>
              <a:t>menționarea în 2 alte newslettere editoriale (prin header şi/sau text)</a:t>
            </a:r>
            <a:br>
              <a:rPr lang="ro-RO" sz="1500" smtClean="0">
                <a:latin typeface="Trebuchet MS" panose="020B0603020202020204" pitchFamily="34" charset="0"/>
              </a:rPr>
            </a:br>
            <a:r>
              <a:rPr lang="en-US" sz="1500" smtClean="0">
                <a:solidFill>
                  <a:srgbClr val="0070C0"/>
                </a:solidFill>
                <a:latin typeface="Trebuchet MS" panose="020B0603020202020204" pitchFamily="34" charset="0"/>
              </a:rPr>
              <a:t> </a:t>
            </a:r>
            <a:r>
              <a:rPr lang="ro-RO" sz="1500" smtClean="0">
                <a:solidFill>
                  <a:srgbClr val="0070C0"/>
                </a:solidFill>
                <a:latin typeface="Trebuchet MS" panose="020B0603020202020204" pitchFamily="34" charset="0"/>
              </a:rPr>
              <a:t>  </a:t>
            </a:r>
            <a:r>
              <a:rPr lang="en-US" sz="1500" smtClean="0">
                <a:solidFill>
                  <a:srgbClr val="0070C0"/>
                </a:solidFill>
                <a:latin typeface="Trebuchet MS" panose="020B0603020202020204" pitchFamily="34" charset="0"/>
              </a:rPr>
              <a:t> </a:t>
            </a:r>
            <a:r>
              <a:rPr lang="ro-RO" sz="1500" smtClean="0">
                <a:solidFill>
                  <a:srgbClr val="0070C0"/>
                </a:solidFill>
                <a:latin typeface="Trebuchet MS" panose="020B0603020202020204" pitchFamily="34" charset="0"/>
              </a:rPr>
              <a:t>ex text</a:t>
            </a:r>
            <a:r>
              <a:rPr lang="ro-RO" sz="1500" smtClean="0">
                <a:latin typeface="Trebuchet MS" panose="020B0603020202020204" pitchFamily="34" charset="0"/>
              </a:rPr>
              <a:t>: </a:t>
            </a:r>
            <a:r>
              <a:rPr lang="ro-RO" sz="1500" smtClean="0">
                <a:latin typeface="Trebuchet MS" panose="020B0603020202020204" pitchFamily="34" charset="0"/>
                <a:hlinkClick r:id="rId5"/>
              </a:rPr>
              <a:t>http://www.iqads.ro/newsletters/view/84</a:t>
            </a:r>
            <a:r>
              <a:rPr lang="ro-RO" sz="1500" smtClean="0">
                <a:latin typeface="Trebuchet MS" panose="020B0603020202020204" pitchFamily="34" charset="0"/>
              </a:rPr>
              <a:t> </a:t>
            </a:r>
            <a:br>
              <a:rPr lang="ro-RO" sz="1500" smtClean="0">
                <a:latin typeface="Trebuchet MS" panose="020B0603020202020204" pitchFamily="34" charset="0"/>
              </a:rPr>
            </a:br>
            <a:r>
              <a:rPr lang="en-US" sz="1500" smtClean="0">
                <a:latin typeface="Trebuchet MS" panose="020B0603020202020204" pitchFamily="34" charset="0"/>
              </a:rPr>
              <a:t>  </a:t>
            </a:r>
            <a:r>
              <a:rPr lang="ro-RO" sz="1500" smtClean="0">
                <a:latin typeface="Trebuchet MS" panose="020B0603020202020204" pitchFamily="34" charset="0"/>
              </a:rPr>
              <a:t>  </a:t>
            </a:r>
            <a:r>
              <a:rPr lang="ro-RO" sz="1500" smtClean="0">
                <a:solidFill>
                  <a:srgbClr val="0070C0"/>
                </a:solidFill>
                <a:latin typeface="Trebuchet MS" panose="020B0603020202020204" pitchFamily="34" charset="0"/>
              </a:rPr>
              <a:t>ex header: </a:t>
            </a:r>
            <a:r>
              <a:rPr lang="ro-RO" sz="1500" smtClean="0">
                <a:latin typeface="Trebuchet MS" panose="020B0603020202020204" pitchFamily="34" charset="0"/>
                <a:hlinkClick r:id="rId6"/>
              </a:rPr>
              <a:t>http://www.iqads.ro/newsletters/view/86</a:t>
            </a:r>
            <a:r>
              <a:rPr lang="ro-RO" sz="1500" smtClean="0">
                <a:latin typeface="Trebuchet MS" panose="020B0603020202020204" pitchFamily="34" charset="0"/>
              </a:rPr>
              <a:t> </a:t>
            </a:r>
          </a:p>
          <a:p>
            <a:pPr marL="0" indent="0" eaLnBrk="1" hangingPunct="1">
              <a:lnSpc>
                <a:spcPct val="90000"/>
              </a:lnSpc>
              <a:spcBef>
                <a:spcPct val="0"/>
              </a:spcBef>
            </a:pPr>
            <a:r>
              <a:rPr lang="ro-RO" sz="1500" b="1" smtClean="0">
                <a:latin typeface="Trebuchet MS" panose="020B0603020202020204" pitchFamily="34" charset="0"/>
              </a:rPr>
              <a:t> Fullskin branded pe IQads</a:t>
            </a:r>
            <a:r>
              <a:rPr lang="ro-RO" sz="1500" smtClean="0">
                <a:latin typeface="Trebuchet MS" panose="020B0603020202020204" pitchFamily="34" charset="0"/>
              </a:rPr>
              <a:t> pentru anunţarea înscrierilor, toate paginile site-ului, 3 zile</a:t>
            </a:r>
            <a:br>
              <a:rPr lang="ro-RO" sz="1500" smtClean="0">
                <a:latin typeface="Trebuchet MS" panose="020B0603020202020204" pitchFamily="34" charset="0"/>
              </a:rPr>
            </a:br>
            <a:r>
              <a:rPr lang="ro-RO" sz="1500" smtClean="0">
                <a:latin typeface="Trebuchet MS" panose="020B0603020202020204" pitchFamily="34" charset="0"/>
              </a:rPr>
              <a:t>  ex: </a:t>
            </a:r>
            <a:r>
              <a:rPr lang="ro-RO" sz="1500" smtClean="0">
                <a:latin typeface="Trebuchet MS" panose="020B0603020202020204" pitchFamily="34" charset="0"/>
                <a:hlinkClick r:id="rId7"/>
              </a:rPr>
              <a:t>http://www.iqads.ro/demo/puma_t7_branding_1_inscrieri.html</a:t>
            </a:r>
            <a:r>
              <a:rPr lang="ro-RO" sz="1500" smtClean="0">
                <a:latin typeface="Trebuchet MS" panose="020B0603020202020204" pitchFamily="34" charset="0"/>
              </a:rPr>
              <a:t> </a:t>
            </a:r>
          </a:p>
          <a:p>
            <a:pPr marL="0" indent="0" eaLnBrk="1" hangingPunct="1">
              <a:lnSpc>
                <a:spcPct val="90000"/>
              </a:lnSpc>
              <a:spcBef>
                <a:spcPct val="0"/>
              </a:spcBef>
            </a:pPr>
            <a:r>
              <a:rPr lang="ro-RO" sz="1500" b="1" smtClean="0">
                <a:latin typeface="Trebuchet MS" panose="020B0603020202020204" pitchFamily="34" charset="0"/>
              </a:rPr>
              <a:t> Eveniment în C</a:t>
            </a:r>
            <a:r>
              <a:rPr lang="en-US" sz="1500" b="1" smtClean="0">
                <a:latin typeface="Trebuchet MS" panose="020B0603020202020204" pitchFamily="34" charset="0"/>
              </a:rPr>
              <a:t>alendarul de evenimente IQads</a:t>
            </a:r>
            <a:r>
              <a:rPr lang="ro-RO" sz="1500" b="1" smtClean="0">
                <a:latin typeface="Trebuchet MS" panose="020B0603020202020204" pitchFamily="34" charset="0"/>
              </a:rPr>
              <a:t/>
            </a:r>
            <a:br>
              <a:rPr lang="ro-RO" sz="1500" b="1" smtClean="0">
                <a:latin typeface="Trebuchet MS" panose="020B0603020202020204" pitchFamily="34" charset="0"/>
              </a:rPr>
            </a:br>
            <a:r>
              <a:rPr lang="ro-RO" sz="1500" b="1" smtClean="0">
                <a:latin typeface="Trebuchet MS" panose="020B0603020202020204" pitchFamily="34" charset="0"/>
              </a:rPr>
              <a:t>  </a:t>
            </a:r>
            <a:r>
              <a:rPr lang="en-US" sz="1500" smtClean="0">
                <a:latin typeface="Trebuchet MS" panose="020B0603020202020204" pitchFamily="34" charset="0"/>
              </a:rPr>
              <a:t>Includerea </a:t>
            </a:r>
            <a:r>
              <a:rPr lang="ro-RO" sz="1500" smtClean="0">
                <a:latin typeface="Trebuchet MS" panose="020B0603020202020204" pitchFamily="34" charset="0"/>
              </a:rPr>
              <a:t>perioadei de înscrieri </a:t>
            </a:r>
            <a:r>
              <a:rPr lang="en-US" sz="1500" smtClean="0">
                <a:latin typeface="Trebuchet MS" panose="020B0603020202020204" pitchFamily="34" charset="0"/>
              </a:rPr>
              <a:t>(text, afiş</a:t>
            </a:r>
            <a:r>
              <a:rPr lang="ro-RO" sz="1500" smtClean="0">
                <a:latin typeface="Trebuchet MS" panose="020B0603020202020204" pitchFamily="34" charset="0"/>
              </a:rPr>
              <a:t> branded</a:t>
            </a:r>
            <a:r>
              <a:rPr lang="en-US" sz="1500" smtClean="0">
                <a:latin typeface="Trebuchet MS" panose="020B0603020202020204" pitchFamily="34" charset="0"/>
              </a:rPr>
              <a:t>, multimedia);</a:t>
            </a:r>
            <a:r>
              <a:rPr lang="ro-RO" sz="1500" smtClean="0">
                <a:latin typeface="Trebuchet MS" panose="020B0603020202020204" pitchFamily="34" charset="0"/>
              </a:rPr>
              <a:t/>
            </a:r>
            <a:br>
              <a:rPr lang="ro-RO" sz="1500" smtClean="0">
                <a:latin typeface="Trebuchet MS" panose="020B0603020202020204" pitchFamily="34" charset="0"/>
              </a:rPr>
            </a:br>
            <a:r>
              <a:rPr lang="ro-RO" sz="1500" smtClean="0">
                <a:latin typeface="Trebuchet MS" panose="020B0603020202020204" pitchFamily="34" charset="0"/>
              </a:rPr>
              <a:t>  </a:t>
            </a:r>
            <a:r>
              <a:rPr lang="ro-RO" sz="1500" smtClean="0">
                <a:solidFill>
                  <a:srgbClr val="0070C0"/>
                </a:solidFill>
                <a:latin typeface="Trebuchet MS" panose="020B0603020202020204" pitchFamily="34" charset="0"/>
              </a:rPr>
              <a:t>ex:</a:t>
            </a:r>
            <a:r>
              <a:rPr lang="ro-RO" sz="1500" smtClean="0">
                <a:solidFill>
                  <a:srgbClr val="FF0000"/>
                </a:solidFill>
                <a:latin typeface="Trebuchet MS" panose="020B0603020202020204" pitchFamily="34" charset="0"/>
              </a:rPr>
              <a:t> </a:t>
            </a:r>
            <a:r>
              <a:rPr lang="ro-RO" sz="1500" smtClean="0">
                <a:solidFill>
                  <a:srgbClr val="FF0000"/>
                </a:solidFill>
                <a:latin typeface="Trebuchet MS" panose="020B0603020202020204" pitchFamily="34" charset="0"/>
                <a:hlinkClick r:id="rId8"/>
              </a:rPr>
              <a:t>http://www.iqads.ro/calendar/puma_t7_the_creative_factory_inscrieri.html</a:t>
            </a:r>
            <a:r>
              <a:rPr lang="ro-RO" sz="1500" smtClean="0">
                <a:solidFill>
                  <a:srgbClr val="FF0000"/>
                </a:solidFill>
                <a:latin typeface="Trebuchet MS" panose="020B0603020202020204" pitchFamily="34" charset="0"/>
              </a:rPr>
              <a:t> </a:t>
            </a:r>
          </a:p>
          <a:p>
            <a:pPr marL="0" indent="0" eaLnBrk="1" hangingPunct="1">
              <a:lnSpc>
                <a:spcPct val="90000"/>
              </a:lnSpc>
              <a:spcBef>
                <a:spcPct val="0"/>
              </a:spcBef>
            </a:pPr>
            <a:r>
              <a:rPr lang="ro-RO" sz="1500" b="1" smtClean="0">
                <a:latin typeface="Trebuchet MS" panose="020B0603020202020204" pitchFamily="34" charset="0"/>
              </a:rPr>
              <a:t> Widget embedabil, branded, cu lucrările înscrise</a:t>
            </a:r>
            <a:r>
              <a:rPr lang="ro-RO" sz="1500" smtClean="0">
                <a:latin typeface="Trebuchet MS" panose="020B0603020202020204" pitchFamily="34" charset="0"/>
              </a:rPr>
              <a:t>, pe măsură ce sunt aprobate,</a:t>
            </a:r>
            <a:br>
              <a:rPr lang="ro-RO" sz="1500" smtClean="0">
                <a:latin typeface="Trebuchet MS" panose="020B0603020202020204" pitchFamily="34" charset="0"/>
              </a:rPr>
            </a:br>
            <a:r>
              <a:rPr lang="ro-RO" sz="1500" smtClean="0">
                <a:latin typeface="Trebuchet MS" panose="020B0603020202020204" pitchFamily="34" charset="0"/>
              </a:rPr>
              <a:t>  pe toate paginile site-ului</a:t>
            </a:r>
            <a:endParaRPr lang="ro-RO" sz="1500" smtClean="0">
              <a:solidFill>
                <a:srgbClr val="FF0000"/>
              </a:solidFill>
              <a:latin typeface="Trebuchet MS" panose="020B0603020202020204" pitchFamily="34" charset="0"/>
            </a:endParaRPr>
          </a:p>
        </p:txBody>
      </p:sp>
      <p:sp>
        <p:nvSpPr>
          <p:cNvPr id="120836" name="Title 1"/>
          <p:cNvSpPr>
            <a:spLocks noGrp="1"/>
          </p:cNvSpPr>
          <p:nvPr>
            <p:ph type="title"/>
          </p:nvPr>
        </p:nvSpPr>
        <p:spPr/>
        <p:txBody>
          <a:bodyPr/>
          <a:lstStyle/>
          <a:p>
            <a:pPr eaLnBrk="1" hangingPunct="1"/>
            <a:r>
              <a:rPr lang="ro-RO" b="1" dirty="0" smtClean="0"/>
              <a:t>Promovarea înscrierilor </a:t>
            </a:r>
            <a:endParaRPr lang="ro-RO" dirty="0" smtClean="0"/>
          </a:p>
        </p:txBody>
      </p:sp>
    </p:spTree>
    <p:extLst>
      <p:ext uri="{BB962C8B-B14F-4D97-AF65-F5344CB8AC3E}">
        <p14:creationId xmlns:p14="http://schemas.microsoft.com/office/powerpoint/2010/main" val="2049466097"/>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457200" y="1600200"/>
            <a:ext cx="8305800" cy="4525963"/>
          </a:xfrm>
        </p:spPr>
        <p:txBody>
          <a:bodyPr/>
          <a:lstStyle/>
          <a:p>
            <a:pPr marL="0" indent="0" eaLnBrk="1" hangingPunct="1">
              <a:spcBef>
                <a:spcPct val="0"/>
              </a:spcBef>
              <a:buFont typeface="Arial" panose="020B0604020202020204" pitchFamily="34" charset="0"/>
              <a:buNone/>
            </a:pPr>
            <a:r>
              <a:rPr lang="ro-RO" sz="1500" b="1" smtClean="0">
                <a:solidFill>
                  <a:srgbClr val="1F497D"/>
                </a:solidFill>
                <a:latin typeface="Trebuchet MS" panose="020B0603020202020204" pitchFamily="34" charset="0"/>
                <a:ea typeface="Calibri" panose="020F0502020204030204" pitchFamily="34" charset="0"/>
                <a:cs typeface="Calibri" panose="020F0502020204030204" pitchFamily="34" charset="0"/>
              </a:rPr>
              <a:t>SOCIAL MEDIA</a:t>
            </a:r>
            <a:br>
              <a:rPr lang="ro-RO" sz="1500" b="1" smtClean="0">
                <a:solidFill>
                  <a:srgbClr val="1F497D"/>
                </a:solidFill>
                <a:latin typeface="Trebuchet MS" panose="020B0603020202020204" pitchFamily="34" charset="0"/>
                <a:ea typeface="Calibri" panose="020F0502020204030204" pitchFamily="34" charset="0"/>
                <a:cs typeface="Calibri" panose="020F0502020204030204" pitchFamily="34" charset="0"/>
              </a:rPr>
            </a:br>
            <a:r>
              <a:rPr lang="ro-RO" sz="1500" smtClean="0">
                <a:latin typeface="Trebuchet MS" panose="020B0603020202020204" pitchFamily="34" charset="0"/>
              </a:rPr>
              <a:t>Pe conturile IQads (</a:t>
            </a:r>
            <a:r>
              <a:rPr lang="en-US" sz="1500" smtClean="0">
                <a:latin typeface="Trebuchet MS" panose="020B0603020202020204" pitchFamily="34" charset="0"/>
              </a:rPr>
              <a:t>130</a:t>
            </a:r>
            <a:r>
              <a:rPr lang="ro-RO" sz="1500" smtClean="0">
                <a:latin typeface="Trebuchet MS" panose="020B0603020202020204" pitchFamily="34" charset="0"/>
              </a:rPr>
              <a:t>.000</a:t>
            </a:r>
            <a:r>
              <a:rPr lang="en-US" sz="1500" smtClean="0">
                <a:latin typeface="Trebuchet MS" panose="020B0603020202020204" pitchFamily="34" charset="0"/>
              </a:rPr>
              <a:t>+ prieteni, fani </a:t>
            </a:r>
            <a:r>
              <a:rPr lang="ro-RO" sz="1500" smtClean="0">
                <a:latin typeface="Trebuchet MS" panose="020B0603020202020204" pitchFamily="34" charset="0"/>
              </a:rPr>
              <a:t>și followeri)</a:t>
            </a:r>
            <a:br>
              <a:rPr lang="ro-RO" sz="1500" smtClean="0">
                <a:latin typeface="Trebuchet MS" panose="020B0603020202020204" pitchFamily="34" charset="0"/>
              </a:rPr>
            </a:br>
            <a:r>
              <a:rPr lang="en-US" sz="1500" smtClean="0">
                <a:latin typeface="Trebuchet MS" panose="020B0603020202020204" pitchFamily="34" charset="0"/>
              </a:rPr>
              <a:t>(</a:t>
            </a:r>
            <a:r>
              <a:rPr lang="en-US" sz="1500" smtClean="0">
                <a:latin typeface="Trebuchet MS" panose="020B0603020202020204" pitchFamily="34" charset="0"/>
                <a:hlinkClick r:id="rId2"/>
              </a:rPr>
              <a:t>Facebook IQads</a:t>
            </a:r>
            <a:r>
              <a:rPr lang="en-US" sz="1500" smtClean="0">
                <a:latin typeface="Trebuchet MS" panose="020B0603020202020204" pitchFamily="34" charset="0"/>
              </a:rPr>
              <a:t>, </a:t>
            </a:r>
            <a:r>
              <a:rPr lang="en-US" sz="1500" smtClean="0">
                <a:latin typeface="Trebuchet MS" panose="020B0603020202020204" pitchFamily="34" charset="0"/>
                <a:hlinkClick r:id="rId3"/>
              </a:rPr>
              <a:t>Facebook IQads News</a:t>
            </a:r>
            <a:r>
              <a:rPr lang="en-US" sz="1500" smtClean="0">
                <a:latin typeface="Trebuchet MS" panose="020B0603020202020204" pitchFamily="34" charset="0"/>
              </a:rPr>
              <a:t>, </a:t>
            </a:r>
            <a:r>
              <a:rPr lang="en-US" sz="1500" smtClean="0">
                <a:latin typeface="Trebuchet MS" panose="020B0603020202020204" pitchFamily="34" charset="0"/>
                <a:hlinkClick r:id="rId4"/>
              </a:rPr>
              <a:t>Twitter IQads</a:t>
            </a:r>
            <a:r>
              <a:rPr lang="en-US" sz="1500" smtClean="0">
                <a:latin typeface="Trebuchet MS" panose="020B0603020202020204" pitchFamily="34" charset="0"/>
              </a:rPr>
              <a:t>, </a:t>
            </a:r>
            <a:r>
              <a:rPr lang="en-US" sz="1500" smtClean="0">
                <a:latin typeface="Trebuchet MS" panose="020B0603020202020204" pitchFamily="34" charset="0"/>
                <a:hlinkClick r:id="rId5"/>
              </a:rPr>
              <a:t>Twitter IQads News</a:t>
            </a:r>
            <a:r>
              <a:rPr lang="en-US" sz="1500" smtClean="0">
                <a:latin typeface="Trebuchet MS" panose="020B0603020202020204" pitchFamily="34" charset="0"/>
              </a:rPr>
              <a:t>, </a:t>
            </a:r>
            <a:br>
              <a:rPr lang="en-US" sz="1500" smtClean="0">
                <a:latin typeface="Trebuchet MS" panose="020B0603020202020204" pitchFamily="34" charset="0"/>
              </a:rPr>
            </a:br>
            <a:r>
              <a:rPr lang="en-US" sz="1500" smtClean="0">
                <a:latin typeface="Trebuchet MS" panose="020B0603020202020204" pitchFamily="34" charset="0"/>
                <a:hlinkClick r:id="rId6"/>
              </a:rPr>
              <a:t>Facebook The Creator</a:t>
            </a:r>
            <a:r>
              <a:rPr lang="en-US" sz="1500" smtClean="0">
                <a:latin typeface="Trebuchet MS" panose="020B0603020202020204" pitchFamily="34" charset="0"/>
              </a:rPr>
              <a:t>, </a:t>
            </a:r>
            <a:r>
              <a:rPr lang="en-US" sz="1500" smtClean="0">
                <a:latin typeface="Trebuchet MS" panose="020B0603020202020204" pitchFamily="34" charset="0"/>
                <a:hlinkClick r:id="rId7"/>
              </a:rPr>
              <a:t>Google+ IQads</a:t>
            </a:r>
            <a:r>
              <a:rPr lang="en-US" sz="1500" smtClean="0">
                <a:latin typeface="Trebuchet MS" panose="020B0603020202020204" pitchFamily="34" charset="0"/>
              </a:rPr>
              <a:t>, </a:t>
            </a:r>
            <a:r>
              <a:rPr lang="en-US" sz="1500" smtClean="0">
                <a:latin typeface="Trebuchet MS" panose="020B0603020202020204" pitchFamily="34" charset="0"/>
                <a:hlinkClick r:id="rId8"/>
              </a:rPr>
              <a:t>Google+ IQads News </a:t>
            </a:r>
            <a:endParaRPr lang="ro-RO" sz="1500" smtClean="0">
              <a:latin typeface="Trebuchet MS" panose="020B0603020202020204" pitchFamily="34" charset="0"/>
            </a:endParaRPr>
          </a:p>
          <a:p>
            <a:pPr marL="0" indent="0" eaLnBrk="1" hangingPunct="1">
              <a:spcBef>
                <a:spcPct val="0"/>
              </a:spcBef>
              <a:buFont typeface="Arial" panose="020B0604020202020204" pitchFamily="34" charset="0"/>
              <a:buNone/>
            </a:pPr>
            <a:endParaRPr lang="ro-RO" sz="1500" b="1" smtClean="0">
              <a:solidFill>
                <a:srgbClr val="1F497D"/>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spcBef>
                <a:spcPct val="0"/>
              </a:spcBef>
            </a:pPr>
            <a:r>
              <a:rPr lang="ro-RO" sz="1500" smtClean="0">
                <a:latin typeface="Trebuchet MS" panose="020B0603020202020204" pitchFamily="34" charset="0"/>
              </a:rPr>
              <a:t> Anunțarea competiției și promovarea înscrierilor, prin link-uri la articolele de pe IQads</a:t>
            </a:r>
          </a:p>
          <a:p>
            <a:pPr marL="0" indent="0" eaLnBrk="1" hangingPunct="1">
              <a:spcBef>
                <a:spcPct val="0"/>
              </a:spcBef>
            </a:pPr>
            <a:r>
              <a:rPr lang="ro-RO" sz="1500" smtClean="0">
                <a:latin typeface="Trebuchet MS" panose="020B0603020202020204" pitchFamily="34" charset="0"/>
              </a:rPr>
              <a:t>Postarea şi promovarea înscrierilor, pe măsură ce sunt aprobate în competiţie, într-un album  foto dedicat, pe contul de Facebook IQads</a:t>
            </a:r>
            <a:br>
              <a:rPr lang="ro-RO" sz="1500" smtClean="0">
                <a:latin typeface="Trebuchet MS" panose="020B0603020202020204" pitchFamily="34" charset="0"/>
              </a:rPr>
            </a:b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PUMA T7 Design Competition: </a:t>
            </a:r>
            <a:r>
              <a:rPr lang="ro-RO" sz="1500" smtClean="0">
                <a:latin typeface="Trebuchet MS" panose="020B0603020202020204" pitchFamily="34" charset="0"/>
                <a:hlinkClick r:id="rId9"/>
              </a:rPr>
              <a:t>albumul 1</a:t>
            </a:r>
            <a:r>
              <a:rPr lang="ro-RO" sz="1500" smtClean="0">
                <a:latin typeface="Trebuchet MS" panose="020B0603020202020204" pitchFamily="34" charset="0"/>
              </a:rPr>
              <a:t> si </a:t>
            </a:r>
            <a:r>
              <a:rPr lang="ro-RO" sz="1500" smtClean="0">
                <a:latin typeface="Trebuchet MS" panose="020B0603020202020204" pitchFamily="34" charset="0"/>
                <a:hlinkClick r:id="rId10"/>
              </a:rPr>
              <a:t>albumul 2</a:t>
            </a:r>
            <a:endParaRPr lang="ro-RO" sz="1500" smtClean="0">
              <a:latin typeface="Trebuchet MS" panose="020B0603020202020204" pitchFamily="34" charset="0"/>
            </a:endParaRPr>
          </a:p>
          <a:p>
            <a:pPr marL="0" indent="0" eaLnBrk="1" hangingPunct="1">
              <a:spcBef>
                <a:spcPct val="0"/>
              </a:spcBef>
            </a:pPr>
            <a:r>
              <a:rPr lang="ro-RO" sz="1500" smtClean="0">
                <a:latin typeface="Trebuchet MS" panose="020B0603020202020204" pitchFamily="34" charset="0"/>
              </a:rPr>
              <a:t>Crearea unui eveniment de contul Facebook IQads; invitaţii trimise de IQads + invitaţii trimise mai departe de participanţi (open event)</a:t>
            </a:r>
            <a:br>
              <a:rPr lang="ro-RO" sz="1500" smtClean="0">
                <a:latin typeface="Trebuchet MS" panose="020B0603020202020204" pitchFamily="34" charset="0"/>
              </a:rPr>
            </a:br>
            <a:r>
              <a:rPr lang="ro-RO" sz="1500" smtClean="0">
                <a:latin typeface="Trebuchet MS" panose="020B0603020202020204" pitchFamily="34" charset="0"/>
              </a:rPr>
              <a:t> </a:t>
            </a: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a:t>
            </a:r>
            <a:r>
              <a:rPr lang="ro-RO" sz="1500" smtClean="0">
                <a:latin typeface="Trebuchet MS" panose="020B0603020202020204" pitchFamily="34" charset="0"/>
                <a:hlinkClick r:id="rId11"/>
              </a:rPr>
              <a:t>https://www.facebook.com/events/217205705014037/</a:t>
            </a:r>
            <a:r>
              <a:rPr lang="ro-RO" sz="1500" smtClean="0">
                <a:latin typeface="Trebuchet MS" panose="020B0603020202020204" pitchFamily="34" charset="0"/>
              </a:rPr>
              <a:t> </a:t>
            </a:r>
          </a:p>
          <a:p>
            <a:pPr marL="0" indent="0" eaLnBrk="1" hangingPunct="1">
              <a:spcBef>
                <a:spcPct val="0"/>
              </a:spcBef>
            </a:pPr>
            <a:r>
              <a:rPr lang="ro-RO" sz="1500" smtClean="0">
                <a:latin typeface="Trebuchet MS" panose="020B0603020202020204" pitchFamily="34" charset="0"/>
              </a:rPr>
              <a:t>Buzz, promovare generată de participanţi prin Like și Share, prin prieteni şi prin promovarea propriilor lucrări înscrise</a:t>
            </a:r>
            <a:br>
              <a:rPr lang="ro-RO" sz="1500" smtClean="0">
                <a:latin typeface="Trebuchet MS" panose="020B0603020202020204" pitchFamily="34" charset="0"/>
              </a:rPr>
            </a:b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PUMA T7 - </a:t>
            </a:r>
            <a:r>
              <a:rPr lang="vi-VN" sz="1500" smtClean="0"/>
              <a:t>3.700 de like-uri, tweet-uri şi share-uri ale lucrărilor postate pe TheCreator</a:t>
            </a:r>
          </a:p>
          <a:p>
            <a:pPr marL="0" indent="0" eaLnBrk="1" hangingPunct="1">
              <a:spcBef>
                <a:spcPct val="0"/>
              </a:spcBef>
            </a:pPr>
            <a:endParaRPr lang="ro-RO" sz="1500" smtClean="0">
              <a:latin typeface="Trebuchet MS" panose="020B0603020202020204" pitchFamily="34" charset="0"/>
            </a:endParaRPr>
          </a:p>
        </p:txBody>
      </p:sp>
      <p:sp>
        <p:nvSpPr>
          <p:cNvPr id="121859" name="Title 2"/>
          <p:cNvSpPr>
            <a:spLocks noGrp="1"/>
          </p:cNvSpPr>
          <p:nvPr>
            <p:ph type="title"/>
          </p:nvPr>
        </p:nvSpPr>
        <p:spPr/>
        <p:txBody>
          <a:bodyPr/>
          <a:lstStyle/>
          <a:p>
            <a:pPr eaLnBrk="1" hangingPunct="1"/>
            <a:r>
              <a:rPr lang="ro-RO" b="1" dirty="0"/>
              <a:t>Promovarea înscrierilor </a:t>
            </a:r>
            <a:endParaRPr lang="ro-RO" dirty="0" smtClean="0"/>
          </a:p>
        </p:txBody>
      </p:sp>
    </p:spTree>
    <p:extLst>
      <p:ext uri="{BB962C8B-B14F-4D97-AF65-F5344CB8AC3E}">
        <p14:creationId xmlns:p14="http://schemas.microsoft.com/office/powerpoint/2010/main" val="1435460954"/>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3"/>
          <p:cNvSpPr txBox="1">
            <a:spLocks noChangeArrowheads="1"/>
          </p:cNvSpPr>
          <p:nvPr/>
        </p:nvSpPr>
        <p:spPr bwMode="auto">
          <a:xfrm>
            <a:off x="457200" y="1143000"/>
            <a:ext cx="8305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endParaRPr lang="ro-RO" sz="2000">
              <a:solidFill>
                <a:srgbClr val="000000"/>
              </a:solidFill>
            </a:endParaRPr>
          </a:p>
        </p:txBody>
      </p:sp>
      <p:pic>
        <p:nvPicPr>
          <p:cNvPr id="7987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0"/>
            <a:ext cx="8001000"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body" idx="1"/>
          </p:nvPr>
        </p:nvSpPr>
        <p:spPr>
          <a:xfrm>
            <a:off x="457200" y="1600200"/>
            <a:ext cx="8305800" cy="4525963"/>
          </a:xfrm>
        </p:spPr>
        <p:txBody>
          <a:bodyPr/>
          <a:lstStyle/>
          <a:p>
            <a:pPr marL="0" lvl="1" indent="0" eaLnBrk="1" hangingPunct="1">
              <a:spcBef>
                <a:spcPct val="0"/>
              </a:spcBef>
              <a:buFont typeface="Arial" panose="020B0604020202020204" pitchFamily="34" charset="0"/>
              <a:buNone/>
            </a:pP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EDITORIAL / PR</a:t>
            </a:r>
            <a:r>
              <a:rPr lang="ro-RO" sz="1500" b="1" smtClean="0">
                <a:latin typeface="Trebuchet MS" panose="020B0603020202020204" pitchFamily="34" charset="0"/>
              </a:rPr>
              <a:t/>
            </a:r>
            <a:br>
              <a:rPr lang="ro-RO" sz="1500" b="1" smtClean="0">
                <a:latin typeface="Trebuchet MS" panose="020B0603020202020204" pitchFamily="34" charset="0"/>
              </a:rPr>
            </a:br>
            <a:r>
              <a:rPr lang="ro-RO" sz="1500" smtClean="0">
                <a:latin typeface="Trebuchet MS" panose="020B0603020202020204" pitchFamily="34" charset="0"/>
              </a:rPr>
              <a:t>ştirile şi articolele sunt publicate pe IQads.ro</a:t>
            </a:r>
            <a:r>
              <a:rPr lang="en-US" sz="1500" smtClean="0">
                <a:latin typeface="Trebuchet MS" panose="020B0603020202020204" pitchFamily="34" charset="0"/>
              </a:rPr>
              <a:t>,</a:t>
            </a:r>
            <a:r>
              <a:rPr lang="ro-RO" sz="1500" smtClean="0">
                <a:latin typeface="Trebuchet MS" panose="020B0603020202020204" pitchFamily="34" charset="0"/>
              </a:rPr>
              <a:t> incluse în newsletterele editoriale şi promovate pe conturile de social media ale IQads; comunicatele de presă sunt împinse către alte medii relevante</a:t>
            </a:r>
          </a:p>
          <a:p>
            <a:pPr marL="0" lvl="1" indent="0" eaLnBrk="1" hangingPunct="1">
              <a:spcBef>
                <a:spcPct val="0"/>
              </a:spcBef>
              <a:buFont typeface="Arial" panose="020B0604020202020204" pitchFamily="34" charset="0"/>
              <a:buNone/>
            </a:pPr>
            <a:endParaRPr lang="ro-RO" sz="1500" b="1" smtClean="0">
              <a:latin typeface="Trebuchet MS" panose="020B0603020202020204" pitchFamily="34" charset="0"/>
            </a:endParaRPr>
          </a:p>
          <a:p>
            <a:pPr marL="0" lvl="1" indent="0" eaLnBrk="1" hangingPunct="1">
              <a:spcBef>
                <a:spcPct val="0"/>
              </a:spcBef>
              <a:buFont typeface="Arial" panose="020B0604020202020204" pitchFamily="34" charset="0"/>
              <a:buChar char="•"/>
            </a:pPr>
            <a:r>
              <a:rPr lang="ro-RO" sz="1500" smtClean="0">
                <a:latin typeface="Trebuchet MS" panose="020B0603020202020204" pitchFamily="34" charset="0"/>
              </a:rPr>
              <a:t> Comunicat de presă și articol detaliat pe IQads.ro despre lansarea competiţiei</a:t>
            </a:r>
            <a:br>
              <a:rPr lang="ro-RO" sz="1500" smtClean="0">
                <a:latin typeface="Trebuchet MS" panose="020B0603020202020204" pitchFamily="34" charset="0"/>
              </a:rPr>
            </a:br>
            <a:r>
              <a:rPr lang="ro-RO" sz="1500" smtClean="0">
                <a:latin typeface="Trebuchet MS" panose="020B0603020202020204" pitchFamily="34" charset="0"/>
              </a:rPr>
              <a:t>  </a:t>
            </a: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a:t>
            </a:r>
            <a:r>
              <a:rPr lang="ro-RO" sz="1500" smtClean="0">
                <a:latin typeface="Trebuchet MS" panose="020B0603020202020204" pitchFamily="34" charset="0"/>
                <a:hlinkClick r:id="rId2"/>
              </a:rPr>
              <a:t>http://www.iqads.ro/a_16577/</a:t>
            </a:r>
            <a:r>
              <a:rPr lang="ro-RO" sz="1500" smtClean="0">
                <a:latin typeface="Trebuchet MS" panose="020B0603020202020204" pitchFamily="34" charset="0"/>
              </a:rPr>
              <a:t> </a:t>
            </a:r>
          </a:p>
          <a:p>
            <a:pPr marL="0" lvl="1" indent="0" eaLnBrk="1" hangingPunct="1">
              <a:spcBef>
                <a:spcPct val="0"/>
              </a:spcBef>
              <a:buFont typeface="Arial" panose="020B0604020202020204" pitchFamily="34" charset="0"/>
              <a:buChar char="•"/>
            </a:pPr>
            <a:r>
              <a:rPr lang="ro-RO" sz="1500" smtClean="0">
                <a:latin typeface="Trebuchet MS" panose="020B0603020202020204" pitchFamily="34" charset="0"/>
              </a:rPr>
              <a:t> Articol pe IQads.ro despre primele grupuri de înscrieri în competiţie</a:t>
            </a:r>
            <a:br>
              <a:rPr lang="ro-RO" sz="1500" smtClean="0">
                <a:latin typeface="Trebuchet MS" panose="020B0603020202020204" pitchFamily="34" charset="0"/>
              </a:rPr>
            </a:b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a:t>
            </a:r>
            <a:r>
              <a:rPr lang="ro-RO" sz="1500" smtClean="0">
                <a:latin typeface="Trebuchet MS" panose="020B0603020202020204" pitchFamily="34" charset="0"/>
                <a:hlinkClick r:id="rId3"/>
              </a:rPr>
              <a:t>http://www.iqads.ro/a_16658/</a:t>
            </a:r>
            <a:r>
              <a:rPr lang="ro-RO" sz="1500" smtClean="0">
                <a:latin typeface="Trebuchet MS" panose="020B0603020202020204" pitchFamily="34" charset="0"/>
              </a:rPr>
              <a:t>, </a:t>
            </a:r>
            <a:r>
              <a:rPr lang="ro-RO" sz="1500" smtClean="0">
                <a:latin typeface="Trebuchet MS" panose="020B0603020202020204" pitchFamily="34" charset="0"/>
                <a:hlinkClick r:id="rId4"/>
              </a:rPr>
              <a:t>http://www.iqads.ro/a_16691/</a:t>
            </a:r>
            <a:r>
              <a:rPr lang="ro-RO" sz="1500" smtClean="0">
                <a:latin typeface="Trebuchet MS" panose="020B0603020202020204" pitchFamily="34" charset="0"/>
              </a:rPr>
              <a:t>,  </a:t>
            </a:r>
            <a:r>
              <a:rPr lang="ro-RO" sz="1500" smtClean="0">
                <a:latin typeface="Trebuchet MS" panose="020B0603020202020204" pitchFamily="34" charset="0"/>
                <a:hlinkClick r:id="rId5"/>
              </a:rPr>
              <a:t>http://www.iqads.ro/a_16714/</a:t>
            </a:r>
            <a:endParaRPr lang="ro-RO" sz="1500" smtClean="0">
              <a:latin typeface="Trebuchet MS" panose="020B0603020202020204" pitchFamily="34" charset="0"/>
            </a:endParaRPr>
          </a:p>
          <a:p>
            <a:pPr marL="0" lvl="1" indent="0" eaLnBrk="1" hangingPunct="1">
              <a:spcBef>
                <a:spcPct val="0"/>
              </a:spcBef>
              <a:buFont typeface="Arial" panose="020B0604020202020204" pitchFamily="34" charset="0"/>
              <a:buChar char="•"/>
            </a:pPr>
            <a:r>
              <a:rPr lang="ro-RO" sz="1500" smtClean="0">
                <a:latin typeface="Trebuchet MS" panose="020B0603020202020204" pitchFamily="34" charset="0"/>
              </a:rPr>
              <a:t> Interviuri cu participanţii / reminder şi provocare pentru mai multe înscrieri</a:t>
            </a:r>
            <a:br>
              <a:rPr lang="ro-RO" sz="1500" smtClean="0">
                <a:latin typeface="Trebuchet MS" panose="020B0603020202020204" pitchFamily="34" charset="0"/>
              </a:rPr>
            </a:br>
            <a:r>
              <a:rPr lang="ro-RO" sz="1500" smtClean="0">
                <a:latin typeface="Trebuchet MS" panose="020B0603020202020204" pitchFamily="34" charset="0"/>
              </a:rPr>
              <a:t>  </a:t>
            </a: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a:t>
            </a:r>
            <a:r>
              <a:rPr lang="ro-RO" sz="1500" smtClean="0">
                <a:latin typeface="Trebuchet MS" panose="020B0603020202020204" pitchFamily="34" charset="0"/>
                <a:hlinkClick r:id="rId6"/>
              </a:rPr>
              <a:t>http://www.iqads.ro/a_20048/</a:t>
            </a:r>
            <a:endParaRPr lang="ro-RO" sz="1500" smtClean="0">
              <a:latin typeface="Trebuchet MS" panose="020B0603020202020204" pitchFamily="34" charset="0"/>
            </a:endParaRPr>
          </a:p>
          <a:p>
            <a:pPr marL="0" lvl="1" indent="0" eaLnBrk="1" hangingPunct="1">
              <a:spcBef>
                <a:spcPct val="0"/>
              </a:spcBef>
              <a:buFont typeface="Arial" panose="020B0604020202020204" pitchFamily="34" charset="0"/>
              <a:buChar char="•"/>
            </a:pPr>
            <a:endParaRPr lang="ro-RO" sz="1500" smtClean="0">
              <a:latin typeface="Trebuchet MS" panose="020B0603020202020204" pitchFamily="34" charset="0"/>
            </a:endParaRPr>
          </a:p>
          <a:p>
            <a:pPr marL="0" lvl="1" indent="0" eaLnBrk="1" hangingPunct="1">
              <a:buFont typeface="Arial" panose="020B0604020202020204" pitchFamily="34" charset="0"/>
              <a:buNone/>
            </a:pP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BONUS</a:t>
            </a:r>
            <a:endParaRPr lang="ro-RO" sz="1600" smtClean="0"/>
          </a:p>
          <a:p>
            <a:pPr marL="0" lvl="1" indent="0" eaLnBrk="1" hangingPunct="1">
              <a:buFont typeface="Arial" panose="020B0604020202020204" pitchFamily="34" charset="0"/>
              <a:buChar char="•"/>
            </a:pPr>
            <a:r>
              <a:rPr lang="ro-RO" sz="1600" smtClean="0"/>
              <a:t> </a:t>
            </a:r>
            <a:r>
              <a:rPr lang="en-US" sz="1600" smtClean="0"/>
              <a:t>Direct mailing </a:t>
            </a:r>
            <a:r>
              <a:rPr lang="ro-RO" sz="1600" smtClean="0"/>
              <a:t>către </a:t>
            </a:r>
            <a:r>
              <a:rPr lang="en-US" sz="1600" smtClean="0"/>
              <a:t>foşti participanţi ai competiţiilor de creaţie</a:t>
            </a:r>
            <a:r>
              <a:rPr lang="ro-RO" sz="1600" smtClean="0"/>
              <a:t> TheCreator</a:t>
            </a:r>
          </a:p>
          <a:p>
            <a:pPr marL="0" lvl="1" indent="0" eaLnBrk="1" hangingPunct="1">
              <a:spcBef>
                <a:spcPct val="0"/>
              </a:spcBef>
              <a:buFont typeface="Arial" panose="020B0604020202020204" pitchFamily="34" charset="0"/>
              <a:buNone/>
            </a:pPr>
            <a:endParaRPr lang="ro-RO" sz="1500" smtClean="0">
              <a:latin typeface="Trebuchet MS" panose="020B0603020202020204" pitchFamily="34" charset="0"/>
            </a:endParaRPr>
          </a:p>
        </p:txBody>
      </p:sp>
      <p:sp>
        <p:nvSpPr>
          <p:cNvPr id="122883" name="Title 2"/>
          <p:cNvSpPr>
            <a:spLocks noGrp="1"/>
          </p:cNvSpPr>
          <p:nvPr>
            <p:ph type="title"/>
          </p:nvPr>
        </p:nvSpPr>
        <p:spPr/>
        <p:txBody>
          <a:bodyPr/>
          <a:lstStyle/>
          <a:p>
            <a:pPr eaLnBrk="1" hangingPunct="1"/>
            <a:r>
              <a:rPr lang="ro-RO" b="1" dirty="0"/>
              <a:t>Promovarea înscrierilor </a:t>
            </a:r>
            <a:endParaRPr lang="ro-RO" dirty="0" smtClean="0"/>
          </a:p>
        </p:txBody>
      </p:sp>
    </p:spTree>
    <p:extLst>
      <p:ext uri="{BB962C8B-B14F-4D97-AF65-F5344CB8AC3E}">
        <p14:creationId xmlns:p14="http://schemas.microsoft.com/office/powerpoint/2010/main" val="189715219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ro-RO" b="1" dirty="0" smtClean="0"/>
              <a:t>Promovarea </a:t>
            </a:r>
            <a:r>
              <a:rPr lang="ro-RO" b="1" dirty="0" err="1" smtClean="0"/>
              <a:t>votingului</a:t>
            </a:r>
            <a:endParaRPr lang="ro-RO" dirty="0" smtClean="0"/>
          </a:p>
        </p:txBody>
      </p:sp>
      <p:sp>
        <p:nvSpPr>
          <p:cNvPr id="123908" name="Rectangle 3"/>
          <p:cNvSpPr txBox="1">
            <a:spLocks noChangeArrowheads="1"/>
          </p:cNvSpPr>
          <p:nvPr/>
        </p:nvSpPr>
        <p:spPr bwMode="auto">
          <a:xfrm>
            <a:off x="457200" y="1600200"/>
            <a:ext cx="8686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9pPr>
          </a:lstStyle>
          <a:p>
            <a:pPr eaLnBrk="1" hangingPunct="1">
              <a:lnSpc>
                <a:spcPct val="110000"/>
              </a:lnSpc>
              <a:spcBef>
                <a:spcPct val="0"/>
              </a:spcBef>
              <a:buFont typeface="Arial" panose="020B0604020202020204" pitchFamily="34" charset="0"/>
              <a:buNone/>
            </a:pPr>
            <a:endParaRPr lang="ro-RO" sz="1800">
              <a:solidFill>
                <a:srgbClr val="FF0000"/>
              </a:solidFill>
              <a:latin typeface="Trebuchet MS" panose="020B0603020202020204" pitchFamily="34" charset="0"/>
            </a:endParaRPr>
          </a:p>
        </p:txBody>
      </p:sp>
      <p:sp>
        <p:nvSpPr>
          <p:cNvPr id="123909" name="Rectangle 3"/>
          <p:cNvSpPr>
            <a:spLocks noGrp="1" noChangeArrowheads="1"/>
          </p:cNvSpPr>
          <p:nvPr>
            <p:ph type="body" idx="1"/>
          </p:nvPr>
        </p:nvSpPr>
        <p:spPr>
          <a:xfrm>
            <a:off x="457200" y="1600200"/>
            <a:ext cx="8153400" cy="4525963"/>
          </a:xfrm>
        </p:spPr>
        <p:txBody>
          <a:bodyPr/>
          <a:lstStyle/>
          <a:p>
            <a:pPr marL="0" indent="0" eaLnBrk="1" hangingPunct="1">
              <a:lnSpc>
                <a:spcPct val="90000"/>
              </a:lnSpc>
              <a:spcBef>
                <a:spcPct val="0"/>
              </a:spcBef>
              <a:buFont typeface="Arial" panose="020B0604020202020204" pitchFamily="34" charset="0"/>
              <a:buNone/>
            </a:pPr>
            <a:r>
              <a:rPr lang="en-US"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PAGINA COMPETI</a:t>
            </a: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ŢIEI</a:t>
            </a:r>
            <a:endParaRPr lang="en-US"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lnSpc>
                <a:spcPct val="90000"/>
              </a:lnSpc>
              <a:spcBef>
                <a:spcPct val="0"/>
              </a:spcBef>
            </a:pPr>
            <a:r>
              <a:rPr lang="ro-RO" sz="1500" b="1" smtClean="0">
                <a:latin typeface="Trebuchet MS" panose="020B0603020202020204" pitchFamily="34" charset="0"/>
              </a:rPr>
              <a:t> Pagina dedicată competiţiei, </a:t>
            </a:r>
            <a:r>
              <a:rPr lang="en-US" sz="1500" b="1" smtClean="0">
                <a:latin typeface="Trebuchet MS" panose="020B0603020202020204" pitchFamily="34" charset="0"/>
              </a:rPr>
              <a:t>branded brandul, </a:t>
            </a:r>
            <a:r>
              <a:rPr lang="ro-RO" sz="1500" b="1" smtClean="0">
                <a:latin typeface="Trebuchet MS" panose="020B0603020202020204" pitchFamily="34" charset="0"/>
              </a:rPr>
              <a:t>activă pe termen nederminat</a:t>
            </a:r>
            <a:br>
              <a:rPr lang="ro-RO" sz="1500" b="1" smtClean="0">
                <a:latin typeface="Trebuchet MS" panose="020B0603020202020204" pitchFamily="34" charset="0"/>
              </a:rPr>
            </a:br>
            <a:r>
              <a:rPr lang="ro-RO" sz="1500" b="1" smtClean="0">
                <a:latin typeface="Trebuchet MS" panose="020B0603020202020204" pitchFamily="34" charset="0"/>
              </a:rPr>
              <a:t>  </a:t>
            </a:r>
            <a:r>
              <a:rPr lang="ro-RO" sz="1500" smtClean="0">
                <a:solidFill>
                  <a:srgbClr val="0070C0"/>
                </a:solidFill>
                <a:latin typeface="Trebuchet MS" panose="020B0603020202020204" pitchFamily="34" charset="0"/>
              </a:rPr>
              <a:t>ex: PUMA T7 Design Competition: </a:t>
            </a:r>
            <a:r>
              <a:rPr lang="ro-RO" sz="1500" smtClean="0">
                <a:solidFill>
                  <a:schemeClr val="tx2"/>
                </a:solidFill>
                <a:latin typeface="Trebuchet MS" panose="020B0603020202020204" pitchFamily="34" charset="0"/>
                <a:ea typeface="Calibri" panose="020F0502020204030204" pitchFamily="34" charset="0"/>
                <a:cs typeface="Calibri" panose="020F0502020204030204" pitchFamily="34" charset="0"/>
                <a:hlinkClick r:id="rId2"/>
              </a:rPr>
              <a:t>http://creator.iqads.ro/PUMAT7</a:t>
            </a:r>
            <a:endParaRPr lang="ro-RO" sz="1500"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lnSpc>
                <a:spcPct val="90000"/>
              </a:lnSpc>
              <a:spcBef>
                <a:spcPct val="0"/>
              </a:spcBef>
            </a:pPr>
            <a:endPar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lnSpc>
                <a:spcPct val="90000"/>
              </a:lnSpc>
              <a:spcBef>
                <a:spcPct val="0"/>
              </a:spcBef>
              <a:buFont typeface="Arial" panose="020B0604020202020204" pitchFamily="34" charset="0"/>
              <a:buNone/>
            </a:pP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ONLINE MEDIA CAMPAIGN</a:t>
            </a:r>
            <a:endParaRPr lang="ro-RO" sz="1500" b="1" smtClean="0">
              <a:solidFill>
                <a:schemeClr val="tx2"/>
              </a:solidFill>
              <a:latin typeface="Trebuchet MS" panose="020B0603020202020204" pitchFamily="34" charset="0"/>
            </a:endParaRPr>
          </a:p>
          <a:p>
            <a:pPr marL="0" indent="0" eaLnBrk="1" hangingPunct="1">
              <a:lnSpc>
                <a:spcPct val="90000"/>
              </a:lnSpc>
              <a:spcBef>
                <a:spcPct val="0"/>
              </a:spcBef>
            </a:pPr>
            <a:r>
              <a:rPr lang="ro-RO" sz="1500" b="1" smtClean="0">
                <a:latin typeface="Trebuchet MS" panose="020B0603020202020204" pitchFamily="34" charset="0"/>
              </a:rPr>
              <a:t> Campanie de bannere branded</a:t>
            </a:r>
            <a:r>
              <a:rPr lang="ro-RO" sz="1500" smtClean="0">
                <a:latin typeface="Trebuchet MS" panose="020B0603020202020204" pitchFamily="34" charset="0"/>
              </a:rPr>
              <a:t>, </a:t>
            </a:r>
            <a:r>
              <a:rPr lang="en-US" sz="1500" smtClean="0">
                <a:latin typeface="Trebuchet MS" panose="020B0603020202020204" pitchFamily="34" charset="0"/>
              </a:rPr>
              <a:t>500.000 afişări</a:t>
            </a:r>
            <a:r>
              <a:rPr lang="ro-RO" sz="1500" smtClean="0">
                <a:latin typeface="Trebuchet MS" panose="020B0603020202020204" pitchFamily="34" charset="0"/>
              </a:rPr>
              <a:t/>
            </a:r>
            <a:br>
              <a:rPr lang="ro-RO" sz="1500" smtClean="0">
                <a:latin typeface="Trebuchet MS" panose="020B0603020202020204" pitchFamily="34" charset="0"/>
              </a:rPr>
            </a:br>
            <a:r>
              <a:rPr lang="ro-RO" sz="1500" smtClean="0">
                <a:latin typeface="Trebuchet MS" panose="020B0603020202020204" pitchFamily="34" charset="0"/>
              </a:rPr>
              <a:t>  </a:t>
            </a:r>
            <a:r>
              <a:rPr lang="en-US" sz="1500" smtClean="0">
                <a:latin typeface="Trebuchet MS" panose="020B0603020202020204" pitchFamily="34" charset="0"/>
              </a:rPr>
              <a:t>IQads.ro, SMARK.ro, 24FUN.ro, Realitatea.net, Money.ro</a:t>
            </a:r>
            <a:r>
              <a:rPr lang="ro-RO" sz="1500" smtClean="0">
                <a:latin typeface="Trebuchet MS" panose="020B0603020202020204" pitchFamily="34" charset="0"/>
              </a:rPr>
              <a:t/>
            </a:r>
            <a:br>
              <a:rPr lang="ro-RO" sz="1500" smtClean="0">
                <a:latin typeface="Trebuchet MS" panose="020B0603020202020204" pitchFamily="34" charset="0"/>
              </a:rPr>
            </a:br>
            <a:r>
              <a:rPr lang="ro-RO" sz="1500" smtClean="0">
                <a:latin typeface="Trebuchet MS" panose="020B0603020202020204" pitchFamily="34" charset="0"/>
              </a:rPr>
              <a:t>  </a:t>
            </a:r>
            <a:r>
              <a:rPr lang="ro-RO" sz="1500" smtClean="0">
                <a:solidFill>
                  <a:schemeClr val="tx2"/>
                </a:solidFill>
                <a:latin typeface="Trebuchet MS" panose="020B0603020202020204" pitchFamily="34" charset="0"/>
              </a:rPr>
              <a:t>ex: PUMA T7 Design Competition – banner inscrieri: </a:t>
            </a:r>
            <a:r>
              <a:rPr lang="ro-RO" sz="1500" smtClean="0">
                <a:latin typeface="Trebuchet MS" panose="020B0603020202020204" pitchFamily="34" charset="0"/>
                <a:hlinkClick r:id="rId3"/>
              </a:rPr>
              <a:t>http://www.iqads.ro/ad_21981</a:t>
            </a:r>
            <a:r>
              <a:rPr lang="ro-RO" sz="1500" smtClean="0">
                <a:latin typeface="Trebuchet MS" panose="020B0603020202020204" pitchFamily="34" charset="0"/>
              </a:rPr>
              <a:t> </a:t>
            </a:r>
          </a:p>
          <a:p>
            <a:pPr marL="0" indent="0" eaLnBrk="1" hangingPunct="1">
              <a:lnSpc>
                <a:spcPct val="90000"/>
              </a:lnSpc>
              <a:spcBef>
                <a:spcPct val="0"/>
              </a:spcBef>
            </a:pPr>
            <a:r>
              <a:rPr lang="ro-RO" sz="1500" b="1" smtClean="0">
                <a:latin typeface="Trebuchet MS" panose="020B0603020202020204" pitchFamily="34" charset="0"/>
              </a:rPr>
              <a:t> Newslettere </a:t>
            </a:r>
            <a:r>
              <a:rPr lang="vi-VN" sz="1500" b="1" smtClean="0"/>
              <a:t>către comunitatea IQads, branded (20</a:t>
            </a:r>
            <a:r>
              <a:rPr lang="ro-RO" sz="1500" b="1" smtClean="0"/>
              <a:t>.</a:t>
            </a:r>
            <a:r>
              <a:rPr lang="ro-RO" sz="1500" b="1" smtClean="0">
                <a:latin typeface="Arial" panose="020B0604020202020204" pitchFamily="34" charset="0"/>
                <a:cs typeface="Arial" panose="020B0604020202020204" pitchFamily="34" charset="0"/>
              </a:rPr>
              <a:t>5</a:t>
            </a:r>
            <a:r>
              <a:rPr lang="vi-VN" sz="1500" b="1" smtClean="0"/>
              <a:t>00+ membri act</a:t>
            </a:r>
            <a:r>
              <a:rPr lang="ro-RO" sz="1500" b="1" smtClean="0">
                <a:latin typeface="Trebuchet MS" panose="020B0603020202020204" pitchFamily="34" charset="0"/>
              </a:rPr>
              <a:t>ivi</a:t>
            </a:r>
            <a:r>
              <a:rPr lang="en-US" sz="1500" b="1" smtClean="0">
                <a:latin typeface="Trebuchet MS" panose="020B0603020202020204" pitchFamily="34" charset="0"/>
              </a:rPr>
              <a:t>):</a:t>
            </a:r>
            <a:r>
              <a:rPr lang="vi-VN" sz="1500" b="1" smtClean="0"/>
              <a:t/>
            </a:r>
            <a:br>
              <a:rPr lang="vi-VN" sz="1500" b="1" smtClean="0"/>
            </a:br>
            <a:r>
              <a:rPr lang="ro-RO" sz="1500" b="1" smtClean="0"/>
              <a:t>    </a:t>
            </a:r>
            <a:r>
              <a:rPr lang="en-US" sz="1500" smtClean="0">
                <a:latin typeface="Trebuchet MS" panose="020B0603020202020204" pitchFamily="34" charset="0"/>
              </a:rPr>
              <a:t>- newsletter dedicat</a:t>
            </a:r>
            <a:r>
              <a:rPr lang="ro-RO" sz="1500" smtClean="0">
                <a:latin typeface="Trebuchet MS" panose="020B0603020202020204" pitchFamily="34" charset="0"/>
              </a:rPr>
              <a:t/>
            </a:r>
            <a:br>
              <a:rPr lang="ro-RO" sz="1500" smtClean="0">
                <a:latin typeface="Trebuchet MS" panose="020B0603020202020204" pitchFamily="34" charset="0"/>
              </a:rPr>
            </a:br>
            <a:r>
              <a:rPr lang="ro-RO" sz="1500" smtClean="0">
                <a:latin typeface="Trebuchet MS" panose="020B0603020202020204" pitchFamily="34" charset="0"/>
              </a:rPr>
              <a:t>  </a:t>
            </a:r>
            <a:r>
              <a:rPr lang="en-US" sz="1500" smtClean="0">
                <a:latin typeface="Trebuchet MS" panose="020B0603020202020204" pitchFamily="34" charset="0"/>
              </a:rPr>
              <a:t>   </a:t>
            </a:r>
            <a:r>
              <a:rPr lang="ro-RO" sz="1500" smtClean="0">
                <a:solidFill>
                  <a:srgbClr val="0070C0"/>
                </a:solidFill>
                <a:latin typeface="Trebuchet MS" panose="020B0603020202020204" pitchFamily="34" charset="0"/>
              </a:rPr>
              <a:t>ex</a:t>
            </a:r>
            <a:r>
              <a:rPr lang="ro-RO" sz="1500" smtClean="0">
                <a:latin typeface="Trebuchet MS" panose="020B0603020202020204" pitchFamily="34" charset="0"/>
              </a:rPr>
              <a:t>: </a:t>
            </a:r>
            <a:r>
              <a:rPr lang="ro-RO" sz="1500" smtClean="0">
                <a:latin typeface="Trebuchet MS" panose="020B0603020202020204" pitchFamily="34" charset="0"/>
                <a:hlinkClick r:id="rId4"/>
              </a:rPr>
              <a:t>http://www.iqads.ro/newsletters/view/87</a:t>
            </a:r>
            <a:r>
              <a:rPr lang="ro-RO" sz="1500" smtClean="0">
                <a:latin typeface="Trebuchet MS" panose="020B0603020202020204" pitchFamily="34" charset="0"/>
              </a:rPr>
              <a:t>  </a:t>
            </a:r>
            <a:r>
              <a:rPr lang="en-US" sz="1500" smtClean="0">
                <a:latin typeface="Trebuchet MS" panose="020B0603020202020204" pitchFamily="34" charset="0"/>
              </a:rPr>
              <a:t/>
            </a:r>
            <a:br>
              <a:rPr lang="en-US" sz="1500" smtClean="0">
                <a:latin typeface="Trebuchet MS" panose="020B0603020202020204" pitchFamily="34" charset="0"/>
              </a:rPr>
            </a:br>
            <a:r>
              <a:rPr lang="ro-RO" sz="1500" smtClean="0">
                <a:latin typeface="Trebuchet MS" panose="020B0603020202020204" pitchFamily="34" charset="0"/>
              </a:rPr>
              <a:t>   </a:t>
            </a:r>
            <a:r>
              <a:rPr lang="en-US" sz="1500" smtClean="0">
                <a:latin typeface="Trebuchet MS" panose="020B0603020202020204" pitchFamily="34" charset="0"/>
              </a:rPr>
              <a:t>- </a:t>
            </a:r>
            <a:r>
              <a:rPr lang="ro-RO" sz="1500" smtClean="0">
                <a:latin typeface="Trebuchet MS" panose="020B0603020202020204" pitchFamily="34" charset="0"/>
              </a:rPr>
              <a:t>menționarea în 2 alte newslettere editoriale (prin header şi/sau text)</a:t>
            </a:r>
            <a:br>
              <a:rPr lang="ro-RO" sz="1500" smtClean="0">
                <a:latin typeface="Trebuchet MS" panose="020B0603020202020204" pitchFamily="34" charset="0"/>
              </a:rPr>
            </a:br>
            <a:r>
              <a:rPr lang="en-US" sz="1500" smtClean="0">
                <a:solidFill>
                  <a:srgbClr val="0070C0"/>
                </a:solidFill>
                <a:latin typeface="Trebuchet MS" panose="020B0603020202020204" pitchFamily="34" charset="0"/>
              </a:rPr>
              <a:t> </a:t>
            </a:r>
            <a:r>
              <a:rPr lang="ro-RO" sz="1500" smtClean="0">
                <a:solidFill>
                  <a:srgbClr val="0070C0"/>
                </a:solidFill>
                <a:latin typeface="Trebuchet MS" panose="020B0603020202020204" pitchFamily="34" charset="0"/>
              </a:rPr>
              <a:t>   </a:t>
            </a:r>
            <a:r>
              <a:rPr lang="en-US" sz="1500" smtClean="0">
                <a:solidFill>
                  <a:srgbClr val="0070C0"/>
                </a:solidFill>
                <a:latin typeface="Trebuchet MS" panose="020B0603020202020204" pitchFamily="34" charset="0"/>
              </a:rPr>
              <a:t> </a:t>
            </a:r>
            <a:r>
              <a:rPr lang="ro-RO" sz="1500" smtClean="0">
                <a:solidFill>
                  <a:srgbClr val="0070C0"/>
                </a:solidFill>
                <a:latin typeface="Trebuchet MS" panose="020B0603020202020204" pitchFamily="34" charset="0"/>
              </a:rPr>
              <a:t>ex text</a:t>
            </a:r>
            <a:r>
              <a:rPr lang="ro-RO" sz="1500" smtClean="0">
                <a:latin typeface="Trebuchet MS" panose="020B0603020202020204" pitchFamily="34" charset="0"/>
              </a:rPr>
              <a:t>: </a:t>
            </a:r>
            <a:r>
              <a:rPr lang="ro-RO" sz="1500" smtClean="0">
                <a:latin typeface="Trebuchet MS" panose="020B0603020202020204" pitchFamily="34" charset="0"/>
                <a:hlinkClick r:id="rId5"/>
              </a:rPr>
              <a:t>http://www.iqads.ro/newsletters/view/91</a:t>
            </a:r>
            <a:r>
              <a:rPr lang="ro-RO" sz="1500" smtClean="0">
                <a:latin typeface="Trebuchet MS" panose="020B0603020202020204" pitchFamily="34" charset="0"/>
              </a:rPr>
              <a:t> </a:t>
            </a:r>
            <a:br>
              <a:rPr lang="ro-RO" sz="1500" smtClean="0">
                <a:latin typeface="Trebuchet MS" panose="020B0603020202020204" pitchFamily="34" charset="0"/>
              </a:rPr>
            </a:br>
            <a:r>
              <a:rPr lang="en-US" sz="1500" smtClean="0">
                <a:latin typeface="Trebuchet MS" panose="020B0603020202020204" pitchFamily="34" charset="0"/>
              </a:rPr>
              <a:t> </a:t>
            </a:r>
            <a:r>
              <a:rPr lang="ro-RO" sz="1500" smtClean="0">
                <a:latin typeface="Trebuchet MS" panose="020B0603020202020204" pitchFamily="34" charset="0"/>
              </a:rPr>
              <a:t>   </a:t>
            </a:r>
            <a:r>
              <a:rPr lang="en-US" sz="1500" smtClean="0">
                <a:latin typeface="Trebuchet MS" panose="020B0603020202020204" pitchFamily="34" charset="0"/>
              </a:rPr>
              <a:t> </a:t>
            </a:r>
            <a:r>
              <a:rPr lang="ro-RO" sz="1500" smtClean="0">
                <a:solidFill>
                  <a:srgbClr val="0070C0"/>
                </a:solidFill>
                <a:latin typeface="Trebuchet MS" panose="020B0603020202020204" pitchFamily="34" charset="0"/>
              </a:rPr>
              <a:t>ex header: </a:t>
            </a:r>
            <a:r>
              <a:rPr lang="ro-RO" sz="1500" smtClean="0">
                <a:latin typeface="Trebuchet MS" panose="020B0603020202020204" pitchFamily="34" charset="0"/>
                <a:hlinkClick r:id="rId6"/>
              </a:rPr>
              <a:t>http://www.iqads.ro/newsletters/view/88</a:t>
            </a:r>
            <a:r>
              <a:rPr lang="ro-RO" sz="1500" smtClean="0">
                <a:latin typeface="Trebuchet MS" panose="020B0603020202020204" pitchFamily="34" charset="0"/>
              </a:rPr>
              <a:t>  </a:t>
            </a:r>
          </a:p>
          <a:p>
            <a:pPr marL="0" indent="0" eaLnBrk="1" hangingPunct="1">
              <a:lnSpc>
                <a:spcPct val="90000"/>
              </a:lnSpc>
              <a:spcBef>
                <a:spcPct val="0"/>
              </a:spcBef>
            </a:pPr>
            <a:r>
              <a:rPr lang="ro-RO" sz="1500" b="1" smtClean="0">
                <a:latin typeface="Trebuchet MS" panose="020B0603020202020204" pitchFamily="34" charset="0"/>
              </a:rPr>
              <a:t> Fullskin branded pe IQads</a:t>
            </a:r>
            <a:r>
              <a:rPr lang="ro-RO" sz="1500" smtClean="0">
                <a:latin typeface="Trebuchet MS" panose="020B0603020202020204" pitchFamily="34" charset="0"/>
              </a:rPr>
              <a:t> pentru anunţarea votingului, toate paginile site-ului, 3 zile</a:t>
            </a:r>
            <a:br>
              <a:rPr lang="ro-RO" sz="1500" smtClean="0">
                <a:latin typeface="Trebuchet MS" panose="020B0603020202020204" pitchFamily="34" charset="0"/>
              </a:rPr>
            </a:br>
            <a:r>
              <a:rPr lang="ro-RO" sz="1500" smtClean="0">
                <a:latin typeface="Trebuchet MS" panose="020B0603020202020204" pitchFamily="34" charset="0"/>
              </a:rPr>
              <a:t>  ex: </a:t>
            </a:r>
            <a:r>
              <a:rPr lang="ro-RO" sz="1500" smtClean="0">
                <a:latin typeface="Trebuchet MS" panose="020B0603020202020204" pitchFamily="34" charset="0"/>
                <a:hlinkClick r:id="rId7"/>
              </a:rPr>
              <a:t>http://www.iqads.ro/demo/puma_t7_branding_2_vot.html</a:t>
            </a:r>
            <a:endParaRPr lang="ro-RO" sz="1500" smtClean="0">
              <a:latin typeface="Trebuchet MS" panose="020B0603020202020204" pitchFamily="34" charset="0"/>
            </a:endParaRPr>
          </a:p>
          <a:p>
            <a:pPr marL="0" indent="0" eaLnBrk="1" hangingPunct="1">
              <a:lnSpc>
                <a:spcPct val="90000"/>
              </a:lnSpc>
              <a:spcBef>
                <a:spcPct val="0"/>
              </a:spcBef>
            </a:pPr>
            <a:r>
              <a:rPr lang="ro-RO" sz="1500" b="1" smtClean="0">
                <a:latin typeface="Trebuchet MS" panose="020B0603020202020204" pitchFamily="34" charset="0"/>
              </a:rPr>
              <a:t> Eveniment în C</a:t>
            </a:r>
            <a:r>
              <a:rPr lang="en-US" sz="1500" b="1" smtClean="0">
                <a:latin typeface="Trebuchet MS" panose="020B0603020202020204" pitchFamily="34" charset="0"/>
              </a:rPr>
              <a:t>alendarul de evenimente IQads</a:t>
            </a:r>
            <a:r>
              <a:rPr lang="ro-RO" sz="1500" b="1" smtClean="0">
                <a:latin typeface="Trebuchet MS" panose="020B0603020202020204" pitchFamily="34" charset="0"/>
              </a:rPr>
              <a:t/>
            </a:r>
            <a:br>
              <a:rPr lang="ro-RO" sz="1500" b="1" smtClean="0">
                <a:latin typeface="Trebuchet MS" panose="020B0603020202020204" pitchFamily="34" charset="0"/>
              </a:rPr>
            </a:br>
            <a:r>
              <a:rPr lang="ro-RO" sz="1500" b="1" smtClean="0">
                <a:latin typeface="Trebuchet MS" panose="020B0603020202020204" pitchFamily="34" charset="0"/>
              </a:rPr>
              <a:t>  </a:t>
            </a:r>
            <a:r>
              <a:rPr lang="en-US" sz="1500" smtClean="0">
                <a:latin typeface="Trebuchet MS" panose="020B0603020202020204" pitchFamily="34" charset="0"/>
              </a:rPr>
              <a:t>Includerea </a:t>
            </a:r>
            <a:r>
              <a:rPr lang="ro-RO" sz="1500" smtClean="0">
                <a:latin typeface="Trebuchet MS" panose="020B0603020202020204" pitchFamily="34" charset="0"/>
              </a:rPr>
              <a:t>perioadei de voting </a:t>
            </a:r>
            <a:r>
              <a:rPr lang="en-US" sz="1500" smtClean="0">
                <a:latin typeface="Trebuchet MS" panose="020B0603020202020204" pitchFamily="34" charset="0"/>
              </a:rPr>
              <a:t>(text, afiş</a:t>
            </a:r>
            <a:r>
              <a:rPr lang="ro-RO" sz="1500" smtClean="0">
                <a:latin typeface="Trebuchet MS" panose="020B0603020202020204" pitchFamily="34" charset="0"/>
              </a:rPr>
              <a:t> branded</a:t>
            </a:r>
            <a:r>
              <a:rPr lang="en-US" sz="1500" smtClean="0">
                <a:latin typeface="Trebuchet MS" panose="020B0603020202020204" pitchFamily="34" charset="0"/>
              </a:rPr>
              <a:t>, multimedia);</a:t>
            </a:r>
            <a:r>
              <a:rPr lang="ro-RO" sz="1500" smtClean="0">
                <a:latin typeface="Trebuchet MS" panose="020B0603020202020204" pitchFamily="34" charset="0"/>
              </a:rPr>
              <a:t/>
            </a:r>
            <a:br>
              <a:rPr lang="ro-RO" sz="1500" smtClean="0">
                <a:latin typeface="Trebuchet MS" panose="020B0603020202020204" pitchFamily="34" charset="0"/>
              </a:rPr>
            </a:br>
            <a:r>
              <a:rPr lang="ro-RO" sz="1500" smtClean="0">
                <a:latin typeface="Trebuchet MS" panose="020B0603020202020204" pitchFamily="34" charset="0"/>
              </a:rPr>
              <a:t>  </a:t>
            </a:r>
            <a:r>
              <a:rPr lang="ro-RO" sz="1500" smtClean="0">
                <a:solidFill>
                  <a:srgbClr val="0070C0"/>
                </a:solidFill>
                <a:latin typeface="Trebuchet MS" panose="020B0603020202020204" pitchFamily="34" charset="0"/>
              </a:rPr>
              <a:t>ex: </a:t>
            </a:r>
            <a:r>
              <a:rPr lang="ro-RO" sz="1500" smtClean="0">
                <a:solidFill>
                  <a:srgbClr val="FF0000"/>
                </a:solidFill>
                <a:latin typeface="Trebuchet MS" panose="020B0603020202020204" pitchFamily="34" charset="0"/>
                <a:hlinkClick r:id="rId8"/>
              </a:rPr>
              <a:t>http://www.iqads.ro/calendar/puma_t7_the_creative_factory_votare.html</a:t>
            </a:r>
            <a:r>
              <a:rPr lang="ro-RO" sz="1500" smtClean="0">
                <a:solidFill>
                  <a:srgbClr val="FF0000"/>
                </a:solidFill>
                <a:latin typeface="Trebuchet MS" panose="020B0603020202020204" pitchFamily="34" charset="0"/>
              </a:rPr>
              <a:t> </a:t>
            </a:r>
          </a:p>
          <a:p>
            <a:pPr marL="0" indent="0" eaLnBrk="1" hangingPunct="1">
              <a:lnSpc>
                <a:spcPct val="90000"/>
              </a:lnSpc>
              <a:spcBef>
                <a:spcPct val="0"/>
              </a:spcBef>
            </a:pPr>
            <a:r>
              <a:rPr lang="ro-RO" sz="1500" b="1" smtClean="0">
                <a:latin typeface="Trebuchet MS" panose="020B0603020202020204" pitchFamily="34" charset="0"/>
              </a:rPr>
              <a:t>Widget embedabil, branded, cu lucrările înscrise</a:t>
            </a:r>
            <a:r>
              <a:rPr lang="ro-RO" sz="1500" smtClean="0">
                <a:latin typeface="Trebuchet MS" panose="020B0603020202020204" pitchFamily="34" charset="0"/>
              </a:rPr>
              <a:t>, pentru a fi votate,</a:t>
            </a:r>
            <a:br>
              <a:rPr lang="ro-RO" sz="1500" smtClean="0">
                <a:latin typeface="Trebuchet MS" panose="020B0603020202020204" pitchFamily="34" charset="0"/>
              </a:rPr>
            </a:br>
            <a:r>
              <a:rPr lang="ro-RO" sz="1500" smtClean="0">
                <a:latin typeface="Trebuchet MS" panose="020B0603020202020204" pitchFamily="34" charset="0"/>
              </a:rPr>
              <a:t>pe toate paginile site-ului</a:t>
            </a:r>
            <a:endParaRPr lang="ro-RO" sz="1500" smtClean="0">
              <a:solidFill>
                <a:srgbClr val="FF0000"/>
              </a:solidFill>
              <a:latin typeface="Trebuchet MS" panose="020B0603020202020204" pitchFamily="34" charset="0"/>
            </a:endParaRPr>
          </a:p>
        </p:txBody>
      </p:sp>
    </p:spTree>
    <p:extLst>
      <p:ext uri="{BB962C8B-B14F-4D97-AF65-F5344CB8AC3E}">
        <p14:creationId xmlns:p14="http://schemas.microsoft.com/office/powerpoint/2010/main" val="4058461084"/>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a:xfrm>
            <a:off x="457200" y="1447800"/>
            <a:ext cx="8686800" cy="4525963"/>
          </a:xfrm>
        </p:spPr>
        <p:txBody>
          <a:bodyPr/>
          <a:lstStyle/>
          <a:p>
            <a:pPr marL="0" indent="0" eaLnBrk="1" hangingPunct="1">
              <a:spcBef>
                <a:spcPct val="0"/>
              </a:spcBef>
              <a:buFont typeface="Arial" panose="020B0604020202020204" pitchFamily="34" charset="0"/>
              <a:buNone/>
            </a:pPr>
            <a:r>
              <a:rPr lang="ro-RO" sz="1500" b="1" smtClean="0">
                <a:solidFill>
                  <a:srgbClr val="1F497D"/>
                </a:solidFill>
                <a:latin typeface="Trebuchet MS" panose="020B0603020202020204" pitchFamily="34" charset="0"/>
                <a:ea typeface="Calibri" panose="020F0502020204030204" pitchFamily="34" charset="0"/>
                <a:cs typeface="Calibri" panose="020F0502020204030204" pitchFamily="34" charset="0"/>
              </a:rPr>
              <a:t>SOCIAL MEDIA</a:t>
            </a:r>
            <a:br>
              <a:rPr lang="ro-RO" sz="1500" b="1" smtClean="0">
                <a:solidFill>
                  <a:srgbClr val="1F497D"/>
                </a:solidFill>
                <a:latin typeface="Trebuchet MS" panose="020B0603020202020204" pitchFamily="34" charset="0"/>
                <a:ea typeface="Calibri" panose="020F0502020204030204" pitchFamily="34" charset="0"/>
                <a:cs typeface="Calibri" panose="020F0502020204030204" pitchFamily="34" charset="0"/>
              </a:rPr>
            </a:br>
            <a:r>
              <a:rPr lang="ro-RO" sz="1500" smtClean="0">
                <a:latin typeface="Trebuchet MS" panose="020B0603020202020204" pitchFamily="34" charset="0"/>
              </a:rPr>
              <a:t>Pe conturile IQads (</a:t>
            </a:r>
            <a:r>
              <a:rPr lang="en-US" sz="1500" smtClean="0">
                <a:latin typeface="Trebuchet MS" panose="020B0603020202020204" pitchFamily="34" charset="0"/>
              </a:rPr>
              <a:t>130</a:t>
            </a:r>
            <a:r>
              <a:rPr lang="ro-RO" sz="1500" smtClean="0">
                <a:latin typeface="Trebuchet MS" panose="020B0603020202020204" pitchFamily="34" charset="0"/>
              </a:rPr>
              <a:t>.000</a:t>
            </a:r>
            <a:r>
              <a:rPr lang="en-US" sz="1500" smtClean="0">
                <a:latin typeface="Trebuchet MS" panose="020B0603020202020204" pitchFamily="34" charset="0"/>
              </a:rPr>
              <a:t>+ prieteni, fani </a:t>
            </a:r>
            <a:r>
              <a:rPr lang="ro-RO" sz="1500" smtClean="0">
                <a:latin typeface="Trebuchet MS" panose="020B0603020202020204" pitchFamily="34" charset="0"/>
              </a:rPr>
              <a:t>și followeri)</a:t>
            </a:r>
            <a:br>
              <a:rPr lang="ro-RO" sz="1500" smtClean="0">
                <a:latin typeface="Trebuchet MS" panose="020B0603020202020204" pitchFamily="34" charset="0"/>
              </a:rPr>
            </a:br>
            <a:r>
              <a:rPr lang="en-US" sz="1500" smtClean="0">
                <a:latin typeface="Trebuchet MS" panose="020B0603020202020204" pitchFamily="34" charset="0"/>
              </a:rPr>
              <a:t>(</a:t>
            </a:r>
            <a:r>
              <a:rPr lang="en-US" sz="1500" smtClean="0">
                <a:latin typeface="Trebuchet MS" panose="020B0603020202020204" pitchFamily="34" charset="0"/>
                <a:hlinkClick r:id="rId2"/>
              </a:rPr>
              <a:t>Facebook IQads</a:t>
            </a:r>
            <a:r>
              <a:rPr lang="en-US" sz="1500" smtClean="0">
                <a:latin typeface="Trebuchet MS" panose="020B0603020202020204" pitchFamily="34" charset="0"/>
              </a:rPr>
              <a:t>, </a:t>
            </a:r>
            <a:r>
              <a:rPr lang="en-US" sz="1500" smtClean="0">
                <a:latin typeface="Trebuchet MS" panose="020B0603020202020204" pitchFamily="34" charset="0"/>
                <a:hlinkClick r:id="rId3"/>
              </a:rPr>
              <a:t>Facebook IQads News</a:t>
            </a:r>
            <a:r>
              <a:rPr lang="en-US" sz="1500" smtClean="0">
                <a:latin typeface="Trebuchet MS" panose="020B0603020202020204" pitchFamily="34" charset="0"/>
              </a:rPr>
              <a:t>, </a:t>
            </a:r>
            <a:r>
              <a:rPr lang="en-US" sz="1500" smtClean="0">
                <a:latin typeface="Trebuchet MS" panose="020B0603020202020204" pitchFamily="34" charset="0"/>
                <a:hlinkClick r:id="rId4"/>
              </a:rPr>
              <a:t>Twitter IQads</a:t>
            </a:r>
            <a:r>
              <a:rPr lang="en-US" sz="1500" smtClean="0">
                <a:latin typeface="Trebuchet MS" panose="020B0603020202020204" pitchFamily="34" charset="0"/>
              </a:rPr>
              <a:t>, </a:t>
            </a:r>
            <a:r>
              <a:rPr lang="en-US" sz="1500" smtClean="0">
                <a:latin typeface="Trebuchet MS" panose="020B0603020202020204" pitchFamily="34" charset="0"/>
                <a:hlinkClick r:id="rId5"/>
              </a:rPr>
              <a:t>Twitter IQads News</a:t>
            </a:r>
            <a:r>
              <a:rPr lang="en-US" sz="1500" smtClean="0">
                <a:latin typeface="Trebuchet MS" panose="020B0603020202020204" pitchFamily="34" charset="0"/>
              </a:rPr>
              <a:t>, </a:t>
            </a:r>
            <a:br>
              <a:rPr lang="en-US" sz="1500" smtClean="0">
                <a:latin typeface="Trebuchet MS" panose="020B0603020202020204" pitchFamily="34" charset="0"/>
              </a:rPr>
            </a:br>
            <a:r>
              <a:rPr lang="en-US" sz="1500" smtClean="0">
                <a:latin typeface="Trebuchet MS" panose="020B0603020202020204" pitchFamily="34" charset="0"/>
                <a:hlinkClick r:id="rId6"/>
              </a:rPr>
              <a:t>Facebook The Creator</a:t>
            </a:r>
            <a:r>
              <a:rPr lang="en-US" sz="1500" smtClean="0">
                <a:latin typeface="Trebuchet MS" panose="020B0603020202020204" pitchFamily="34" charset="0"/>
              </a:rPr>
              <a:t>, </a:t>
            </a:r>
            <a:r>
              <a:rPr lang="en-US" sz="1500" smtClean="0">
                <a:latin typeface="Trebuchet MS" panose="020B0603020202020204" pitchFamily="34" charset="0"/>
                <a:hlinkClick r:id="rId7"/>
              </a:rPr>
              <a:t>Google+ IQads</a:t>
            </a:r>
            <a:r>
              <a:rPr lang="en-US" sz="1500" smtClean="0">
                <a:latin typeface="Trebuchet MS" panose="020B0603020202020204" pitchFamily="34" charset="0"/>
              </a:rPr>
              <a:t>, </a:t>
            </a:r>
            <a:r>
              <a:rPr lang="en-US" sz="1500" smtClean="0">
                <a:latin typeface="Trebuchet MS" panose="020B0603020202020204" pitchFamily="34" charset="0"/>
                <a:hlinkClick r:id="rId8"/>
              </a:rPr>
              <a:t>Google+ IQads News </a:t>
            </a:r>
            <a:r>
              <a:rPr lang="en-US" sz="1500" smtClean="0">
                <a:latin typeface="Trebuchet MS" panose="020B0603020202020204" pitchFamily="34" charset="0"/>
              </a:rPr>
              <a:t>)</a:t>
            </a:r>
            <a:endParaRPr lang="ro-RO" sz="1500" smtClean="0">
              <a:latin typeface="Trebuchet MS" panose="020B0603020202020204" pitchFamily="34" charset="0"/>
            </a:endParaRPr>
          </a:p>
          <a:p>
            <a:pPr marL="0" indent="0" eaLnBrk="1" hangingPunct="1">
              <a:spcBef>
                <a:spcPct val="0"/>
              </a:spcBef>
              <a:buFont typeface="Arial" panose="020B0604020202020204" pitchFamily="34" charset="0"/>
              <a:buNone/>
            </a:pPr>
            <a:endParaRPr lang="ro-RO" sz="1500" b="1" smtClean="0">
              <a:solidFill>
                <a:srgbClr val="1F497D"/>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spcBef>
                <a:spcPct val="0"/>
              </a:spcBef>
            </a:pPr>
            <a:r>
              <a:rPr lang="ro-RO" sz="1500" smtClean="0">
                <a:latin typeface="Trebuchet MS" panose="020B0603020202020204" pitchFamily="34" charset="0"/>
              </a:rPr>
              <a:t> Reamintirea competiției și promovarea votingului, prin link-uri la articolele de pe IQads</a:t>
            </a:r>
          </a:p>
          <a:p>
            <a:pPr marL="0" indent="0" eaLnBrk="1" hangingPunct="1">
              <a:spcBef>
                <a:spcPct val="0"/>
              </a:spcBef>
            </a:pPr>
            <a:r>
              <a:rPr lang="ro-RO" sz="1500" smtClean="0">
                <a:latin typeface="Trebuchet MS" panose="020B0603020202020204" pitchFamily="34" charset="0"/>
              </a:rPr>
              <a:t> Reamintirea înscrierilor din album foto dedicat, pe contul de Facebook IQads</a:t>
            </a:r>
            <a:br>
              <a:rPr lang="ro-RO" sz="1500" smtClean="0">
                <a:latin typeface="Trebuchet MS" panose="020B0603020202020204" pitchFamily="34" charset="0"/>
              </a:rPr>
            </a:br>
            <a:r>
              <a:rPr lang="ro-RO" sz="1500" smtClean="0">
                <a:latin typeface="Trebuchet MS" panose="020B0603020202020204" pitchFamily="34" charset="0"/>
              </a:rPr>
              <a:t>  ex: PUMA T7 Design Competition: </a:t>
            </a:r>
            <a:r>
              <a:rPr lang="ro-RO" sz="1500" smtClean="0">
                <a:latin typeface="Trebuchet MS" panose="020B0603020202020204" pitchFamily="34" charset="0"/>
                <a:hlinkClick r:id="rId9"/>
              </a:rPr>
              <a:t>albumul 1</a:t>
            </a:r>
            <a:r>
              <a:rPr lang="ro-RO" sz="1500" smtClean="0">
                <a:latin typeface="Trebuchet MS" panose="020B0603020202020204" pitchFamily="34" charset="0"/>
              </a:rPr>
              <a:t> si </a:t>
            </a:r>
            <a:r>
              <a:rPr lang="ro-RO" sz="1500" smtClean="0">
                <a:latin typeface="Trebuchet MS" panose="020B0603020202020204" pitchFamily="34" charset="0"/>
                <a:hlinkClick r:id="rId10"/>
              </a:rPr>
              <a:t>albumul 2</a:t>
            </a:r>
            <a:endParaRPr lang="ro-RO" sz="1500" smtClean="0">
              <a:latin typeface="Trebuchet MS" panose="020B0603020202020204" pitchFamily="34" charset="0"/>
            </a:endParaRPr>
          </a:p>
          <a:p>
            <a:pPr marL="0" indent="0" eaLnBrk="1" hangingPunct="1">
              <a:spcBef>
                <a:spcPct val="0"/>
              </a:spcBef>
            </a:pPr>
            <a:r>
              <a:rPr lang="ro-RO" sz="1500" smtClean="0">
                <a:latin typeface="Trebuchet MS" panose="020B0603020202020204" pitchFamily="34" charset="0"/>
              </a:rPr>
              <a:t>Crearea unui eveniment de contul Facebook IQads; invitaţii trimise de IQads + invitaţii trimise mai departe de participanţi (open event)</a:t>
            </a:r>
            <a:br>
              <a:rPr lang="ro-RO" sz="1500" smtClean="0">
                <a:latin typeface="Trebuchet MS" panose="020B0603020202020204" pitchFamily="34" charset="0"/>
              </a:rPr>
            </a:br>
            <a:r>
              <a:rPr lang="ro-RO" sz="1500" smtClean="0">
                <a:latin typeface="Trebuchet MS" panose="020B0603020202020204" pitchFamily="34" charset="0"/>
              </a:rPr>
              <a:t>ex: </a:t>
            </a:r>
            <a:r>
              <a:rPr lang="ro-RO" sz="1500" smtClean="0">
                <a:latin typeface="Trebuchet MS" panose="020B0603020202020204" pitchFamily="34" charset="0"/>
                <a:hlinkClick r:id="rId11"/>
              </a:rPr>
              <a:t>https://www.facebook.com/events/265778596812714/</a:t>
            </a:r>
            <a:r>
              <a:rPr lang="ro-RO" sz="1500" smtClean="0">
                <a:latin typeface="Trebuchet MS" panose="020B0603020202020204" pitchFamily="34" charset="0"/>
              </a:rPr>
              <a:t> </a:t>
            </a:r>
          </a:p>
          <a:p>
            <a:pPr marL="0" indent="0" eaLnBrk="1" hangingPunct="1">
              <a:spcBef>
                <a:spcPct val="0"/>
              </a:spcBef>
            </a:pPr>
            <a:r>
              <a:rPr lang="ro-RO" sz="1500" smtClean="0">
                <a:latin typeface="Trebuchet MS" panose="020B0603020202020204" pitchFamily="34" charset="0"/>
              </a:rPr>
              <a:t>Buzz, promovare generată de participanţi prin Recommend, Share, prieteni şi prin promovarea propriilor lucrări înscrise</a:t>
            </a:r>
            <a:br>
              <a:rPr lang="ro-RO" sz="1500" smtClean="0">
                <a:latin typeface="Trebuchet MS" panose="020B0603020202020204" pitchFamily="34" charset="0"/>
              </a:rPr>
            </a:br>
            <a:r>
              <a:rPr lang="ro-RO" sz="1500" smtClean="0">
                <a:latin typeface="Trebuchet MS" panose="020B0603020202020204" pitchFamily="34" charset="0"/>
              </a:rPr>
              <a:t>ex: PUMA T7 - </a:t>
            </a:r>
            <a:r>
              <a:rPr lang="vi-VN" sz="1500" smtClean="0"/>
              <a:t>3.700 de like-uri, tweet-uri şi share-uri ale lucrărilor postate pe TheCreator</a:t>
            </a:r>
          </a:p>
        </p:txBody>
      </p:sp>
      <p:sp>
        <p:nvSpPr>
          <p:cNvPr id="124931" name="Title 1"/>
          <p:cNvSpPr>
            <a:spLocks noGrp="1"/>
          </p:cNvSpPr>
          <p:nvPr>
            <p:ph type="title"/>
          </p:nvPr>
        </p:nvSpPr>
        <p:spPr/>
        <p:txBody>
          <a:bodyPr/>
          <a:lstStyle/>
          <a:p>
            <a:pPr eaLnBrk="1" hangingPunct="1"/>
            <a:r>
              <a:rPr lang="ro-RO" b="1" dirty="0" smtClean="0"/>
              <a:t>Promovarea </a:t>
            </a:r>
            <a:r>
              <a:rPr lang="ro-RO" b="1" dirty="0" err="1" smtClean="0"/>
              <a:t>votingului</a:t>
            </a:r>
            <a:endParaRPr lang="ro-RO" dirty="0" smtClean="0"/>
          </a:p>
        </p:txBody>
      </p:sp>
    </p:spTree>
    <p:extLst>
      <p:ext uri="{BB962C8B-B14F-4D97-AF65-F5344CB8AC3E}">
        <p14:creationId xmlns:p14="http://schemas.microsoft.com/office/powerpoint/2010/main" val="2316741782"/>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457200" y="1371600"/>
            <a:ext cx="8382000" cy="4525963"/>
          </a:xfrm>
        </p:spPr>
        <p:txBody>
          <a:bodyPr/>
          <a:lstStyle/>
          <a:p>
            <a:pPr marL="0" lvl="1" indent="0" eaLnBrk="1" hangingPunct="1">
              <a:spcBef>
                <a:spcPct val="0"/>
              </a:spcBef>
              <a:buFont typeface="Arial" panose="020B0604020202020204" pitchFamily="34" charset="0"/>
              <a:buNone/>
            </a:pP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EDITORIAL / PR</a:t>
            </a:r>
            <a:r>
              <a:rPr lang="ro-RO" sz="1500" b="1" smtClean="0">
                <a:latin typeface="Trebuchet MS" panose="020B0603020202020204" pitchFamily="34" charset="0"/>
              </a:rPr>
              <a:t/>
            </a:r>
            <a:br>
              <a:rPr lang="ro-RO" sz="1500" b="1" smtClean="0">
                <a:latin typeface="Trebuchet MS" panose="020B0603020202020204" pitchFamily="34" charset="0"/>
              </a:rPr>
            </a:br>
            <a:r>
              <a:rPr lang="ro-RO" sz="1500" smtClean="0">
                <a:latin typeface="Trebuchet MS" panose="020B0603020202020204" pitchFamily="34" charset="0"/>
              </a:rPr>
              <a:t>ştirile şi articolele sunt publicate pe IQads.ro</a:t>
            </a:r>
            <a:r>
              <a:rPr lang="en-US" sz="1500" smtClean="0">
                <a:latin typeface="Trebuchet MS" panose="020B0603020202020204" pitchFamily="34" charset="0"/>
              </a:rPr>
              <a:t>,</a:t>
            </a:r>
            <a:r>
              <a:rPr lang="ro-RO" sz="1500" smtClean="0">
                <a:latin typeface="Trebuchet MS" panose="020B0603020202020204" pitchFamily="34" charset="0"/>
              </a:rPr>
              <a:t> incluse în newsletterele editoriale şi promovate pe conturile de social media ale IQads; comunicatele de presă sunt împinse către alte medii relevante</a:t>
            </a:r>
          </a:p>
          <a:p>
            <a:pPr marL="0" lvl="1" indent="0" eaLnBrk="1" hangingPunct="1">
              <a:spcBef>
                <a:spcPct val="0"/>
              </a:spcBef>
              <a:buFont typeface="Arial" panose="020B0604020202020204" pitchFamily="34" charset="0"/>
              <a:buNone/>
            </a:pPr>
            <a:endParaRPr lang="ro-RO" sz="1500" b="1" smtClean="0">
              <a:latin typeface="Trebuchet MS" panose="020B0603020202020204" pitchFamily="34" charset="0"/>
            </a:endParaRPr>
          </a:p>
          <a:p>
            <a:pPr marL="0" lvl="1" indent="0" eaLnBrk="1" hangingPunct="1">
              <a:spcBef>
                <a:spcPct val="0"/>
              </a:spcBef>
              <a:buFont typeface="Arial" panose="020B0604020202020204" pitchFamily="34" charset="0"/>
              <a:buChar char="•"/>
            </a:pPr>
            <a:r>
              <a:rPr lang="ro-RO" sz="1500" smtClean="0">
                <a:latin typeface="Trebuchet MS" panose="020B0603020202020204" pitchFamily="34" charset="0"/>
              </a:rPr>
              <a:t> Comunicat de presă și articol detaliat pe IQads.ro despre lansarea votingului</a:t>
            </a:r>
            <a:br>
              <a:rPr lang="ro-RO" sz="1500" smtClean="0">
                <a:latin typeface="Trebuchet MS" panose="020B0603020202020204" pitchFamily="34" charset="0"/>
              </a:rPr>
            </a:br>
            <a:r>
              <a:rPr lang="ro-RO" sz="1500" smtClean="0">
                <a:latin typeface="Trebuchet MS" panose="020B0603020202020204" pitchFamily="34" charset="0"/>
              </a:rPr>
              <a:t>  ex: </a:t>
            </a:r>
            <a:r>
              <a:rPr lang="ro-RO" sz="1500" smtClean="0">
                <a:latin typeface="Trebuchet MS" panose="020B0603020202020204" pitchFamily="34" charset="0"/>
                <a:hlinkClick r:id="rId2"/>
              </a:rPr>
              <a:t>http://www.iqads.ro/a_20065/</a:t>
            </a:r>
            <a:endParaRPr lang="ro-RO" sz="1500" smtClean="0">
              <a:latin typeface="Trebuchet MS" panose="020B0603020202020204" pitchFamily="34" charset="0"/>
            </a:endParaRPr>
          </a:p>
          <a:p>
            <a:pPr marL="0" lvl="1" indent="0" eaLnBrk="1" hangingPunct="1">
              <a:spcBef>
                <a:spcPct val="0"/>
              </a:spcBef>
              <a:buFont typeface="Arial" panose="020B0604020202020204" pitchFamily="34" charset="0"/>
              <a:buChar char="•"/>
            </a:pPr>
            <a:r>
              <a:rPr lang="ro-RO" sz="1500" smtClean="0">
                <a:latin typeface="Trebuchet MS" panose="020B0603020202020204" pitchFamily="34" charset="0"/>
              </a:rPr>
              <a:t> Articol pe reamintire a perioadei de voting</a:t>
            </a:r>
            <a:br>
              <a:rPr lang="ro-RO" sz="1500" smtClean="0">
                <a:latin typeface="Trebuchet MS" panose="020B0603020202020204" pitchFamily="34" charset="0"/>
              </a:rPr>
            </a:br>
            <a:r>
              <a:rPr lang="ro-RO" sz="1500" smtClean="0">
                <a:latin typeface="Trebuchet MS" panose="020B0603020202020204" pitchFamily="34" charset="0"/>
              </a:rPr>
              <a:t>  ex: </a:t>
            </a:r>
            <a:r>
              <a:rPr lang="ro-RO" sz="1500" smtClean="0">
                <a:latin typeface="Trebuchet MS" panose="020B0603020202020204" pitchFamily="34" charset="0"/>
                <a:hlinkClick r:id="rId3"/>
              </a:rPr>
              <a:t>http://www.iqads.ro/a_20048/</a:t>
            </a:r>
            <a:endParaRPr lang="ro-RO" sz="1500" smtClean="0">
              <a:latin typeface="Trebuchet MS" panose="020B0603020202020204" pitchFamily="34" charset="0"/>
            </a:endParaRPr>
          </a:p>
          <a:p>
            <a:pPr marL="0" lvl="1" indent="0" eaLnBrk="1" hangingPunct="1">
              <a:spcBef>
                <a:spcPct val="0"/>
              </a:spcBef>
              <a:buFont typeface="Arial" panose="020B0604020202020204" pitchFamily="34" charset="0"/>
              <a:buChar char="•"/>
            </a:pPr>
            <a:r>
              <a:rPr lang="ro-RO" sz="1500" smtClean="0">
                <a:latin typeface="Trebuchet MS" panose="020B0603020202020204" pitchFamily="34" charset="0"/>
              </a:rPr>
              <a:t> Interviuri cu participanţii / reminder şi provocare pentru mai multe înscrieri</a:t>
            </a:r>
            <a:br>
              <a:rPr lang="ro-RO" sz="1500" smtClean="0">
                <a:latin typeface="Trebuchet MS" panose="020B0603020202020204" pitchFamily="34" charset="0"/>
              </a:rPr>
            </a:br>
            <a:r>
              <a:rPr lang="ro-RO" sz="1500" smtClean="0">
                <a:latin typeface="Trebuchet MS" panose="020B0603020202020204" pitchFamily="34" charset="0"/>
              </a:rPr>
              <a:t>  ex: </a:t>
            </a:r>
            <a:r>
              <a:rPr lang="ro-RO" sz="1500" smtClean="0">
                <a:latin typeface="Trebuchet MS" panose="020B0603020202020204" pitchFamily="34" charset="0"/>
                <a:hlinkClick r:id="rId4"/>
              </a:rPr>
              <a:t>http://www.iqads.ro/a_20049/</a:t>
            </a:r>
            <a:endParaRPr lang="ro-RO" sz="1500" smtClean="0">
              <a:latin typeface="Trebuchet MS" panose="020B0603020202020204" pitchFamily="34" charset="0"/>
            </a:endParaRPr>
          </a:p>
          <a:p>
            <a:pPr marL="0" lvl="1" indent="0" eaLnBrk="1" hangingPunct="1">
              <a:spcBef>
                <a:spcPct val="0"/>
              </a:spcBef>
              <a:buFont typeface="Arial" panose="020B0604020202020204" pitchFamily="34" charset="0"/>
              <a:buChar char="•"/>
            </a:pPr>
            <a:endParaRPr lang="ro-RO" sz="1500" smtClean="0">
              <a:latin typeface="Trebuchet MS" panose="020B0603020202020204" pitchFamily="34" charset="0"/>
            </a:endParaRPr>
          </a:p>
        </p:txBody>
      </p:sp>
      <p:sp>
        <p:nvSpPr>
          <p:cNvPr id="125955" name="Title 1"/>
          <p:cNvSpPr>
            <a:spLocks noGrp="1"/>
          </p:cNvSpPr>
          <p:nvPr>
            <p:ph type="title"/>
          </p:nvPr>
        </p:nvSpPr>
        <p:spPr/>
        <p:txBody>
          <a:bodyPr/>
          <a:lstStyle/>
          <a:p>
            <a:pPr eaLnBrk="1" hangingPunct="1"/>
            <a:r>
              <a:rPr lang="ro-RO" b="1" dirty="0" smtClean="0"/>
              <a:t>Promovarea </a:t>
            </a:r>
            <a:r>
              <a:rPr lang="ro-RO" b="1" dirty="0" err="1" smtClean="0"/>
              <a:t>votingului</a:t>
            </a:r>
            <a:endParaRPr lang="ro-RO" dirty="0" smtClean="0"/>
          </a:p>
        </p:txBody>
      </p:sp>
    </p:spTree>
    <p:extLst>
      <p:ext uri="{BB962C8B-B14F-4D97-AF65-F5344CB8AC3E}">
        <p14:creationId xmlns:p14="http://schemas.microsoft.com/office/powerpoint/2010/main" val="1056719815"/>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ro-RO" b="1" dirty="0" smtClean="0"/>
              <a:t>Promovarea topului</a:t>
            </a:r>
            <a:endParaRPr lang="ro-RO" b="1" dirty="0" smtClean="0">
              <a:solidFill>
                <a:schemeClr val="bg1"/>
              </a:solidFill>
            </a:endParaRPr>
          </a:p>
        </p:txBody>
      </p:sp>
      <p:sp>
        <p:nvSpPr>
          <p:cNvPr id="126979" name="Content Placeholder 1"/>
          <p:cNvSpPr>
            <a:spLocks noGrp="1"/>
          </p:cNvSpPr>
          <p:nvPr>
            <p:ph idx="1"/>
          </p:nvPr>
        </p:nvSpPr>
        <p:spPr/>
        <p:txBody>
          <a:bodyPr/>
          <a:lstStyle/>
          <a:p>
            <a:pPr marL="0" indent="0" eaLnBrk="1" hangingPunct="1">
              <a:buFont typeface="Arial" panose="020B0604020202020204" pitchFamily="34" charset="0"/>
              <a:buNone/>
            </a:pPr>
            <a:endPar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buFont typeface="Arial" panose="020B0604020202020204" pitchFamily="34" charset="0"/>
              <a:buNone/>
            </a:pP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SOCIAL MEDIA</a:t>
            </a:r>
            <a:b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br>
            <a:r>
              <a:rPr lang="ro-RO" sz="1500" smtClean="0">
                <a:latin typeface="Trebuchet MS" panose="020B0603020202020204" pitchFamily="34" charset="0"/>
              </a:rPr>
              <a:t>Pe conturile IQads (</a:t>
            </a:r>
            <a:r>
              <a:rPr lang="en-US" sz="1500" smtClean="0">
                <a:latin typeface="Trebuchet MS" panose="020B0603020202020204" pitchFamily="34" charset="0"/>
              </a:rPr>
              <a:t>130</a:t>
            </a:r>
            <a:r>
              <a:rPr lang="ro-RO" sz="1500" smtClean="0">
                <a:latin typeface="Trebuchet MS" panose="020B0603020202020204" pitchFamily="34" charset="0"/>
              </a:rPr>
              <a:t>.000</a:t>
            </a:r>
            <a:r>
              <a:rPr lang="en-US" sz="1500" smtClean="0">
                <a:latin typeface="Trebuchet MS" panose="020B0603020202020204" pitchFamily="34" charset="0"/>
              </a:rPr>
              <a:t>+ prieteni, fani </a:t>
            </a:r>
            <a:r>
              <a:rPr lang="ro-RO" sz="1500" smtClean="0">
                <a:latin typeface="Trebuchet MS" panose="020B0603020202020204" pitchFamily="34" charset="0"/>
              </a:rPr>
              <a:t>și followeri)</a:t>
            </a:r>
            <a:br>
              <a:rPr lang="ro-RO" sz="1500" smtClean="0">
                <a:latin typeface="Trebuchet MS" panose="020B0603020202020204" pitchFamily="34" charset="0"/>
              </a:rPr>
            </a:br>
            <a:r>
              <a:rPr lang="en-US" sz="1500" smtClean="0">
                <a:latin typeface="Trebuchet MS" panose="020B0603020202020204" pitchFamily="34" charset="0"/>
              </a:rPr>
              <a:t>(</a:t>
            </a:r>
            <a:r>
              <a:rPr lang="en-US" sz="1500" smtClean="0">
                <a:latin typeface="Trebuchet MS" panose="020B0603020202020204" pitchFamily="34" charset="0"/>
                <a:hlinkClick r:id="rId3"/>
              </a:rPr>
              <a:t>Facebook IQads</a:t>
            </a:r>
            <a:r>
              <a:rPr lang="en-US" sz="1500" smtClean="0">
                <a:latin typeface="Trebuchet MS" panose="020B0603020202020204" pitchFamily="34" charset="0"/>
              </a:rPr>
              <a:t>, </a:t>
            </a:r>
            <a:r>
              <a:rPr lang="en-US" sz="1500" smtClean="0">
                <a:latin typeface="Trebuchet MS" panose="020B0603020202020204" pitchFamily="34" charset="0"/>
                <a:hlinkClick r:id="rId4"/>
              </a:rPr>
              <a:t>Facebook IQads News</a:t>
            </a:r>
            <a:r>
              <a:rPr lang="en-US" sz="1500" smtClean="0">
                <a:latin typeface="Trebuchet MS" panose="020B0603020202020204" pitchFamily="34" charset="0"/>
              </a:rPr>
              <a:t>, </a:t>
            </a:r>
            <a:r>
              <a:rPr lang="en-US" sz="1500" smtClean="0">
                <a:latin typeface="Trebuchet MS" panose="020B0603020202020204" pitchFamily="34" charset="0"/>
                <a:hlinkClick r:id="rId5"/>
              </a:rPr>
              <a:t>Twitter IQads</a:t>
            </a:r>
            <a:r>
              <a:rPr lang="en-US" sz="1500" smtClean="0">
                <a:latin typeface="Trebuchet MS" panose="020B0603020202020204" pitchFamily="34" charset="0"/>
              </a:rPr>
              <a:t>, </a:t>
            </a:r>
            <a:r>
              <a:rPr lang="en-US" sz="1500" smtClean="0">
                <a:latin typeface="Trebuchet MS" panose="020B0603020202020204" pitchFamily="34" charset="0"/>
                <a:hlinkClick r:id="rId6"/>
              </a:rPr>
              <a:t>Twitter IQads News</a:t>
            </a:r>
            <a:r>
              <a:rPr lang="en-US" sz="1500" smtClean="0">
                <a:latin typeface="Trebuchet MS" panose="020B0603020202020204" pitchFamily="34" charset="0"/>
              </a:rPr>
              <a:t>, </a:t>
            </a:r>
            <a:br>
              <a:rPr lang="en-US" sz="1500" smtClean="0">
                <a:latin typeface="Trebuchet MS" panose="020B0603020202020204" pitchFamily="34" charset="0"/>
              </a:rPr>
            </a:br>
            <a:r>
              <a:rPr lang="en-US" sz="1500" smtClean="0">
                <a:latin typeface="Trebuchet MS" panose="020B0603020202020204" pitchFamily="34" charset="0"/>
                <a:hlinkClick r:id="rId7"/>
              </a:rPr>
              <a:t>Facebook The Creator</a:t>
            </a:r>
            <a:r>
              <a:rPr lang="en-US" sz="1500" smtClean="0">
                <a:latin typeface="Trebuchet MS" panose="020B0603020202020204" pitchFamily="34" charset="0"/>
              </a:rPr>
              <a:t>, </a:t>
            </a:r>
            <a:r>
              <a:rPr lang="en-US" sz="1500" smtClean="0">
                <a:latin typeface="Trebuchet MS" panose="020B0603020202020204" pitchFamily="34" charset="0"/>
                <a:hlinkClick r:id="rId8"/>
              </a:rPr>
              <a:t>Google+ IQads</a:t>
            </a:r>
            <a:r>
              <a:rPr lang="en-US" sz="1500" smtClean="0">
                <a:latin typeface="Trebuchet MS" panose="020B0603020202020204" pitchFamily="34" charset="0"/>
              </a:rPr>
              <a:t>, </a:t>
            </a:r>
            <a:r>
              <a:rPr lang="en-US" sz="1500" smtClean="0">
                <a:latin typeface="Trebuchet MS" panose="020B0603020202020204" pitchFamily="34" charset="0"/>
                <a:hlinkClick r:id="rId9"/>
              </a:rPr>
              <a:t>Google+ IQads News </a:t>
            </a:r>
            <a:endParaRPr lang="ro-RO" sz="1500" smtClean="0">
              <a:latin typeface="Trebuchet MS" panose="020B0603020202020204" pitchFamily="34" charset="0"/>
            </a:endParaRPr>
          </a:p>
          <a:p>
            <a:pPr marL="0" indent="0" eaLnBrk="1" hangingPunct="1">
              <a:buFont typeface="Arial" panose="020B0604020202020204" pitchFamily="34" charset="0"/>
              <a:buNone/>
            </a:pPr>
            <a:endParaRPr lang="en-US"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indent="0" eaLnBrk="1" hangingPunct="1"/>
            <a:r>
              <a:rPr lang="ro-RO" sz="1800" smtClean="0"/>
              <a:t> </a:t>
            </a:r>
            <a:r>
              <a:rPr lang="en-US" sz="1800" smtClean="0"/>
              <a:t>Update-uri despre c</a:t>
            </a:r>
            <a:r>
              <a:rPr lang="ro-RO" sz="1800" smtClean="0"/>
              <a:t>âş</a:t>
            </a:r>
            <a:r>
              <a:rPr lang="en-US" sz="1800" smtClean="0"/>
              <a:t>tig</a:t>
            </a:r>
            <a:r>
              <a:rPr lang="ro-RO" sz="1800" smtClean="0"/>
              <a:t>ă</a:t>
            </a:r>
            <a:r>
              <a:rPr lang="en-US" sz="1800" smtClean="0"/>
              <a:t>tori</a:t>
            </a:r>
            <a:r>
              <a:rPr lang="ro-RO" sz="1800" smtClean="0"/>
              <a:t>, promvoarea lucrărilor câştigătoare, produse efectiv</a:t>
            </a:r>
          </a:p>
          <a:p>
            <a:pPr marL="0" indent="0" eaLnBrk="1" hangingPunct="1"/>
            <a:endPar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endParaRPr>
          </a:p>
          <a:p>
            <a:pPr marL="0" lvl="1" indent="0" eaLnBrk="1" hangingPunct="1">
              <a:buFont typeface="Arial" panose="020B0604020202020204" pitchFamily="34" charset="0"/>
              <a:buNone/>
            </a:pPr>
            <a: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t>EDITORIAL / PR</a:t>
            </a:r>
            <a:br>
              <a:rPr lang="ro-RO" sz="1500" b="1" smtClean="0">
                <a:solidFill>
                  <a:schemeClr val="tx2"/>
                </a:solidFill>
                <a:latin typeface="Trebuchet MS" panose="020B0603020202020204" pitchFamily="34" charset="0"/>
                <a:ea typeface="Calibri" panose="020F0502020204030204" pitchFamily="34" charset="0"/>
                <a:cs typeface="Calibri" panose="020F0502020204030204" pitchFamily="34" charset="0"/>
              </a:rPr>
            </a:br>
            <a:r>
              <a:rPr lang="ro-RO" sz="1500" smtClean="0">
                <a:latin typeface="Trebuchet MS" panose="020B0603020202020204" pitchFamily="34" charset="0"/>
              </a:rPr>
              <a:t>ştirile şi articolele sunt publicate pe IQads.ro</a:t>
            </a:r>
            <a:r>
              <a:rPr lang="en-US" sz="1500" smtClean="0">
                <a:latin typeface="Trebuchet MS" panose="020B0603020202020204" pitchFamily="34" charset="0"/>
              </a:rPr>
              <a:t>,</a:t>
            </a:r>
            <a:r>
              <a:rPr lang="ro-RO" sz="1500" smtClean="0">
                <a:latin typeface="Trebuchet MS" panose="020B0603020202020204" pitchFamily="34" charset="0"/>
              </a:rPr>
              <a:t> incluse în newsletterele editoriale şi promovate pe conturile de social media ale IQads; comunicatele de presă sunt împinse către alte medii relevante</a:t>
            </a:r>
            <a:endParaRPr lang="ro-RO" sz="1500" b="1" smtClean="0">
              <a:latin typeface="Trebuchet MS" panose="020B0603020202020204" pitchFamily="34" charset="0"/>
            </a:endParaRPr>
          </a:p>
          <a:p>
            <a:pPr marL="0" indent="0" eaLnBrk="1" hangingPunct="1"/>
            <a:r>
              <a:rPr lang="ro-RO" sz="1800" smtClean="0"/>
              <a:t> </a:t>
            </a:r>
            <a:r>
              <a:rPr lang="ro-RO" sz="1500" smtClean="0"/>
              <a:t>Articol pe  IQads.ro despre cele mai votate creaţii din competiţie</a:t>
            </a:r>
            <a:br>
              <a:rPr lang="ro-RO" sz="1500" smtClean="0"/>
            </a:br>
            <a:r>
              <a:rPr lang="ro-RO" sz="1500" smtClean="0"/>
              <a:t>  </a:t>
            </a:r>
            <a:r>
              <a:rPr lang="ro-RO" sz="1500" smtClean="0">
                <a:solidFill>
                  <a:srgbClr val="0070C0"/>
                </a:solidFill>
              </a:rPr>
              <a:t>ex</a:t>
            </a:r>
            <a:r>
              <a:rPr lang="ro-RO" sz="1500" smtClean="0"/>
              <a:t>: </a:t>
            </a:r>
            <a:r>
              <a:rPr lang="ro-RO" sz="1500" smtClean="0">
                <a:hlinkClick r:id="rId10"/>
              </a:rPr>
              <a:t>http://www.iqads.ro/a_20169/</a:t>
            </a:r>
            <a:r>
              <a:rPr lang="ro-RO" sz="1500" smtClean="0"/>
              <a:t> </a:t>
            </a:r>
          </a:p>
          <a:p>
            <a:pPr marL="0" indent="0" eaLnBrk="1" hangingPunct="1"/>
            <a:r>
              <a:rPr lang="ro-RO" sz="1500" smtClean="0"/>
              <a:t> Stire despre anunțarea câștigătorilor pe IQads si comunicat către publicații relevante</a:t>
            </a:r>
            <a:br>
              <a:rPr lang="ro-RO" sz="1500" smtClean="0"/>
            </a:br>
            <a:r>
              <a:rPr lang="ro-RO" sz="1500" smtClean="0"/>
              <a:t>  </a:t>
            </a:r>
            <a:r>
              <a:rPr lang="ro-RO" sz="1500" smtClean="0">
                <a:solidFill>
                  <a:srgbClr val="0070C0"/>
                </a:solidFill>
              </a:rPr>
              <a:t>ex</a:t>
            </a:r>
            <a:r>
              <a:rPr lang="ro-RO" sz="1500" smtClean="0"/>
              <a:t>: </a:t>
            </a:r>
            <a:r>
              <a:rPr lang="ro-RO" sz="1500" smtClean="0">
                <a:hlinkClick r:id="rId11"/>
              </a:rPr>
              <a:t>http://www.iqads.ro/a_20186/</a:t>
            </a:r>
            <a:r>
              <a:rPr lang="ro-RO" sz="1500" smtClean="0"/>
              <a:t> </a:t>
            </a:r>
            <a:endParaRPr lang="en-US" sz="1500" smtClean="0"/>
          </a:p>
          <a:p>
            <a:pPr marL="0" indent="0" eaLnBrk="1" hangingPunct="1"/>
            <a:r>
              <a:rPr lang="ro-RO" sz="1500" smtClean="0"/>
              <a:t> </a:t>
            </a:r>
            <a:r>
              <a:rPr lang="en-US" sz="1500" smtClean="0"/>
              <a:t>Interviu </a:t>
            </a:r>
            <a:r>
              <a:rPr lang="ro-RO" sz="1500" smtClean="0"/>
              <a:t>câștigătorii </a:t>
            </a:r>
            <a:r>
              <a:rPr lang="en-US" sz="1500" smtClean="0"/>
              <a:t>competi</a:t>
            </a:r>
            <a:r>
              <a:rPr lang="ro-RO" sz="1500" smtClean="0"/>
              <a:t>ţ</a:t>
            </a:r>
            <a:r>
              <a:rPr lang="en-US" sz="1500" smtClean="0"/>
              <a:t>iei, publicat pe homepage I</a:t>
            </a:r>
            <a:r>
              <a:rPr lang="ro-RO" sz="1500" smtClean="0"/>
              <a:t>Q</a:t>
            </a:r>
            <a:r>
              <a:rPr lang="en-US" sz="1500" smtClean="0"/>
              <a:t>ads</a:t>
            </a:r>
            <a:r>
              <a:rPr lang="ro-RO" sz="1500" smtClean="0"/>
              <a:t/>
            </a:r>
            <a:br>
              <a:rPr lang="ro-RO" sz="1500" smtClean="0"/>
            </a:br>
            <a:r>
              <a:rPr lang="ro-RO" sz="1500" smtClean="0"/>
              <a:t>  </a:t>
            </a:r>
            <a:r>
              <a:rPr lang="ro-RO" sz="1500" smtClean="0">
                <a:solidFill>
                  <a:srgbClr val="0070C0"/>
                </a:solidFill>
              </a:rPr>
              <a:t>ex</a:t>
            </a:r>
            <a:r>
              <a:rPr lang="ro-RO" sz="1500" smtClean="0"/>
              <a:t>: </a:t>
            </a:r>
            <a:r>
              <a:rPr lang="ro-RO" sz="1500" smtClean="0">
                <a:hlinkClick r:id="rId12"/>
              </a:rPr>
              <a:t>http://www.iqads.ro/a_20188/</a:t>
            </a:r>
            <a:r>
              <a:rPr lang="ro-RO" sz="1500" smtClean="0"/>
              <a:t> </a:t>
            </a:r>
          </a:p>
          <a:p>
            <a:pPr marL="0" indent="0" eaLnBrk="1" hangingPunct="1">
              <a:buFont typeface="Arial" panose="020B0604020202020204" pitchFamily="34" charset="0"/>
              <a:buNone/>
            </a:pPr>
            <a:endParaRPr lang="ro-RO" sz="1500" smtClean="0"/>
          </a:p>
        </p:txBody>
      </p:sp>
    </p:spTree>
    <p:extLst>
      <p:ext uri="{BB962C8B-B14F-4D97-AF65-F5344CB8AC3E}">
        <p14:creationId xmlns:p14="http://schemas.microsoft.com/office/powerpoint/2010/main" val="2123643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smtClean="0"/>
              <a:t>Contact</a:t>
            </a:r>
            <a:endParaRPr lang="ro-RO" smtClean="0"/>
          </a:p>
        </p:txBody>
      </p:sp>
      <p:sp>
        <p:nvSpPr>
          <p:cNvPr id="3" name="Content Placeholder 2"/>
          <p:cNvSpPr>
            <a:spLocks noGrp="1"/>
          </p:cNvSpPr>
          <p:nvPr>
            <p:ph idx="1"/>
          </p:nvPr>
        </p:nvSpPr>
        <p:spPr/>
        <p:txBody>
          <a:bodyPr>
            <a:normAutofit fontScale="70000" lnSpcReduction="20000"/>
          </a:bodyPr>
          <a:lstStyle/>
          <a:p>
            <a:pPr marL="0" indent="0">
              <a:buFontTx/>
              <a:buNone/>
              <a:defRPr/>
            </a:pPr>
            <a:r>
              <a:rPr lang="pt-PT" b="1" dirty="0"/>
              <a:t>Marin Preda</a:t>
            </a:r>
            <a:endParaRPr lang="ro-RO" dirty="0"/>
          </a:p>
          <a:p>
            <a:pPr marL="0" indent="0">
              <a:buFontTx/>
              <a:buNone/>
              <a:defRPr/>
            </a:pPr>
            <a:r>
              <a:rPr lang="ro-RO" dirty="0" smtClean="0"/>
              <a:t>Business Developer</a:t>
            </a:r>
            <a:endParaRPr lang="ro-RO" dirty="0"/>
          </a:p>
          <a:p>
            <a:pPr marL="0" indent="0">
              <a:buFontTx/>
              <a:buNone/>
              <a:defRPr/>
            </a:pPr>
            <a:r>
              <a:rPr lang="pt-PT" dirty="0"/>
              <a:t>Email: Marin@IQads.ro</a:t>
            </a:r>
            <a:endParaRPr lang="ro-RO" dirty="0"/>
          </a:p>
          <a:p>
            <a:pPr marL="0" indent="0">
              <a:buFontTx/>
              <a:buNone/>
              <a:defRPr/>
            </a:pPr>
            <a:r>
              <a:rPr lang="en-US" dirty="0"/>
              <a:t>Mobil: 0727.842.813</a:t>
            </a:r>
            <a:endParaRPr lang="ro-RO" dirty="0"/>
          </a:p>
          <a:p>
            <a:pPr marL="0" indent="0">
              <a:buFontTx/>
              <a:buNone/>
              <a:defRPr/>
            </a:pPr>
            <a:r>
              <a:rPr lang="en-US" dirty="0"/>
              <a:t> </a:t>
            </a:r>
            <a:endParaRPr lang="ro-RO" dirty="0"/>
          </a:p>
          <a:p>
            <a:pPr marL="0" indent="0">
              <a:buFontTx/>
              <a:buNone/>
              <a:defRPr/>
            </a:pPr>
            <a:endParaRPr lang="ro-RO" b="1" dirty="0"/>
          </a:p>
          <a:p>
            <a:pPr marL="0" indent="0">
              <a:buFontTx/>
              <a:buNone/>
              <a:defRPr/>
            </a:pPr>
            <a:endParaRPr lang="ro-RO" dirty="0"/>
          </a:p>
          <a:p>
            <a:pPr marL="0" indent="0" eaLnBrk="1" hangingPunct="1">
              <a:buFontTx/>
              <a:buNone/>
              <a:defRPr/>
            </a:pPr>
            <a:endParaRPr lang="ro-RO" sz="2800" dirty="0" smtClean="0"/>
          </a:p>
          <a:p>
            <a:pPr marL="0" indent="0" eaLnBrk="1" hangingPunct="1">
              <a:buFontTx/>
              <a:buNone/>
              <a:defRPr/>
            </a:pPr>
            <a:endParaRPr lang="ro-RO" sz="2800" dirty="0" smtClean="0"/>
          </a:p>
          <a:p>
            <a:pPr marL="0" indent="0" eaLnBrk="1" hangingPunct="1">
              <a:buFontTx/>
              <a:buNone/>
              <a:defRPr/>
            </a:pPr>
            <a:endParaRPr lang="ro-RO" sz="2800" dirty="0" smtClean="0"/>
          </a:p>
          <a:p>
            <a:pPr marL="0" indent="0">
              <a:buFontTx/>
              <a:buNone/>
              <a:defRPr/>
            </a:pPr>
            <a:r>
              <a:rPr lang="ro-RO" sz="2800" u="sng" dirty="0" smtClean="0">
                <a:hlinkClick r:id="rId2"/>
              </a:rPr>
              <a:t>BlueIdea.ro</a:t>
            </a:r>
            <a:endParaRPr lang="en-US" sz="2800" dirty="0" smtClean="0"/>
          </a:p>
          <a:p>
            <a:pPr marL="0" indent="0">
              <a:buFontTx/>
              <a:buNone/>
              <a:defRPr/>
            </a:pPr>
            <a:r>
              <a:rPr lang="ro-RO" sz="2900" dirty="0" smtClean="0"/>
              <a:t>Aleea Alexandru 9, etaj 3</a:t>
            </a:r>
            <a:endParaRPr lang="en-US" sz="2900" dirty="0" smtClean="0"/>
          </a:p>
          <a:p>
            <a:pPr marL="0" indent="0">
              <a:buFontTx/>
              <a:buNone/>
              <a:defRPr/>
            </a:pPr>
            <a:r>
              <a:rPr lang="ro-RO" sz="2900" dirty="0" smtClean="0"/>
              <a:t>Sector 1, Bucuresti, cod postal 011821 [</a:t>
            </a:r>
            <a:r>
              <a:rPr lang="ro-RO" sz="2900" u="sng" dirty="0" smtClean="0">
                <a:hlinkClick r:id="rId3"/>
              </a:rPr>
              <a:t>Google Map</a:t>
            </a:r>
            <a:r>
              <a:rPr lang="ro-RO" sz="2900" dirty="0" smtClean="0"/>
              <a:t> / </a:t>
            </a:r>
            <a:r>
              <a:rPr lang="ro-RO" sz="2900" u="sng" dirty="0" smtClean="0">
                <a:hlinkClick r:id="rId4"/>
              </a:rPr>
              <a:t>foursquare</a:t>
            </a:r>
            <a:r>
              <a:rPr lang="ro-RO" sz="2900" dirty="0" smtClean="0"/>
              <a:t>]</a:t>
            </a:r>
            <a:endParaRPr lang="en-US" sz="2900" dirty="0" smtClean="0"/>
          </a:p>
          <a:p>
            <a:pPr marL="0" indent="0">
              <a:buFontTx/>
              <a:buNone/>
              <a:defRPr/>
            </a:pPr>
            <a:r>
              <a:rPr lang="ro-RO" dirty="0" smtClean="0"/>
              <a:t/>
            </a:r>
            <a:br>
              <a:rPr lang="ro-RO" dirty="0" smtClean="0"/>
            </a:br>
            <a:r>
              <a:rPr lang="ro-RO" dirty="0" smtClean="0"/>
              <a:t>Publishing: </a:t>
            </a:r>
            <a:r>
              <a:rPr lang="ro-RO" u="sng" dirty="0" smtClean="0">
                <a:hlinkClick r:id="rId5"/>
              </a:rPr>
              <a:t>IQads.ro</a:t>
            </a:r>
            <a:r>
              <a:rPr lang="ro-RO" dirty="0" smtClean="0"/>
              <a:t> | </a:t>
            </a:r>
            <a:r>
              <a:rPr lang="ro-RO" u="sng" smtClean="0">
                <a:hlinkClick r:id="rId6"/>
              </a:rPr>
              <a:t>SMARK.ro</a:t>
            </a:r>
            <a:r>
              <a:rPr lang="ro-RO" smtClean="0"/>
              <a:t> | </a:t>
            </a:r>
            <a:r>
              <a:rPr lang="ro-RO" u="sng" dirty="0" smtClean="0">
                <a:hlinkClick r:id="rId7"/>
              </a:rPr>
              <a:t>Blog.IQads.ro</a:t>
            </a:r>
            <a:r>
              <a:rPr lang="ro-RO" dirty="0" smtClean="0"/>
              <a:t> </a:t>
            </a:r>
            <a:br>
              <a:rPr lang="ro-RO" dirty="0" smtClean="0"/>
            </a:br>
            <a:r>
              <a:rPr lang="ro-RO" dirty="0" smtClean="0"/>
              <a:t>Servicii: </a:t>
            </a:r>
            <a:r>
              <a:rPr lang="ro-RO" u="sng" dirty="0" smtClean="0">
                <a:hlinkClick r:id="rId8"/>
              </a:rPr>
              <a:t>AdJob</a:t>
            </a:r>
            <a:r>
              <a:rPr lang="ro-RO" dirty="0" smtClean="0"/>
              <a:t> | </a:t>
            </a:r>
            <a:r>
              <a:rPr lang="ro-RO" u="sng" dirty="0" smtClean="0">
                <a:hlinkClick r:id="rId9"/>
              </a:rPr>
              <a:t>MkJob</a:t>
            </a:r>
            <a:r>
              <a:rPr lang="ro-RO" dirty="0" smtClean="0"/>
              <a:t> | </a:t>
            </a:r>
            <a:r>
              <a:rPr lang="ro-RO" u="sng" dirty="0" smtClean="0">
                <a:hlinkClick r:id="rId10"/>
              </a:rPr>
              <a:t>Calendar IQads</a:t>
            </a:r>
            <a:r>
              <a:rPr lang="ro-RO" dirty="0" smtClean="0"/>
              <a:t> | </a:t>
            </a:r>
            <a:r>
              <a:rPr lang="ro-RO" u="sng" dirty="0" smtClean="0">
                <a:hlinkClick r:id="rId11"/>
              </a:rPr>
              <a:t>Catalog IQads</a:t>
            </a:r>
            <a:r>
              <a:rPr lang="ro-RO" dirty="0" smtClean="0"/>
              <a:t> | </a:t>
            </a:r>
            <a:r>
              <a:rPr lang="ro-RO" u="sng" smtClean="0">
                <a:hlinkClick r:id="rId12"/>
              </a:rPr>
              <a:t>SMARK Research</a:t>
            </a:r>
            <a:r>
              <a:rPr lang="ro-RO" smtClean="0"/>
              <a:t/>
            </a:r>
            <a:br>
              <a:rPr lang="ro-RO" smtClean="0"/>
            </a:br>
            <a:r>
              <a:rPr lang="ro-RO" smtClean="0"/>
              <a:t>Evenimente</a:t>
            </a:r>
            <a:r>
              <a:rPr lang="ro-RO" dirty="0" smtClean="0"/>
              <a:t>: </a:t>
            </a:r>
            <a:r>
              <a:rPr lang="ro-RO" u="sng" dirty="0" smtClean="0">
                <a:hlinkClick r:id="rId13"/>
              </a:rPr>
              <a:t>Brand Film Festival</a:t>
            </a:r>
            <a:r>
              <a:rPr lang="ro-RO" dirty="0" smtClean="0"/>
              <a:t> | </a:t>
            </a:r>
            <a:r>
              <a:rPr lang="ro-RO" u="sng" dirty="0" smtClean="0">
                <a:hlinkClick r:id="rId14"/>
              </a:rPr>
              <a:t>ADfel</a:t>
            </a:r>
            <a:r>
              <a:rPr lang="ro-RO" dirty="0" smtClean="0"/>
              <a:t> | </a:t>
            </a:r>
            <a:r>
              <a:rPr lang="ro-RO" u="sng" smtClean="0">
                <a:hlinkClick r:id="rId15"/>
              </a:rPr>
              <a:t>AdBreak</a:t>
            </a:r>
            <a:r>
              <a:rPr lang="ro-RO" smtClean="0"/>
              <a:t> | </a:t>
            </a:r>
            <a:r>
              <a:rPr lang="ro-RO" u="sng" dirty="0" smtClean="0">
                <a:hlinkClick r:id="rId16"/>
              </a:rPr>
              <a:t>BestAds</a:t>
            </a:r>
            <a:r>
              <a:rPr lang="ro-RO" dirty="0" smtClean="0"/>
              <a:t> | </a:t>
            </a:r>
            <a:br>
              <a:rPr lang="ro-RO" dirty="0" smtClean="0"/>
            </a:br>
            <a:r>
              <a:rPr lang="ro-RO" dirty="0" smtClean="0"/>
              <a:t>                    </a:t>
            </a:r>
            <a:r>
              <a:rPr lang="ro-RO" u="sng" dirty="0" smtClean="0">
                <a:hlinkClick r:id="rId17"/>
              </a:rPr>
              <a:t>Cupa Agentiilor la </a:t>
            </a:r>
            <a:r>
              <a:rPr lang="ro-RO" u="sng" smtClean="0">
                <a:hlinkClick r:id="rId17"/>
              </a:rPr>
              <a:t>Fotbal</a:t>
            </a:r>
            <a:r>
              <a:rPr lang="ro-RO" smtClean="0"/>
              <a:t> </a:t>
            </a:r>
            <a:r>
              <a:rPr lang="en-US" smtClean="0"/>
              <a:t>|</a:t>
            </a:r>
            <a:r>
              <a:rPr lang="ro-RO" smtClean="0"/>
              <a:t> </a:t>
            </a:r>
            <a:r>
              <a:rPr lang="ro-RO" smtClean="0">
                <a:hlinkClick r:id="rId18"/>
              </a:rPr>
              <a:t>Cupa Agentiilor la Gatit</a:t>
            </a:r>
            <a:r>
              <a:rPr lang="ro-RO" smtClean="0"/>
              <a:t> </a:t>
            </a:r>
            <a:r>
              <a:rPr lang="en-US" smtClean="0"/>
              <a:t>| </a:t>
            </a:r>
            <a:r>
              <a:rPr lang="ro-RO" u="sng" smtClean="0">
                <a:hlinkClick r:id="rId19"/>
              </a:rPr>
              <a:t>SMARK KnowHow</a:t>
            </a:r>
            <a:r>
              <a:rPr lang="ro-RO" dirty="0" smtClean="0"/>
              <a:t/>
            </a:r>
            <a:br>
              <a:rPr lang="ro-RO" dirty="0" smtClean="0"/>
            </a:br>
            <a:r>
              <a:rPr lang="ro-RO" dirty="0" smtClean="0"/>
              <a:t>Proiecte: </a:t>
            </a:r>
            <a:r>
              <a:rPr lang="ro-RO" u="sng" dirty="0" smtClean="0">
                <a:hlinkClick r:id="rId20"/>
              </a:rPr>
              <a:t>IQads Kadett</a:t>
            </a:r>
            <a:r>
              <a:rPr lang="ro-RO" dirty="0" smtClean="0"/>
              <a:t> | </a:t>
            </a:r>
            <a:r>
              <a:rPr lang="ro-RO" u="sng" dirty="0" smtClean="0">
                <a:hlinkClick r:id="rId21"/>
              </a:rPr>
              <a:t>AdPlay</a:t>
            </a:r>
            <a:r>
              <a:rPr lang="ro-RO" dirty="0" smtClean="0"/>
              <a:t> | </a:t>
            </a:r>
            <a:r>
              <a:rPr lang="ro-RO" u="sng" dirty="0" smtClean="0">
                <a:hlinkClick r:id="rId22"/>
              </a:rPr>
              <a:t>TheCreator</a:t>
            </a:r>
            <a:endParaRPr lang="en-US" dirty="0" smtClean="0"/>
          </a:p>
        </p:txBody>
      </p:sp>
      <p:pic>
        <p:nvPicPr>
          <p:cNvPr id="129028" name="Picture 5" descr="C:\PROIECTE\BUSINESS\BLUE IDEA\All-in-One\Logos\_Blue_Idea\Blue_Idea\Blue_Idea_logo.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33400" y="2921000"/>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Rectangle 1"/>
          <p:cNvSpPr>
            <a:spLocks noChangeArrowheads="1"/>
          </p:cNvSpPr>
          <p:nvPr/>
        </p:nvSpPr>
        <p:spPr bwMode="auto">
          <a:xfrm>
            <a:off x="304800" y="6126163"/>
            <a:ext cx="3429000" cy="655637"/>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defRPr>
            </a:lvl9pPr>
          </a:lstStyle>
          <a:p>
            <a:pPr algn="ctr" eaLnBrk="1" hangingPunct="1">
              <a:spcBef>
                <a:spcPct val="0"/>
              </a:spcBef>
              <a:buFontTx/>
              <a:buNone/>
            </a:pPr>
            <a:endParaRPr 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3"/>
          <p:cNvSpPr txBox="1">
            <a:spLocks noChangeArrowheads="1"/>
          </p:cNvSpPr>
          <p:nvPr/>
        </p:nvSpPr>
        <p:spPr bwMode="auto">
          <a:xfrm>
            <a:off x="457200" y="1143000"/>
            <a:ext cx="8305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endParaRPr lang="ro-RO" sz="2000">
              <a:solidFill>
                <a:srgbClr val="000000"/>
              </a:solidFill>
            </a:endParaRPr>
          </a:p>
        </p:txBody>
      </p:sp>
      <p:pic>
        <p:nvPicPr>
          <p:cNvPr id="8089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338" y="76200"/>
            <a:ext cx="7967662" cy="67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3975" y="2133600"/>
            <a:ext cx="48482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457200" y="1371600"/>
            <a:ext cx="8362950" cy="4525963"/>
          </a:xfrm>
        </p:spPr>
        <p:txBody>
          <a:bodyPr/>
          <a:lstStyle/>
          <a:p>
            <a:pPr marL="0" indent="0" eaLnBrk="1" hangingPunct="1">
              <a:buFontTx/>
              <a:buNone/>
            </a:pPr>
            <a:r>
              <a:rPr lang="ro-RO" sz="2000" smtClean="0"/>
              <a:t>IQads reuneşte cea mai mare comunitate creativă din România, o comunitate inspirată şi activă, formată atât din profesionişti, cât şi din pasionaţi ai publicităţii, atât din creatori de idei, cât şi din propagatori - care generează de fiecare dată idei multe şi de calitate pe briefurile primite</a:t>
            </a:r>
          </a:p>
          <a:p>
            <a:pPr marL="0" indent="0" eaLnBrk="1" hangingPunct="1">
              <a:buFontTx/>
              <a:buNone/>
            </a:pPr>
            <a:endParaRPr lang="ro-RO" sz="2000" smtClean="0"/>
          </a:p>
          <a:p>
            <a:pPr marL="0" indent="0" eaLnBrk="1" hangingPunct="1">
              <a:buFontTx/>
              <a:buNone/>
            </a:pPr>
            <a:r>
              <a:rPr lang="ro-RO" sz="2000" smtClean="0"/>
              <a:t>Publicitatea generată de comunitatea creativă IQads pentru brandurile lor preferate e fresh, umană şi credibilă</a:t>
            </a:r>
            <a:br>
              <a:rPr lang="ro-RO" sz="2000" smtClean="0"/>
            </a:br>
            <a:endParaRPr lang="ro-RO" sz="2000" smtClean="0"/>
          </a:p>
          <a:p>
            <a:pPr marL="0" indent="0" eaLnBrk="1" hangingPunct="1">
              <a:buFontTx/>
              <a:buNone/>
            </a:pPr>
            <a:r>
              <a:rPr lang="ro-RO" sz="2000" smtClean="0"/>
              <a:t>Am organizat deja peste 20 de competiţii de creaţie şi am ajutat numeroase branduri să genereze buzz şi engagement creativ, activând publicul prin brief-uri de creaţie</a:t>
            </a:r>
            <a:br>
              <a:rPr lang="ro-RO" sz="2000" smtClean="0"/>
            </a:br>
            <a:endParaRPr lang="ro-RO" sz="2000" smtClean="0"/>
          </a:p>
          <a:p>
            <a:pPr marL="0" indent="0" eaLnBrk="1" hangingPunct="1">
              <a:buFontTx/>
              <a:buNone/>
            </a:pPr>
            <a:r>
              <a:rPr lang="ro-RO" sz="2000" smtClean="0"/>
              <a:t>Publicul apreciază brandurile care au o poveste de spus şi poveştile altor consumatorilor despre branduri</a:t>
            </a:r>
            <a:endParaRPr lang="en-US" sz="2000" smtClean="0"/>
          </a:p>
        </p:txBody>
      </p:sp>
      <p:sp>
        <p:nvSpPr>
          <p:cNvPr id="81923" name="Title 1"/>
          <p:cNvSpPr>
            <a:spLocks noGrp="1"/>
          </p:cNvSpPr>
          <p:nvPr>
            <p:ph type="title"/>
          </p:nvPr>
        </p:nvSpPr>
        <p:spPr>
          <a:xfrm>
            <a:off x="304800" y="350838"/>
            <a:ext cx="6934200" cy="563562"/>
          </a:xfrm>
        </p:spPr>
        <p:txBody>
          <a:bodyPr/>
          <a:lstStyle/>
          <a:p>
            <a:pPr eaLnBrk="1" hangingPunct="1"/>
            <a:r>
              <a:rPr lang="ro-RO" sz="2100" smtClean="0"/>
              <a:t>Argument pentru user generated content pe TheCreator</a:t>
            </a:r>
          </a:p>
        </p:txBody>
      </p:sp>
      <p:pic>
        <p:nvPicPr>
          <p:cNvPr id="81924"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72413" y="107950"/>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487363" y="336550"/>
            <a:ext cx="5867400" cy="563563"/>
          </a:xfrm>
        </p:spPr>
        <p:txBody>
          <a:bodyPr/>
          <a:lstStyle/>
          <a:p>
            <a:pPr eaLnBrk="1" hangingPunct="1"/>
            <a:r>
              <a:rPr lang="ro-RO" sz="2400" smtClean="0"/>
              <a:t>Etapele generale, standard</a:t>
            </a:r>
            <a:endParaRPr lang="en-US" sz="2400" smtClean="0"/>
          </a:p>
        </p:txBody>
      </p:sp>
      <p:pic>
        <p:nvPicPr>
          <p:cNvPr id="82947"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72413" y="107950"/>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3"/>
          <p:cNvSpPr txBox="1">
            <a:spLocks noChangeArrowheads="1"/>
          </p:cNvSpPr>
          <p:nvPr/>
        </p:nvSpPr>
        <p:spPr bwMode="auto">
          <a:xfrm>
            <a:off x="609600" y="1143000"/>
            <a:ext cx="8305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buFontTx/>
              <a:buAutoNum type="arabicPeriod"/>
            </a:pPr>
            <a:r>
              <a:rPr lang="ro-RO" sz="1800" b="1"/>
              <a:t>Înscrierile</a:t>
            </a:r>
          </a:p>
          <a:p>
            <a:pPr eaLnBrk="1" hangingPunct="1"/>
            <a:r>
              <a:rPr lang="ro-RO" sz="1800"/>
              <a:t>Activarea platformei competiţiei, de forma </a:t>
            </a:r>
            <a:r>
              <a:rPr lang="ro-RO" sz="1800">
                <a:hlinkClick r:id="rId3"/>
              </a:rPr>
              <a:t>TheCreator.ro/Brand</a:t>
            </a:r>
            <a:endParaRPr lang="ro-RO" sz="1800"/>
          </a:p>
          <a:p>
            <a:pPr eaLnBrk="1" hangingPunct="1"/>
            <a:r>
              <a:rPr lang="ro-RO" sz="1800"/>
              <a:t>Publicarea materialelor necesare (brief, regulament, alte materiale), promovarea intensivă a temei competiţiei,  publicarea lucrărilor înscrise, pe măsură ce sunt admise în concurs</a:t>
            </a:r>
          </a:p>
          <a:p>
            <a:pPr eaLnBrk="1" hangingPunct="1"/>
            <a:r>
              <a:rPr lang="ro-RO" sz="1800"/>
              <a:t>Înscrierile sunt validate online, pe măsură ce sunt primite, de echipa brandului şi IQads, fiind publicate doar cele admise</a:t>
            </a:r>
          </a:p>
          <a:p>
            <a:pPr eaLnBrk="1" hangingPunct="1"/>
            <a:r>
              <a:rPr lang="ro-RO" sz="1800"/>
              <a:t>Durata recomandată:  4-6 săptămâni (pentru competiție imagini/design)</a:t>
            </a:r>
            <a:r>
              <a:rPr lang="en-US" sz="1800"/>
              <a:t/>
            </a:r>
            <a:br>
              <a:rPr lang="en-US" sz="1800"/>
            </a:br>
            <a:endParaRPr lang="ro-RO" sz="1800"/>
          </a:p>
          <a:p>
            <a:pPr eaLnBrk="1" hangingPunct="1">
              <a:buFontTx/>
              <a:buNone/>
            </a:pPr>
            <a:r>
              <a:rPr lang="ro-RO" sz="1800" b="1"/>
              <a:t>2. Votul</a:t>
            </a:r>
          </a:p>
          <a:p>
            <a:pPr eaLnBrk="1" hangingPunct="1">
              <a:buFontTx/>
              <a:buNone/>
            </a:pPr>
            <a:r>
              <a:rPr lang="ro-RO" sz="1800"/>
              <a:t>În general, fiecare competiţie are două jurii:</a:t>
            </a:r>
          </a:p>
          <a:p>
            <a:pPr eaLnBrk="1" hangingPunct="1"/>
            <a:r>
              <a:rPr lang="ro-RO" sz="1800"/>
              <a:t>Juriul profesioniştilor, format din reprezentanţi ai clientului şi ai IQads</a:t>
            </a:r>
            <a:r>
              <a:rPr lang="en-US" sz="1800"/>
              <a:t>, plus al</a:t>
            </a:r>
            <a:r>
              <a:rPr lang="ro-RO" sz="1800"/>
              <a:t>ţi profesionişti din domenii relevante pentru competiţie (ex: advertising / foto / film) – 70% din nota finală</a:t>
            </a:r>
          </a:p>
          <a:p>
            <a:pPr eaLnBrk="1" hangingPunct="1"/>
            <a:r>
              <a:rPr lang="ro-RO" sz="1800"/>
              <a:t>Juriul publicului larg, care votează online, în cadrul platformei, ajută la buzz şi viralizare – 30% din nota finală</a:t>
            </a:r>
          </a:p>
          <a:p>
            <a:pPr eaLnBrk="1" hangingPunct="1"/>
            <a:r>
              <a:rPr lang="ro-RO" sz="1800"/>
              <a:t>Durata recomandată: 2-4 săptămâni</a:t>
            </a:r>
            <a:r>
              <a:rPr lang="en-US" sz="1800"/>
              <a:t/>
            </a:r>
            <a:br>
              <a:rPr lang="en-US" sz="1800"/>
            </a:br>
            <a:endParaRPr lang="ro-RO" sz="1800"/>
          </a:p>
          <a:p>
            <a:pPr eaLnBrk="1" hangingPunct="1">
              <a:buFontTx/>
              <a:buNone/>
            </a:pPr>
            <a:endParaRPr lang="ro-RO" sz="1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ro-RO" sz="2400" dirty="0" smtClean="0"/>
              <a:t>Publicul activat de </a:t>
            </a:r>
            <a:r>
              <a:rPr lang="ro-RO" sz="2400" dirty="0" err="1" smtClean="0"/>
              <a:t>TheCreator</a:t>
            </a:r>
            <a:endParaRPr lang="en-US" sz="2400" dirty="0" smtClean="0"/>
          </a:p>
        </p:txBody>
      </p:sp>
      <p:sp>
        <p:nvSpPr>
          <p:cNvPr id="83971" name="Rectangle 3"/>
          <p:cNvSpPr>
            <a:spLocks noGrp="1" noChangeArrowheads="1"/>
          </p:cNvSpPr>
          <p:nvPr>
            <p:ph type="body" idx="1"/>
          </p:nvPr>
        </p:nvSpPr>
        <p:spPr>
          <a:xfrm>
            <a:off x="457200" y="1452563"/>
            <a:ext cx="8382000" cy="4784725"/>
          </a:xfrm>
        </p:spPr>
        <p:txBody>
          <a:bodyPr/>
          <a:lstStyle/>
          <a:p>
            <a:pPr marL="0" indent="0" eaLnBrk="1" hangingPunct="1">
              <a:lnSpc>
                <a:spcPct val="80000"/>
              </a:lnSpc>
              <a:buFontTx/>
              <a:buNone/>
            </a:pPr>
            <a:endParaRPr lang="en-US" sz="2000" b="1" smtClean="0">
              <a:solidFill>
                <a:srgbClr val="00B0F0"/>
              </a:solidFill>
            </a:endParaRPr>
          </a:p>
          <a:p>
            <a:pPr marL="0" indent="0" eaLnBrk="1" hangingPunct="1">
              <a:lnSpc>
                <a:spcPct val="80000"/>
              </a:lnSpc>
              <a:buFontTx/>
              <a:buNone/>
            </a:pPr>
            <a:r>
              <a:rPr lang="ro-RO" sz="2000" b="1" smtClean="0">
                <a:solidFill>
                  <a:srgbClr val="00B0F0"/>
                </a:solidFill>
              </a:rPr>
              <a:t>Target iniţial</a:t>
            </a:r>
            <a:r>
              <a:rPr lang="en-US" sz="2000" b="1" smtClean="0">
                <a:solidFill>
                  <a:srgbClr val="00B0F0"/>
                </a:solidFill>
              </a:rPr>
              <a:t>: </a:t>
            </a:r>
            <a:r>
              <a:rPr lang="ro-RO" sz="2000" b="1" smtClean="0">
                <a:solidFill>
                  <a:srgbClr val="00B0F0"/>
                </a:solidFill>
              </a:rPr>
              <a:t>influenţatorii</a:t>
            </a:r>
            <a:r>
              <a:rPr lang="en-US" sz="2000" smtClean="0"/>
              <a:t>, </a:t>
            </a:r>
            <a:r>
              <a:rPr lang="ro-RO" sz="2000" smtClean="0"/>
              <a:t>creativii care vor înscrie lucrările</a:t>
            </a:r>
            <a:endParaRPr lang="ro-RO" sz="2000" b="1" smtClean="0"/>
          </a:p>
          <a:p>
            <a:pPr marL="0" lvl="1" indent="0" eaLnBrk="1" hangingPunct="1">
              <a:lnSpc>
                <a:spcPct val="80000"/>
              </a:lnSpc>
              <a:buFontTx/>
              <a:buNone/>
            </a:pPr>
            <a:r>
              <a:rPr lang="en-US" sz="1600" smtClean="0"/>
              <a:t/>
            </a:r>
            <a:br>
              <a:rPr lang="en-US" sz="1600" smtClean="0"/>
            </a:br>
            <a:r>
              <a:rPr lang="en-US" sz="1600" smtClean="0"/>
              <a:t/>
            </a:r>
            <a:br>
              <a:rPr lang="en-US" sz="1600" smtClean="0"/>
            </a:br>
            <a:r>
              <a:rPr lang="ro-RO" sz="1600" smtClean="0"/>
              <a:t>Profesionişti ai industriilor creative şi cei interesaţi de publicitate</a:t>
            </a:r>
            <a:endParaRPr lang="en-US" sz="1600" smtClean="0"/>
          </a:p>
          <a:p>
            <a:pPr marL="0" lvl="1" indent="0" eaLnBrk="1" hangingPunct="1">
              <a:lnSpc>
                <a:spcPct val="80000"/>
              </a:lnSpc>
              <a:buFontTx/>
              <a:buNone/>
            </a:pPr>
            <a:r>
              <a:rPr lang="en-US" sz="1600" b="1" smtClean="0"/>
              <a:t>- </a:t>
            </a:r>
            <a:r>
              <a:rPr lang="ro-RO" sz="1600" b="1" smtClean="0"/>
              <a:t>Pasionaţi</a:t>
            </a:r>
            <a:r>
              <a:rPr lang="en-US" sz="1600" smtClean="0"/>
              <a:t>: </a:t>
            </a:r>
            <a:r>
              <a:rPr lang="ro-RO" sz="1600" smtClean="0"/>
              <a:t>Oameni care nu urmăresc publicitatea pasiv, ci judecă reclamele, au opinii, intră pe IQads, sunt foarte brand-aware şi au ad-uri favorite</a:t>
            </a:r>
            <a:endParaRPr lang="en-US" sz="1600" smtClean="0"/>
          </a:p>
          <a:p>
            <a:pPr marL="0" lvl="1" indent="0" eaLnBrk="1" hangingPunct="1">
              <a:lnSpc>
                <a:spcPct val="80000"/>
              </a:lnSpc>
              <a:buFontTx/>
              <a:buNone/>
            </a:pPr>
            <a:r>
              <a:rPr lang="ro-RO" sz="1600" smtClean="0"/>
              <a:t>O parte din ei aspiră / se pregătesc pentru o carieră în una din industriile creative (ex. studenţi)</a:t>
            </a:r>
            <a:endParaRPr lang="en-US" sz="1600" smtClean="0"/>
          </a:p>
          <a:p>
            <a:pPr marL="0" lvl="1" indent="0" eaLnBrk="1" hangingPunct="1">
              <a:lnSpc>
                <a:spcPct val="80000"/>
              </a:lnSpc>
              <a:buFontTx/>
              <a:buNone/>
            </a:pPr>
            <a:r>
              <a:rPr lang="en-US" sz="1600" b="1" smtClean="0"/>
              <a:t>- </a:t>
            </a:r>
            <a:r>
              <a:rPr lang="ro-RO" sz="1600" b="1" smtClean="0"/>
              <a:t>Profesionişti</a:t>
            </a:r>
            <a:r>
              <a:rPr lang="en-US" sz="1600" smtClean="0"/>
              <a:t>: </a:t>
            </a:r>
            <a:r>
              <a:rPr lang="ro-RO" sz="1600" smtClean="0"/>
              <a:t>publicitate</a:t>
            </a:r>
            <a:r>
              <a:rPr lang="en-US" sz="1600" smtClean="0"/>
              <a:t>, film, video, design, </a:t>
            </a:r>
            <a:r>
              <a:rPr lang="ro-RO" sz="1600" smtClean="0"/>
              <a:t>alte industrii creative</a:t>
            </a:r>
            <a:r>
              <a:rPr lang="en-US" sz="1600" smtClean="0"/>
              <a:t>.</a:t>
            </a:r>
          </a:p>
          <a:p>
            <a:pPr marL="0" lvl="1" indent="0" eaLnBrk="1" hangingPunct="1">
              <a:lnSpc>
                <a:spcPct val="80000"/>
              </a:lnSpc>
              <a:buFontTx/>
              <a:buNone/>
            </a:pPr>
            <a:endParaRPr lang="ro-RO" sz="1600" smtClean="0"/>
          </a:p>
          <a:p>
            <a:pPr marL="0" lvl="1" indent="0" eaLnBrk="1" hangingPunct="1">
              <a:lnSpc>
                <a:spcPct val="80000"/>
              </a:lnSpc>
              <a:buFontTx/>
              <a:buNone/>
            </a:pPr>
            <a:endParaRPr lang="ro-RO" sz="1600" smtClean="0"/>
          </a:p>
          <a:p>
            <a:pPr marL="0" indent="0" eaLnBrk="1" hangingPunct="1">
              <a:lnSpc>
                <a:spcPct val="80000"/>
              </a:lnSpc>
              <a:buFontTx/>
              <a:buNone/>
            </a:pPr>
            <a:r>
              <a:rPr lang="ro-RO" sz="2000" b="1" smtClean="0">
                <a:solidFill>
                  <a:srgbClr val="00B0F0"/>
                </a:solidFill>
              </a:rPr>
              <a:t>Target derivat: răspândacii</a:t>
            </a:r>
            <a:r>
              <a:rPr lang="en-US" sz="2000" smtClean="0"/>
              <a:t>, </a:t>
            </a:r>
            <a:r>
              <a:rPr lang="ro-RO" sz="2000" smtClean="0"/>
              <a:t>cei care vor disemina înscrierile</a:t>
            </a:r>
          </a:p>
          <a:p>
            <a:pPr marL="0" indent="0" eaLnBrk="1" hangingPunct="1">
              <a:lnSpc>
                <a:spcPct val="80000"/>
              </a:lnSpc>
              <a:buFontTx/>
              <a:buNone/>
            </a:pPr>
            <a:endParaRPr lang="ro-RO" sz="1600" smtClean="0"/>
          </a:p>
          <a:p>
            <a:pPr marL="0" lvl="1" indent="0" eaLnBrk="1" hangingPunct="1">
              <a:lnSpc>
                <a:spcPct val="80000"/>
              </a:lnSpc>
              <a:buFontTx/>
              <a:buNone/>
            </a:pPr>
            <a:r>
              <a:rPr lang="ro-RO" sz="1600" smtClean="0"/>
              <a:t>Public conectat cu cei din prima categorie: prieteni în viaţa reală, prieteni sau followeri pe Facebook şi Twitter, cititori ai blogurilor scrise de aceştia etc. </a:t>
            </a:r>
          </a:p>
          <a:p>
            <a:pPr marL="0" lvl="1" indent="0" eaLnBrk="1" hangingPunct="1">
              <a:lnSpc>
                <a:spcPct val="80000"/>
              </a:lnSpc>
              <a:buFontTx/>
              <a:buNone/>
            </a:pPr>
            <a:r>
              <a:rPr lang="ro-RO" sz="1600" smtClean="0"/>
              <a:t>Îi privesc pe primii ca lideri de grup (conştient sau nu), primii le influenţează gusturile în materie de advertising şi creativitate în general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17">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8">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19">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20">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21">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22">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23">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24">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25">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2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E36C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fontScheme name="1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17">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18">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19">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20">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21">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22">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23">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24">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25">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2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1_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17">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8">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19">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20">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21">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22">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23">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24">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25">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2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17">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8">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19">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20">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21">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22">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23">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24">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25">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2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17">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8">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19">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20">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21">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22">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23">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24">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25">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2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17">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8">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19">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20">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21">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22">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23">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24">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25">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2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8BCE6"/>
        </a:hlink>
        <a:folHlink>
          <a:srgbClr val="99CC00"/>
        </a:folHlink>
      </a:clrScheme>
      <a:clrMap bg1="lt1" tx1="dk1" bg2="lt2" tx2="dk2" accent1="accent1" accent2="accent2" accent3="accent3" accent4="accent4" accent5="accent5" accent6="accent6" hlink="hlink" folHlink="folHlink"/>
    </a:extraClrScheme>
    <a:extraClrScheme>
      <a:clrScheme name="Default Design 2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A7EC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9284</TotalTime>
  <Words>2691</Words>
  <Application>Microsoft Office PowerPoint</Application>
  <PresentationFormat>On-screen Show (4:3)</PresentationFormat>
  <Paragraphs>427</Paragraphs>
  <Slides>55</Slides>
  <Notes>6</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55</vt:i4>
      </vt:variant>
    </vt:vector>
  </HeadingPairs>
  <TitlesOfParts>
    <vt:vector size="71" baseType="lpstr">
      <vt:lpstr>Arial</vt:lpstr>
      <vt:lpstr>Calibri</vt:lpstr>
      <vt:lpstr>Symbol</vt:lpstr>
      <vt:lpstr>Tahoma</vt:lpstr>
      <vt:lpstr>Times New Roman</vt:lpstr>
      <vt:lpstr>Trebuchet MS</vt:lpstr>
      <vt:lpstr>Default Design</vt:lpstr>
      <vt:lpstr>1_Default Design</vt:lpstr>
      <vt:lpstr>1_Custom Design</vt:lpstr>
      <vt:lpstr>2_Default Design</vt:lpstr>
      <vt:lpstr>2_Office Theme</vt:lpstr>
      <vt:lpstr>3_Default Design</vt:lpstr>
      <vt:lpstr>4_Default Design</vt:lpstr>
      <vt:lpstr>5_Default Design</vt:lpstr>
      <vt:lpstr>3_Office Theme</vt:lpstr>
      <vt:lpstr>4_Office Theme</vt:lpstr>
      <vt:lpstr>PowerPoint Presentation</vt:lpstr>
      <vt:lpstr>PowerPoint Presentation</vt:lpstr>
      <vt:lpstr>Direcția de asociere cu brandul, într-un slide</vt:lpstr>
      <vt:lpstr>Ce este TheCreator.ro</vt:lpstr>
      <vt:lpstr>PowerPoint Presentation</vt:lpstr>
      <vt:lpstr>PowerPoint Presentation</vt:lpstr>
      <vt:lpstr>Argument pentru user generated content pe TheCreator</vt:lpstr>
      <vt:lpstr>Etapele generale, standard</vt:lpstr>
      <vt:lpstr>Publicul activat de TheCreator</vt:lpstr>
      <vt:lpstr>PowerPoint Presentation</vt:lpstr>
      <vt:lpstr>PowerPoint Presentation</vt:lpstr>
      <vt:lpstr>PowerPoint Presentation</vt:lpstr>
      <vt:lpstr>PowerPoint Presentation</vt:lpstr>
      <vt:lpstr>Reach Facebook: Viralizarea lucrărilor înscrise</vt:lpstr>
      <vt:lpstr>Reach total: estimarea viralizării pe Facebook / design</vt:lpstr>
      <vt:lpstr>Reach cumulat al brandului, via competiţie</vt:lpstr>
      <vt:lpstr>PowerPoint Presentation</vt:lpstr>
      <vt:lpstr>2013 / Nokia Lumia Design Competition</vt:lpstr>
      <vt:lpstr>Mai multe detalii</vt:lpstr>
      <vt:lpstr>2013 / Grand Spoof oferit de Ciuc Premium</vt:lpstr>
      <vt:lpstr>Mai multe detalii</vt:lpstr>
      <vt:lpstr>2012 / Grand Spoof oferit de Ciuc Premium</vt:lpstr>
      <vt:lpstr>Mai multe detalii</vt:lpstr>
      <vt:lpstr>2012 / Battle of the Six Words by AXE Excite</vt:lpstr>
      <vt:lpstr>Mai multe detalii</vt:lpstr>
      <vt:lpstr>2012 / Desperados Wild Comics</vt:lpstr>
      <vt:lpstr>Mai multe detalii</vt:lpstr>
      <vt:lpstr>2012 / Epic Film Fest by Samsung Galaxy Beam</vt:lpstr>
      <vt:lpstr>Mai multe detalii</vt:lpstr>
      <vt:lpstr>PowerPoint Presentation</vt:lpstr>
      <vt:lpstr>Mai multe detalii</vt:lpstr>
      <vt:lpstr>Limited edition PUMA T7 Etno Shake by Lana</vt:lpstr>
      <vt:lpstr>PowerPoint Presentation</vt:lpstr>
      <vt:lpstr>Mai multe detalii</vt:lpstr>
      <vt:lpstr>PowerPoint Presentation</vt:lpstr>
      <vt:lpstr>Mai multe detalii</vt:lpstr>
      <vt:lpstr>PowerPoint Presentation</vt:lpstr>
      <vt:lpstr>PowerPoint Presentation</vt:lpstr>
      <vt:lpstr>2011 / Dove Men+Care la Brand Film Festival</vt:lpstr>
      <vt:lpstr>Mai multe detalii</vt:lpstr>
      <vt:lpstr>2011 / Desperados Wild Tattoo Design Competition</vt:lpstr>
      <vt:lpstr>Promovarea competiţiei</vt:lpstr>
      <vt:lpstr>2011 / Grand Spoof 2011</vt:lpstr>
      <vt:lpstr>Mai multe detalii</vt:lpstr>
      <vt:lpstr>2010 / AVON Movie for Life</vt:lpstr>
      <vt:lpstr>Mai multe detalii</vt:lpstr>
      <vt:lpstr>Promovarea brandului în legătură cu competiţia</vt:lpstr>
      <vt:lpstr>Promovarea înscrierilor </vt:lpstr>
      <vt:lpstr>Promovarea înscrierilor </vt:lpstr>
      <vt:lpstr>Promovarea înscrierilor </vt:lpstr>
      <vt:lpstr>Promovarea votingului</vt:lpstr>
      <vt:lpstr>Promovarea votingului</vt:lpstr>
      <vt:lpstr>Promovarea votingului</vt:lpstr>
      <vt:lpstr>Promovarea topului</vt:lpstr>
      <vt:lpstr>Contact</vt:lpstr>
    </vt:vector>
  </TitlesOfParts>
  <Company>iqads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IQads - Marin Preda</dc:creator>
  <cp:lastModifiedBy>Marin Preda, IQads + SMARK</cp:lastModifiedBy>
  <cp:revision>542</cp:revision>
  <dcterms:created xsi:type="dcterms:W3CDTF">2008-02-21T13:55:00Z</dcterms:created>
  <dcterms:modified xsi:type="dcterms:W3CDTF">2014-01-15T12:41:09Z</dcterms:modified>
</cp:coreProperties>
</file>